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tags/tag2.xml" ContentType="application/vnd.openxmlformats-officedocument.presentationml.tags+xml"/>
  <Override PartName="/ppt/media/image243.jpg" ContentType="image/jpg"/>
  <Override PartName="/ppt/media/image244.jpg" ContentType="image/jpg"/>
  <Override PartName="/ppt/media/image245.jpg" ContentType="image/jpg"/>
  <Override PartName="/ppt/media/image272.jpg" ContentType="image/jpg"/>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68" r:id="rId3"/>
    <p:sldMasterId id="2147483686" r:id="rId4"/>
  </p:sldMasterIdLst>
  <p:notesMasterIdLst>
    <p:notesMasterId r:id="rId176"/>
  </p:notesMasterIdLst>
  <p:sldIdLst>
    <p:sldId id="1117" r:id="rId5"/>
    <p:sldId id="284" r:id="rId6"/>
    <p:sldId id="886" r:id="rId7"/>
    <p:sldId id="887" r:id="rId8"/>
    <p:sldId id="1040" r:id="rId9"/>
    <p:sldId id="888" r:id="rId10"/>
    <p:sldId id="1050" r:id="rId11"/>
    <p:sldId id="889" r:id="rId12"/>
    <p:sldId id="1046" r:id="rId13"/>
    <p:sldId id="1068" r:id="rId14"/>
    <p:sldId id="890" r:id="rId15"/>
    <p:sldId id="1092" r:id="rId16"/>
    <p:sldId id="891" r:id="rId17"/>
    <p:sldId id="893" r:id="rId18"/>
    <p:sldId id="894" r:id="rId19"/>
    <p:sldId id="1055" r:id="rId20"/>
    <p:sldId id="1096" r:id="rId21"/>
    <p:sldId id="1057" r:id="rId22"/>
    <p:sldId id="1043" r:id="rId23"/>
    <p:sldId id="1064" r:id="rId24"/>
    <p:sldId id="1053" r:id="rId25"/>
    <p:sldId id="1093" r:id="rId26"/>
    <p:sldId id="1095" r:id="rId27"/>
    <p:sldId id="1094" r:id="rId28"/>
    <p:sldId id="1065" r:id="rId29"/>
    <p:sldId id="1070" r:id="rId30"/>
    <p:sldId id="1074" r:id="rId31"/>
    <p:sldId id="1054" r:id="rId32"/>
    <p:sldId id="1097" r:id="rId33"/>
    <p:sldId id="1101" r:id="rId34"/>
    <p:sldId id="1102" r:id="rId35"/>
    <p:sldId id="1103" r:id="rId36"/>
    <p:sldId id="1104" r:id="rId37"/>
    <p:sldId id="997" r:id="rId38"/>
    <p:sldId id="993" r:id="rId39"/>
    <p:sldId id="995" r:id="rId40"/>
    <p:sldId id="996" r:id="rId41"/>
    <p:sldId id="1081" r:id="rId42"/>
    <p:sldId id="986" r:id="rId43"/>
    <p:sldId id="1082" r:id="rId44"/>
    <p:sldId id="1118" r:id="rId45"/>
    <p:sldId id="1108" r:id="rId46"/>
    <p:sldId id="1019" r:id="rId47"/>
    <p:sldId id="1119" r:id="rId48"/>
    <p:sldId id="1098" r:id="rId49"/>
    <p:sldId id="1105" r:id="rId50"/>
    <p:sldId id="1106" r:id="rId51"/>
    <p:sldId id="1111" r:id="rId52"/>
    <p:sldId id="1112" r:id="rId53"/>
    <p:sldId id="1113" r:id="rId54"/>
    <p:sldId id="1120" r:id="rId55"/>
    <p:sldId id="1114" r:id="rId56"/>
    <p:sldId id="1116" r:id="rId57"/>
    <p:sldId id="1115" r:id="rId58"/>
    <p:sldId id="1134" r:id="rId59"/>
    <p:sldId id="1107" r:id="rId60"/>
    <p:sldId id="1109" r:id="rId61"/>
    <p:sldId id="1110" r:id="rId62"/>
    <p:sldId id="1099" r:id="rId63"/>
    <p:sldId id="1121" r:id="rId64"/>
    <p:sldId id="960" r:id="rId65"/>
    <p:sldId id="961" r:id="rId66"/>
    <p:sldId id="1088" r:id="rId67"/>
    <p:sldId id="1084" r:id="rId68"/>
    <p:sldId id="1085" r:id="rId69"/>
    <p:sldId id="1086" r:id="rId70"/>
    <p:sldId id="1090" r:id="rId71"/>
    <p:sldId id="963" r:id="rId72"/>
    <p:sldId id="962" r:id="rId73"/>
    <p:sldId id="971" r:id="rId74"/>
    <p:sldId id="970" r:id="rId75"/>
    <p:sldId id="1037" r:id="rId76"/>
    <p:sldId id="1038" r:id="rId77"/>
    <p:sldId id="982" r:id="rId78"/>
    <p:sldId id="1039" r:id="rId79"/>
    <p:sldId id="988" r:id="rId80"/>
    <p:sldId id="981" r:id="rId81"/>
    <p:sldId id="989" r:id="rId82"/>
    <p:sldId id="990" r:id="rId83"/>
    <p:sldId id="991" r:id="rId84"/>
    <p:sldId id="992" r:id="rId85"/>
    <p:sldId id="879" r:id="rId86"/>
    <p:sldId id="950" r:id="rId87"/>
    <p:sldId id="951" r:id="rId88"/>
    <p:sldId id="952" r:id="rId89"/>
    <p:sldId id="953" r:id="rId90"/>
    <p:sldId id="954" r:id="rId91"/>
    <p:sldId id="955" r:id="rId92"/>
    <p:sldId id="956" r:id="rId93"/>
    <p:sldId id="957" r:id="rId94"/>
    <p:sldId id="949" r:id="rId95"/>
    <p:sldId id="881" r:id="rId96"/>
    <p:sldId id="882" r:id="rId97"/>
    <p:sldId id="883" r:id="rId98"/>
    <p:sldId id="884" r:id="rId99"/>
    <p:sldId id="885" r:id="rId100"/>
    <p:sldId id="764" r:id="rId101"/>
    <p:sldId id="837" r:id="rId102"/>
    <p:sldId id="842" r:id="rId103"/>
    <p:sldId id="791" r:id="rId104"/>
    <p:sldId id="858" r:id="rId105"/>
    <p:sldId id="797" r:id="rId106"/>
    <p:sldId id="810" r:id="rId107"/>
    <p:sldId id="799" r:id="rId108"/>
    <p:sldId id="803" r:id="rId109"/>
    <p:sldId id="804" r:id="rId110"/>
    <p:sldId id="747" r:id="rId111"/>
    <p:sldId id="768" r:id="rId112"/>
    <p:sldId id="769" r:id="rId113"/>
    <p:sldId id="770" r:id="rId114"/>
    <p:sldId id="936" r:id="rId115"/>
    <p:sldId id="1135" r:id="rId116"/>
    <p:sldId id="1136" r:id="rId117"/>
    <p:sldId id="1137" r:id="rId118"/>
    <p:sldId id="1138" r:id="rId119"/>
    <p:sldId id="1139" r:id="rId120"/>
    <p:sldId id="1140" r:id="rId121"/>
    <p:sldId id="1141" r:id="rId122"/>
    <p:sldId id="1142" r:id="rId123"/>
    <p:sldId id="1143" r:id="rId124"/>
    <p:sldId id="1149" r:id="rId125"/>
    <p:sldId id="1150" r:id="rId126"/>
    <p:sldId id="1151" r:id="rId127"/>
    <p:sldId id="1144" r:id="rId128"/>
    <p:sldId id="1145" r:id="rId129"/>
    <p:sldId id="1146" r:id="rId130"/>
    <p:sldId id="1147" r:id="rId131"/>
    <p:sldId id="1148" r:id="rId132"/>
    <p:sldId id="946" r:id="rId133"/>
    <p:sldId id="772" r:id="rId134"/>
    <p:sldId id="774" r:id="rId135"/>
    <p:sldId id="775" r:id="rId136"/>
    <p:sldId id="710" r:id="rId137"/>
    <p:sldId id="782" r:id="rId138"/>
    <p:sldId id="783" r:id="rId139"/>
    <p:sldId id="714" r:id="rId140"/>
    <p:sldId id="717" r:id="rId141"/>
    <p:sldId id="715" r:id="rId142"/>
    <p:sldId id="827" r:id="rId143"/>
    <p:sldId id="771" r:id="rId144"/>
    <p:sldId id="716" r:id="rId145"/>
    <p:sldId id="784" r:id="rId146"/>
    <p:sldId id="751" r:id="rId147"/>
    <p:sldId id="870" r:id="rId148"/>
    <p:sldId id="785" r:id="rId149"/>
    <p:sldId id="776" r:id="rId150"/>
    <p:sldId id="820" r:id="rId151"/>
    <p:sldId id="777" r:id="rId152"/>
    <p:sldId id="836" r:id="rId153"/>
    <p:sldId id="278" r:id="rId154"/>
    <p:sldId id="779" r:id="rId155"/>
    <p:sldId id="780" r:id="rId156"/>
    <p:sldId id="727" r:id="rId157"/>
    <p:sldId id="719" r:id="rId158"/>
    <p:sldId id="786" r:id="rId159"/>
    <p:sldId id="753" r:id="rId160"/>
    <p:sldId id="787" r:id="rId161"/>
    <p:sldId id="722" r:id="rId162"/>
    <p:sldId id="755" r:id="rId163"/>
    <p:sldId id="723" r:id="rId164"/>
    <p:sldId id="728" r:id="rId165"/>
    <p:sldId id="725" r:id="rId166"/>
    <p:sldId id="788" r:id="rId167"/>
    <p:sldId id="789" r:id="rId168"/>
    <p:sldId id="790" r:id="rId169"/>
    <p:sldId id="1130" r:id="rId170"/>
    <p:sldId id="1131" r:id="rId171"/>
    <p:sldId id="1132" r:id="rId172"/>
    <p:sldId id="1133" r:id="rId173"/>
    <p:sldId id="1036" r:id="rId174"/>
    <p:sldId id="733" r:id="rId175"/>
  </p:sldIdLst>
  <p:sldSz cx="9144000" cy="6858000" type="screen4x3"/>
  <p:notesSz cx="6858000" cy="9144000"/>
  <p:embeddedFontLst>
    <p:embeddedFont>
      <p:font typeface="Arial Black" panose="020B0A04020102020204" pitchFamily="34" charset="0"/>
      <p:bold r:id="rId177"/>
    </p:embeddedFont>
    <p:embeddedFont>
      <p:font typeface="Calibri" panose="020F0502020204030204" pitchFamily="34" charset="0"/>
      <p:regular r:id="rId178"/>
      <p:bold r:id="rId179"/>
      <p:italic r:id="rId180"/>
      <p:boldItalic r:id="rId181"/>
    </p:embeddedFont>
    <p:embeddedFont>
      <p:font typeface="Calibri Light" panose="020F0302020204030204" pitchFamily="34" charset="0"/>
      <p:regular r:id="rId182"/>
      <p:italic r:id="rId183"/>
    </p:embeddedFont>
    <p:embeddedFont>
      <p:font typeface="Helvetica" panose="020B0604020202020204" pitchFamily="2" charset="0"/>
      <p:regular r:id="rId184"/>
      <p:bold r:id="rId185"/>
      <p:italic r:id="rId186"/>
      <p:boldItalic r:id="rId187"/>
    </p:embeddedFont>
    <p:embeddedFont>
      <p:font typeface="Plump MT" panose="020B0904020202020204" pitchFamily="34" charset="0"/>
      <p:regular r:id="rId188"/>
    </p:embeddedFont>
    <p:embeddedFont>
      <p:font typeface="Tahoma" panose="020B0604030504040204" pitchFamily="34" charset="0"/>
      <p:regular r:id="rId189"/>
      <p:bold r:id="rId190"/>
    </p:embeddedFont>
    <p:embeddedFont>
      <p:font typeface="Times" panose="02020603050405020304" pitchFamily="18" charset="0"/>
      <p:regular r:id="rId191"/>
      <p:bold r:id="rId192"/>
      <p:italic r:id="rId193"/>
      <p:boldItalic r:id="rId194"/>
    </p:embeddedFont>
  </p:embeddedFontLst>
  <p:custDataLst>
    <p:tags r:id="rId195"/>
  </p:custDataLst>
  <p:defaultTextStyle>
    <a:defPPr>
      <a:defRPr lang="es-V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2" orient="horz" pos="4178" userDrawn="1">
          <p15:clr>
            <a:srgbClr val="A4A3A4"/>
          </p15:clr>
        </p15:guide>
        <p15:guide id="4" orient="horz" pos="51" userDrawn="1">
          <p15:clr>
            <a:srgbClr val="A4A3A4"/>
          </p15:clr>
        </p15:guide>
        <p15:guide id="5" orient="horz" pos="1026" userDrawn="1">
          <p15:clr>
            <a:srgbClr val="A4A3A4"/>
          </p15:clr>
        </p15:guide>
        <p15:guide id="7" orient="horz" pos="663" userDrawn="1">
          <p15:clr>
            <a:srgbClr val="A4A3A4"/>
          </p15:clr>
        </p15:guide>
        <p15:guide id="10" pos="5715" userDrawn="1">
          <p15:clr>
            <a:srgbClr val="A4A3A4"/>
          </p15:clr>
        </p15:guide>
        <p15:guide id="11" pos="1587" userDrawn="1">
          <p15:clr>
            <a:srgbClr val="A4A3A4"/>
          </p15:clr>
        </p15:guide>
        <p15:guide id="13" pos="4445" userDrawn="1">
          <p15:clr>
            <a:srgbClr val="A4A3A4"/>
          </p15:clr>
        </p15:guide>
        <p15:guide id="14" orient="horz" userDrawn="1">
          <p15:clr>
            <a:srgbClr val="A4A3A4"/>
          </p15:clr>
        </p15:guide>
        <p15:guide id="15" pos="2789" userDrawn="1">
          <p15:clr>
            <a:srgbClr val="A4A3A4"/>
          </p15:clr>
        </p15:guide>
        <p15:guide id="16" pos="2971" userDrawn="1">
          <p15:clr>
            <a:srgbClr val="A4A3A4"/>
          </p15:clr>
        </p15:guide>
        <p15:guide id="19" orient="horz" pos="1207" userDrawn="1">
          <p15:clr>
            <a:srgbClr val="A4A3A4"/>
          </p15:clr>
        </p15:guide>
        <p15:guide id="20" userDrawn="1">
          <p15:clr>
            <a:srgbClr val="A4A3A4"/>
          </p15:clr>
        </p15:guide>
        <p15:guide id="21" pos="5760" userDrawn="1">
          <p15:clr>
            <a:srgbClr val="A4A3A4"/>
          </p15:clr>
        </p15:guide>
        <p15:guide id="23" orient="horz" pos="3407" userDrawn="1">
          <p15:clr>
            <a:srgbClr val="A4A3A4"/>
          </p15:clr>
        </p15:guide>
        <p15:guide id="24" orient="horz" pos="300" userDrawn="1">
          <p15:clr>
            <a:srgbClr val="A4A3A4"/>
          </p15:clr>
        </p15:guide>
        <p15:guide id="26" orient="horz" pos="2999" userDrawn="1">
          <p15:clr>
            <a:srgbClr val="A4A3A4"/>
          </p15:clr>
        </p15:guide>
        <p15:guide id="29" orient="horz" pos="1752" userDrawn="1">
          <p15:clr>
            <a:srgbClr val="A4A3A4"/>
          </p15:clr>
        </p15:guide>
        <p15:guide id="30" pos="45" userDrawn="1">
          <p15:clr>
            <a:srgbClr val="A4A3A4"/>
          </p15:clr>
        </p15:guide>
        <p15:guide id="31" orient="horz" pos="3929" userDrawn="1">
          <p15:clr>
            <a:srgbClr val="A4A3A4"/>
          </p15:clr>
        </p15:guide>
        <p15:guide id="32" orient="horz" pos="595" userDrawn="1">
          <p15:clr>
            <a:srgbClr val="A4A3A4"/>
          </p15:clr>
        </p15:guide>
        <p15:guide id="33" orient="horz" pos="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isco Lau" initials="FL" lastIdx="1" clrIdx="0">
    <p:extLst>
      <p:ext uri="{19B8F6BF-5375-455C-9EA6-DF929625EA0E}">
        <p15:presenceInfo xmlns:p15="http://schemas.microsoft.com/office/powerpoint/2012/main" userId="5d6cd8fbddb33b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21100"/>
    <a:srgbClr val="65FFFF"/>
    <a:srgbClr val="000048"/>
    <a:srgbClr val="33FFFF"/>
    <a:srgbClr val="FFFF99"/>
    <a:srgbClr val="CCFF66"/>
    <a:srgbClr val="001400"/>
    <a:srgbClr val="1E0F00"/>
    <a:srgbClr val="321900"/>
    <a:srgbClr val="482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32" autoAdjust="0"/>
    <p:restoredTop sz="94935" autoAdjust="0"/>
  </p:normalViewPr>
  <p:slideViewPr>
    <p:cSldViewPr snapToGrid="0">
      <p:cViewPr varScale="1">
        <p:scale>
          <a:sx n="82" d="100"/>
          <a:sy n="82" d="100"/>
        </p:scale>
        <p:origin x="102" y="138"/>
      </p:cViewPr>
      <p:guideLst>
        <p:guide orient="horz" pos="4178"/>
        <p:guide orient="horz" pos="51"/>
        <p:guide orient="horz" pos="1026"/>
        <p:guide orient="horz" pos="663"/>
        <p:guide pos="5715"/>
        <p:guide pos="1587"/>
        <p:guide pos="4445"/>
        <p:guide orient="horz"/>
        <p:guide pos="2789"/>
        <p:guide pos="2971"/>
        <p:guide orient="horz" pos="1207"/>
        <p:guide/>
        <p:guide pos="5760"/>
        <p:guide orient="horz" pos="3407"/>
        <p:guide orient="horz" pos="300"/>
        <p:guide orient="horz" pos="2999"/>
        <p:guide orient="horz" pos="1752"/>
        <p:guide pos="45"/>
        <p:guide orient="horz" pos="3929"/>
        <p:guide orient="horz" pos="595"/>
        <p:guide orient="horz" pos="368"/>
      </p:guideLst>
    </p:cSldViewPr>
  </p:slideViewPr>
  <p:notesTextViewPr>
    <p:cViewPr>
      <p:scale>
        <a:sx n="3" d="2"/>
        <a:sy n="3" d="2"/>
      </p:scale>
      <p:origin x="0" y="0"/>
    </p:cViewPr>
  </p:notesTextViewPr>
  <p:sorterViewPr>
    <p:cViewPr>
      <p:scale>
        <a:sx n="90" d="100"/>
        <a:sy n="90" d="100"/>
      </p:scale>
      <p:origin x="0" y="-4164"/>
    </p:cViewPr>
  </p:sorterViewPr>
  <p:notesViewPr>
    <p:cSldViewPr snapToGrid="0" showGuides="1">
      <p:cViewPr varScale="1">
        <p:scale>
          <a:sx n="57" d="100"/>
          <a:sy n="57" d="100"/>
        </p:scale>
        <p:origin x="1506" y="72"/>
      </p:cViewPr>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font" Target="fonts/font15.fntdata"/><Relationship Id="rId196" Type="http://schemas.openxmlformats.org/officeDocument/2006/relationships/commentAuthors" Target="commentAuthors.xml"/><Relationship Id="rId200"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slide" Target="slides/slide161.xml"/><Relationship Id="rId181" Type="http://schemas.openxmlformats.org/officeDocument/2006/relationships/font" Target="fonts/font5.fntdata"/><Relationship Id="rId186" Type="http://schemas.openxmlformats.org/officeDocument/2006/relationships/font" Target="fonts/font10.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71" Type="http://schemas.openxmlformats.org/officeDocument/2006/relationships/slide" Target="slides/slide167.xml"/><Relationship Id="rId176" Type="http://schemas.openxmlformats.org/officeDocument/2006/relationships/notesMaster" Target="notesMasters/notesMaster1.xml"/><Relationship Id="rId192" Type="http://schemas.openxmlformats.org/officeDocument/2006/relationships/font" Target="fonts/font16.fntdata"/><Relationship Id="rId197"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font" Target="fonts/font6.fntdata"/><Relationship Id="rId187"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font" Target="fonts/font1.fntdata"/><Relationship Id="rId198" Type="http://schemas.openxmlformats.org/officeDocument/2006/relationships/viewProps" Target="viewProps.xml"/><Relationship Id="rId172" Type="http://schemas.openxmlformats.org/officeDocument/2006/relationships/slide" Target="slides/slide168.xml"/><Relationship Id="rId193" Type="http://schemas.openxmlformats.org/officeDocument/2006/relationships/font" Target="fonts/font17.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2.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font" Target="fonts/font18.fntdata"/><Relationship Id="rId199"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font" Target="fonts/font8.fntdata"/><Relationship Id="rId189" Type="http://schemas.openxmlformats.org/officeDocument/2006/relationships/font" Target="fonts/font13.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font" Target="fonts/font3.fntdata"/><Relationship Id="rId195" Type="http://schemas.openxmlformats.org/officeDocument/2006/relationships/tags" Target="tags/tag1.xml"/><Relationship Id="rId190" Type="http://schemas.openxmlformats.org/officeDocument/2006/relationships/font" Target="fonts/font1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font" Target="fonts/font4.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540E6F-A38D-4B6C-8369-698781BBAADC}"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s-ES"/>
        </a:p>
      </dgm:t>
    </dgm:pt>
    <dgm:pt modelId="{0410BE23-35A7-4687-AD8A-6F8844B19C76}">
      <dgm:prSet/>
      <dgm:spPr>
        <a:solidFill>
          <a:schemeClr val="accent6">
            <a:lumMod val="50000"/>
          </a:schemeClr>
        </a:solidFill>
      </dgm:spPr>
      <dgm:t>
        <a:bodyPr/>
        <a:lstStyle/>
        <a:p>
          <a:pPr rtl="0"/>
          <a:r>
            <a:rPr lang="es-ES" dirty="0"/>
            <a:t>748 especies de fauna y 341 especies de plantas amenazadas</a:t>
          </a:r>
        </a:p>
      </dgm:t>
    </dgm:pt>
    <dgm:pt modelId="{3A8DECC9-2F83-497C-952A-9FF2B9B90AE6}" type="parTrans" cxnId="{308BA946-7277-4DAC-A62A-B2FC4A3C234E}">
      <dgm:prSet/>
      <dgm:spPr/>
      <dgm:t>
        <a:bodyPr/>
        <a:lstStyle/>
        <a:p>
          <a:endParaRPr lang="es-ES"/>
        </a:p>
      </dgm:t>
    </dgm:pt>
    <dgm:pt modelId="{A9881F1A-7F90-40E2-A225-B168EE650D0C}" type="sibTrans" cxnId="{308BA946-7277-4DAC-A62A-B2FC4A3C234E}">
      <dgm:prSet/>
      <dgm:spPr/>
      <dgm:t>
        <a:bodyPr/>
        <a:lstStyle/>
        <a:p>
          <a:endParaRPr lang="es-ES"/>
        </a:p>
      </dgm:t>
    </dgm:pt>
    <dgm:pt modelId="{A0A6BFD7-E0B5-47E3-A15E-D24FFD886B01}">
      <dgm:prSet/>
      <dgm:spPr>
        <a:solidFill>
          <a:schemeClr val="accent6">
            <a:lumMod val="50000"/>
          </a:schemeClr>
        </a:solidFill>
      </dgm:spPr>
      <dgm:t>
        <a:bodyPr/>
        <a:lstStyle/>
        <a:p>
          <a:pPr rtl="0"/>
          <a:r>
            <a:rPr lang="es-ES" dirty="0"/>
            <a:t>La tasa de deforestación es la décima más alta del mundo </a:t>
          </a:r>
        </a:p>
      </dgm:t>
    </dgm:pt>
    <dgm:pt modelId="{996448B6-B56F-4EE3-B416-3DDC125FA0D0}" type="parTrans" cxnId="{4FC1E783-CB28-438F-8D8D-859B3572A16B}">
      <dgm:prSet/>
      <dgm:spPr/>
      <dgm:t>
        <a:bodyPr/>
        <a:lstStyle/>
        <a:p>
          <a:endParaRPr lang="es-ES"/>
        </a:p>
      </dgm:t>
    </dgm:pt>
    <dgm:pt modelId="{2B5D6267-B74F-4B32-A741-6C2B27706368}" type="sibTrans" cxnId="{4FC1E783-CB28-438F-8D8D-859B3572A16B}">
      <dgm:prSet/>
      <dgm:spPr/>
      <dgm:t>
        <a:bodyPr/>
        <a:lstStyle/>
        <a:p>
          <a:endParaRPr lang="es-ES"/>
        </a:p>
      </dgm:t>
    </dgm:pt>
    <dgm:pt modelId="{91C7CF0E-BACA-4D8B-85F3-45BF8A575328}">
      <dgm:prSet/>
      <dgm:spPr>
        <a:solidFill>
          <a:schemeClr val="accent6">
            <a:lumMod val="50000"/>
          </a:schemeClr>
        </a:solidFill>
      </dgm:spPr>
      <dgm:t>
        <a:bodyPr/>
        <a:lstStyle/>
        <a:p>
          <a:pPr rtl="0"/>
          <a:r>
            <a:rPr lang="es-ES" dirty="0"/>
            <a:t>La productividad pesquera está en declive en todas las zonas</a:t>
          </a:r>
        </a:p>
      </dgm:t>
    </dgm:pt>
    <dgm:pt modelId="{DA473F2D-1135-43A9-AEB6-810F9F152A67}" type="parTrans" cxnId="{49C1C080-1F83-47C3-835E-BA9D6BBC5CFD}">
      <dgm:prSet/>
      <dgm:spPr/>
      <dgm:t>
        <a:bodyPr/>
        <a:lstStyle/>
        <a:p>
          <a:endParaRPr lang="es-ES"/>
        </a:p>
      </dgm:t>
    </dgm:pt>
    <dgm:pt modelId="{C52D6678-B2FB-49B9-893F-98EFCF0C26DD}" type="sibTrans" cxnId="{49C1C080-1F83-47C3-835E-BA9D6BBC5CFD}">
      <dgm:prSet/>
      <dgm:spPr/>
      <dgm:t>
        <a:bodyPr/>
        <a:lstStyle/>
        <a:p>
          <a:endParaRPr lang="es-ES"/>
        </a:p>
      </dgm:t>
    </dgm:pt>
    <dgm:pt modelId="{B17AAFD8-90F4-4D8B-8D67-EC5FF929B4DE}">
      <dgm:prSet/>
      <dgm:spPr>
        <a:solidFill>
          <a:schemeClr val="accent6">
            <a:lumMod val="50000"/>
          </a:schemeClr>
        </a:solidFill>
      </dgm:spPr>
      <dgm:t>
        <a:bodyPr/>
        <a:lstStyle/>
        <a:p>
          <a:pPr rtl="0"/>
          <a:r>
            <a:rPr lang="es-ES" dirty="0"/>
            <a:t>Baja efectividad de los programas de gestión de especies</a:t>
          </a:r>
        </a:p>
      </dgm:t>
    </dgm:pt>
    <dgm:pt modelId="{C692046A-6187-40CB-8E14-804F2DAC32B0}" type="parTrans" cxnId="{4CC40F61-21A6-4E10-BF08-BF5230A353BC}">
      <dgm:prSet/>
      <dgm:spPr/>
      <dgm:t>
        <a:bodyPr/>
        <a:lstStyle/>
        <a:p>
          <a:endParaRPr lang="es-ES"/>
        </a:p>
      </dgm:t>
    </dgm:pt>
    <dgm:pt modelId="{8F2BD11F-F7A6-46F3-A284-663779672F8B}" type="sibTrans" cxnId="{4CC40F61-21A6-4E10-BF08-BF5230A353BC}">
      <dgm:prSet/>
      <dgm:spPr/>
      <dgm:t>
        <a:bodyPr/>
        <a:lstStyle/>
        <a:p>
          <a:endParaRPr lang="es-ES"/>
        </a:p>
      </dgm:t>
    </dgm:pt>
    <dgm:pt modelId="{85A3923D-1BC9-4871-9C06-9794E94EF330}">
      <dgm:prSet/>
      <dgm:spPr>
        <a:solidFill>
          <a:schemeClr val="accent6">
            <a:lumMod val="50000"/>
          </a:schemeClr>
        </a:solidFill>
      </dgm:spPr>
      <dgm:t>
        <a:bodyPr/>
        <a:lstStyle/>
        <a:p>
          <a:pPr rtl="0"/>
          <a:r>
            <a:rPr lang="es-ES" dirty="0"/>
            <a:t>Deforestación genera  deterioro de la salud y seguridad humana</a:t>
          </a:r>
        </a:p>
      </dgm:t>
    </dgm:pt>
    <dgm:pt modelId="{D5AB725D-3B1A-4815-9025-85EFC4BB5078}" type="parTrans" cxnId="{12B63A13-802A-407E-98DA-69469A93490B}">
      <dgm:prSet/>
      <dgm:spPr/>
      <dgm:t>
        <a:bodyPr/>
        <a:lstStyle/>
        <a:p>
          <a:endParaRPr lang="es-ES"/>
        </a:p>
      </dgm:t>
    </dgm:pt>
    <dgm:pt modelId="{06BDE1F7-51E2-46F9-8FFE-8CD555413E79}" type="sibTrans" cxnId="{12B63A13-802A-407E-98DA-69469A93490B}">
      <dgm:prSet/>
      <dgm:spPr/>
      <dgm:t>
        <a:bodyPr/>
        <a:lstStyle/>
        <a:p>
          <a:endParaRPr lang="es-ES"/>
        </a:p>
      </dgm:t>
    </dgm:pt>
    <dgm:pt modelId="{E55F664E-11F9-4494-8105-2B49DB799254}">
      <dgm:prSet/>
      <dgm:spPr>
        <a:solidFill>
          <a:schemeClr val="accent6">
            <a:lumMod val="50000"/>
          </a:schemeClr>
        </a:solidFill>
      </dgm:spPr>
      <dgm:t>
        <a:bodyPr/>
        <a:lstStyle/>
        <a:p>
          <a:pPr rtl="0"/>
          <a:r>
            <a:rPr lang="es-ES" dirty="0"/>
            <a:t>Presencia de especies exóticas peligrosas</a:t>
          </a:r>
        </a:p>
      </dgm:t>
    </dgm:pt>
    <dgm:pt modelId="{6A7A1699-42F7-4352-82EB-8337F6F1DD0F}" type="parTrans" cxnId="{945B0B67-9FDD-4B5B-8AD5-1C02299D320B}">
      <dgm:prSet/>
      <dgm:spPr/>
      <dgm:t>
        <a:bodyPr/>
        <a:lstStyle/>
        <a:p>
          <a:endParaRPr lang="es-ES"/>
        </a:p>
      </dgm:t>
    </dgm:pt>
    <dgm:pt modelId="{AF9C09F2-B5BA-453F-97EF-28C9344526B4}" type="sibTrans" cxnId="{945B0B67-9FDD-4B5B-8AD5-1C02299D320B}">
      <dgm:prSet/>
      <dgm:spPr/>
      <dgm:t>
        <a:bodyPr/>
        <a:lstStyle/>
        <a:p>
          <a:endParaRPr lang="es-ES"/>
        </a:p>
      </dgm:t>
    </dgm:pt>
    <dgm:pt modelId="{BFF50C65-2975-467F-A52D-A833ECE7A562}" type="pres">
      <dgm:prSet presAssocID="{F8540E6F-A38D-4B6C-8369-698781BBAADC}" presName="linear" presStyleCnt="0">
        <dgm:presLayoutVars>
          <dgm:animLvl val="lvl"/>
          <dgm:resizeHandles val="exact"/>
        </dgm:presLayoutVars>
      </dgm:prSet>
      <dgm:spPr/>
    </dgm:pt>
    <dgm:pt modelId="{D1E500FE-1C17-4D87-81C4-72089773BDCF}" type="pres">
      <dgm:prSet presAssocID="{0410BE23-35A7-4687-AD8A-6F8844B19C76}" presName="parentText" presStyleLbl="node1" presStyleIdx="0" presStyleCnt="6">
        <dgm:presLayoutVars>
          <dgm:chMax val="0"/>
          <dgm:bulletEnabled val="1"/>
        </dgm:presLayoutVars>
      </dgm:prSet>
      <dgm:spPr/>
    </dgm:pt>
    <dgm:pt modelId="{BECB8AB1-9854-4543-AF25-CA4024FDB5A3}" type="pres">
      <dgm:prSet presAssocID="{A9881F1A-7F90-40E2-A225-B168EE650D0C}" presName="spacer" presStyleCnt="0"/>
      <dgm:spPr/>
    </dgm:pt>
    <dgm:pt modelId="{58C0142D-5209-43DB-8B28-78B8E9E1B8C9}" type="pres">
      <dgm:prSet presAssocID="{A0A6BFD7-E0B5-47E3-A15E-D24FFD886B01}" presName="parentText" presStyleLbl="node1" presStyleIdx="1" presStyleCnt="6">
        <dgm:presLayoutVars>
          <dgm:chMax val="0"/>
          <dgm:bulletEnabled val="1"/>
        </dgm:presLayoutVars>
      </dgm:prSet>
      <dgm:spPr/>
    </dgm:pt>
    <dgm:pt modelId="{8ADFA110-C1BB-45B0-A681-7E49E8ADC759}" type="pres">
      <dgm:prSet presAssocID="{2B5D6267-B74F-4B32-A741-6C2B27706368}" presName="spacer" presStyleCnt="0"/>
      <dgm:spPr/>
    </dgm:pt>
    <dgm:pt modelId="{8B0BB5FB-25BC-4B73-95DB-0BA3872D5E61}" type="pres">
      <dgm:prSet presAssocID="{91C7CF0E-BACA-4D8B-85F3-45BF8A575328}" presName="parentText" presStyleLbl="node1" presStyleIdx="2" presStyleCnt="6">
        <dgm:presLayoutVars>
          <dgm:chMax val="0"/>
          <dgm:bulletEnabled val="1"/>
        </dgm:presLayoutVars>
      </dgm:prSet>
      <dgm:spPr/>
    </dgm:pt>
    <dgm:pt modelId="{3564F2FD-1E1D-4ABB-BE23-A6241EA9A470}" type="pres">
      <dgm:prSet presAssocID="{C52D6678-B2FB-49B9-893F-98EFCF0C26DD}" presName="spacer" presStyleCnt="0"/>
      <dgm:spPr/>
    </dgm:pt>
    <dgm:pt modelId="{82C2F0E9-91A0-4FB7-BB38-E5368311A0BD}" type="pres">
      <dgm:prSet presAssocID="{B17AAFD8-90F4-4D8B-8D67-EC5FF929B4DE}" presName="parentText" presStyleLbl="node1" presStyleIdx="3" presStyleCnt="6">
        <dgm:presLayoutVars>
          <dgm:chMax val="0"/>
          <dgm:bulletEnabled val="1"/>
        </dgm:presLayoutVars>
      </dgm:prSet>
      <dgm:spPr/>
    </dgm:pt>
    <dgm:pt modelId="{D0BFF87F-ECF4-4EA5-B088-E5C56D19CB78}" type="pres">
      <dgm:prSet presAssocID="{8F2BD11F-F7A6-46F3-A284-663779672F8B}" presName="spacer" presStyleCnt="0"/>
      <dgm:spPr/>
    </dgm:pt>
    <dgm:pt modelId="{1B120D42-C01B-48D8-9FCF-8D9653EC3932}" type="pres">
      <dgm:prSet presAssocID="{85A3923D-1BC9-4871-9C06-9794E94EF330}" presName="parentText" presStyleLbl="node1" presStyleIdx="4" presStyleCnt="6">
        <dgm:presLayoutVars>
          <dgm:chMax val="0"/>
          <dgm:bulletEnabled val="1"/>
        </dgm:presLayoutVars>
      </dgm:prSet>
      <dgm:spPr/>
    </dgm:pt>
    <dgm:pt modelId="{CEA2B34E-7CAE-4C16-B863-73A746B3425F}" type="pres">
      <dgm:prSet presAssocID="{06BDE1F7-51E2-46F9-8FFE-8CD555413E79}" presName="spacer" presStyleCnt="0"/>
      <dgm:spPr/>
    </dgm:pt>
    <dgm:pt modelId="{2F543F89-29C3-4323-B343-816350C689B9}" type="pres">
      <dgm:prSet presAssocID="{E55F664E-11F9-4494-8105-2B49DB799254}" presName="parentText" presStyleLbl="node1" presStyleIdx="5" presStyleCnt="6">
        <dgm:presLayoutVars>
          <dgm:chMax val="0"/>
          <dgm:bulletEnabled val="1"/>
        </dgm:presLayoutVars>
      </dgm:prSet>
      <dgm:spPr/>
    </dgm:pt>
  </dgm:ptLst>
  <dgm:cxnLst>
    <dgm:cxn modelId="{03070C06-DC3F-4A38-B5E4-7BC6EE57AA1C}" type="presOf" srcId="{A0A6BFD7-E0B5-47E3-A15E-D24FFD886B01}" destId="{58C0142D-5209-43DB-8B28-78B8E9E1B8C9}" srcOrd="0" destOrd="0" presId="urn:microsoft.com/office/officeart/2005/8/layout/vList2"/>
    <dgm:cxn modelId="{12B63A13-802A-407E-98DA-69469A93490B}" srcId="{F8540E6F-A38D-4B6C-8369-698781BBAADC}" destId="{85A3923D-1BC9-4871-9C06-9794E94EF330}" srcOrd="4" destOrd="0" parTransId="{D5AB725D-3B1A-4815-9025-85EFC4BB5078}" sibTransId="{06BDE1F7-51E2-46F9-8FFE-8CD555413E79}"/>
    <dgm:cxn modelId="{0F6DB618-60DC-419B-B1D7-878ADEEEC2C8}" type="presOf" srcId="{F8540E6F-A38D-4B6C-8369-698781BBAADC}" destId="{BFF50C65-2975-467F-A52D-A833ECE7A562}" srcOrd="0" destOrd="0" presId="urn:microsoft.com/office/officeart/2005/8/layout/vList2"/>
    <dgm:cxn modelId="{697ED45B-C853-4BC6-95DE-FC142DD4FD7B}" type="presOf" srcId="{85A3923D-1BC9-4871-9C06-9794E94EF330}" destId="{1B120D42-C01B-48D8-9FCF-8D9653EC3932}" srcOrd="0" destOrd="0" presId="urn:microsoft.com/office/officeart/2005/8/layout/vList2"/>
    <dgm:cxn modelId="{4CC40F61-21A6-4E10-BF08-BF5230A353BC}" srcId="{F8540E6F-A38D-4B6C-8369-698781BBAADC}" destId="{B17AAFD8-90F4-4D8B-8D67-EC5FF929B4DE}" srcOrd="3" destOrd="0" parTransId="{C692046A-6187-40CB-8E14-804F2DAC32B0}" sibTransId="{8F2BD11F-F7A6-46F3-A284-663779672F8B}"/>
    <dgm:cxn modelId="{308BA946-7277-4DAC-A62A-B2FC4A3C234E}" srcId="{F8540E6F-A38D-4B6C-8369-698781BBAADC}" destId="{0410BE23-35A7-4687-AD8A-6F8844B19C76}" srcOrd="0" destOrd="0" parTransId="{3A8DECC9-2F83-497C-952A-9FF2B9B90AE6}" sibTransId="{A9881F1A-7F90-40E2-A225-B168EE650D0C}"/>
    <dgm:cxn modelId="{945B0B67-9FDD-4B5B-8AD5-1C02299D320B}" srcId="{F8540E6F-A38D-4B6C-8369-698781BBAADC}" destId="{E55F664E-11F9-4494-8105-2B49DB799254}" srcOrd="5" destOrd="0" parTransId="{6A7A1699-42F7-4352-82EB-8337F6F1DD0F}" sibTransId="{AF9C09F2-B5BA-453F-97EF-28C9344526B4}"/>
    <dgm:cxn modelId="{49C1C080-1F83-47C3-835E-BA9D6BBC5CFD}" srcId="{F8540E6F-A38D-4B6C-8369-698781BBAADC}" destId="{91C7CF0E-BACA-4D8B-85F3-45BF8A575328}" srcOrd="2" destOrd="0" parTransId="{DA473F2D-1135-43A9-AEB6-810F9F152A67}" sibTransId="{C52D6678-B2FB-49B9-893F-98EFCF0C26DD}"/>
    <dgm:cxn modelId="{4FC1E783-CB28-438F-8D8D-859B3572A16B}" srcId="{F8540E6F-A38D-4B6C-8369-698781BBAADC}" destId="{A0A6BFD7-E0B5-47E3-A15E-D24FFD886B01}" srcOrd="1" destOrd="0" parTransId="{996448B6-B56F-4EE3-B416-3DDC125FA0D0}" sibTransId="{2B5D6267-B74F-4B32-A741-6C2B27706368}"/>
    <dgm:cxn modelId="{968C5986-7E18-4ED8-B11F-1586C4D4B15F}" type="presOf" srcId="{B17AAFD8-90F4-4D8B-8D67-EC5FF929B4DE}" destId="{82C2F0E9-91A0-4FB7-BB38-E5368311A0BD}" srcOrd="0" destOrd="0" presId="urn:microsoft.com/office/officeart/2005/8/layout/vList2"/>
    <dgm:cxn modelId="{7FDB1C9F-E72F-4279-B32D-4F879C881824}" type="presOf" srcId="{0410BE23-35A7-4687-AD8A-6F8844B19C76}" destId="{D1E500FE-1C17-4D87-81C4-72089773BDCF}" srcOrd="0" destOrd="0" presId="urn:microsoft.com/office/officeart/2005/8/layout/vList2"/>
    <dgm:cxn modelId="{657AD8A5-D33E-47BA-9BDA-6BB27FC24589}" type="presOf" srcId="{91C7CF0E-BACA-4D8B-85F3-45BF8A575328}" destId="{8B0BB5FB-25BC-4B73-95DB-0BA3872D5E61}" srcOrd="0" destOrd="0" presId="urn:microsoft.com/office/officeart/2005/8/layout/vList2"/>
    <dgm:cxn modelId="{2D5D67CE-846F-4D41-B191-D2250EF500EB}" type="presOf" srcId="{E55F664E-11F9-4494-8105-2B49DB799254}" destId="{2F543F89-29C3-4323-B343-816350C689B9}" srcOrd="0" destOrd="0" presId="urn:microsoft.com/office/officeart/2005/8/layout/vList2"/>
    <dgm:cxn modelId="{AD857BDB-C08B-4766-9B86-678E91267EEA}" type="presParOf" srcId="{BFF50C65-2975-467F-A52D-A833ECE7A562}" destId="{D1E500FE-1C17-4D87-81C4-72089773BDCF}" srcOrd="0" destOrd="0" presId="urn:microsoft.com/office/officeart/2005/8/layout/vList2"/>
    <dgm:cxn modelId="{C4888E55-E555-4B3B-89C6-BA15D030367D}" type="presParOf" srcId="{BFF50C65-2975-467F-A52D-A833ECE7A562}" destId="{BECB8AB1-9854-4543-AF25-CA4024FDB5A3}" srcOrd="1" destOrd="0" presId="urn:microsoft.com/office/officeart/2005/8/layout/vList2"/>
    <dgm:cxn modelId="{EE6547A0-FC8C-457B-814F-AB98C872F218}" type="presParOf" srcId="{BFF50C65-2975-467F-A52D-A833ECE7A562}" destId="{58C0142D-5209-43DB-8B28-78B8E9E1B8C9}" srcOrd="2" destOrd="0" presId="urn:microsoft.com/office/officeart/2005/8/layout/vList2"/>
    <dgm:cxn modelId="{6FDFBB71-DB9E-4F08-A3A4-72894DC60895}" type="presParOf" srcId="{BFF50C65-2975-467F-A52D-A833ECE7A562}" destId="{8ADFA110-C1BB-45B0-A681-7E49E8ADC759}" srcOrd="3" destOrd="0" presId="urn:microsoft.com/office/officeart/2005/8/layout/vList2"/>
    <dgm:cxn modelId="{9509A85B-3530-4FED-A823-6DEEB7A73986}" type="presParOf" srcId="{BFF50C65-2975-467F-A52D-A833ECE7A562}" destId="{8B0BB5FB-25BC-4B73-95DB-0BA3872D5E61}" srcOrd="4" destOrd="0" presId="urn:microsoft.com/office/officeart/2005/8/layout/vList2"/>
    <dgm:cxn modelId="{A753D951-AEEB-4B8B-B579-86A0E6EE6DE6}" type="presParOf" srcId="{BFF50C65-2975-467F-A52D-A833ECE7A562}" destId="{3564F2FD-1E1D-4ABB-BE23-A6241EA9A470}" srcOrd="5" destOrd="0" presId="urn:microsoft.com/office/officeart/2005/8/layout/vList2"/>
    <dgm:cxn modelId="{4A6C61E0-846D-42F3-89C8-27549734B2CF}" type="presParOf" srcId="{BFF50C65-2975-467F-A52D-A833ECE7A562}" destId="{82C2F0E9-91A0-4FB7-BB38-E5368311A0BD}" srcOrd="6" destOrd="0" presId="urn:microsoft.com/office/officeart/2005/8/layout/vList2"/>
    <dgm:cxn modelId="{0C365C7A-F425-4900-83AB-299723E2643A}" type="presParOf" srcId="{BFF50C65-2975-467F-A52D-A833ECE7A562}" destId="{D0BFF87F-ECF4-4EA5-B088-E5C56D19CB78}" srcOrd="7" destOrd="0" presId="urn:microsoft.com/office/officeart/2005/8/layout/vList2"/>
    <dgm:cxn modelId="{E8AA0DE8-F7B7-42A9-974E-1094037C8AD7}" type="presParOf" srcId="{BFF50C65-2975-467F-A52D-A833ECE7A562}" destId="{1B120D42-C01B-48D8-9FCF-8D9653EC3932}" srcOrd="8" destOrd="0" presId="urn:microsoft.com/office/officeart/2005/8/layout/vList2"/>
    <dgm:cxn modelId="{9A3C9772-7EF9-47F5-9A87-6B87A5606A6B}" type="presParOf" srcId="{BFF50C65-2975-467F-A52D-A833ECE7A562}" destId="{CEA2B34E-7CAE-4C16-B863-73A746B3425F}" srcOrd="9" destOrd="0" presId="urn:microsoft.com/office/officeart/2005/8/layout/vList2"/>
    <dgm:cxn modelId="{5547C28E-693D-43FB-AEB2-BEF6576031C0}" type="presParOf" srcId="{BFF50C65-2975-467F-A52D-A833ECE7A562}" destId="{2F543F89-29C3-4323-B343-816350C689B9}" srcOrd="10"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540E6F-A38D-4B6C-8369-698781BBAADC}" type="doc">
      <dgm:prSet loTypeId="urn:microsoft.com/office/officeart/2005/8/layout/vList2" loCatId="list" qsTypeId="urn:microsoft.com/office/officeart/2005/8/quickstyle/simple5" qsCatId="simple" csTypeId="urn:microsoft.com/office/officeart/2005/8/colors/accent3_2" csCatId="accent3" phldr="1"/>
      <dgm:spPr/>
      <dgm:t>
        <a:bodyPr/>
        <a:lstStyle/>
        <a:p>
          <a:endParaRPr lang="es-ES"/>
        </a:p>
      </dgm:t>
    </dgm:pt>
    <dgm:pt modelId="{0410BE23-35A7-4687-AD8A-6F8844B19C76}">
      <dgm:prSet custT="1"/>
      <dgm:spPr/>
      <dgm:t>
        <a:bodyPr/>
        <a:lstStyle/>
        <a:p>
          <a:pPr rtl="0"/>
          <a:r>
            <a:rPr lang="es-ES" sz="1600" dirty="0">
              <a:solidFill>
                <a:schemeClr val="tx1"/>
              </a:solidFill>
            </a:rPr>
            <a:t>Reforzar los procesos de planificación ambiental y ordenamiento del territorio </a:t>
          </a:r>
        </a:p>
      </dgm:t>
    </dgm:pt>
    <dgm:pt modelId="{3A8DECC9-2F83-497C-952A-9FF2B9B90AE6}" type="parTrans" cxnId="{308BA946-7277-4DAC-A62A-B2FC4A3C234E}">
      <dgm:prSet/>
      <dgm:spPr/>
      <dgm:t>
        <a:bodyPr/>
        <a:lstStyle/>
        <a:p>
          <a:endParaRPr lang="es-ES">
            <a:solidFill>
              <a:schemeClr val="tx1"/>
            </a:solidFill>
          </a:endParaRPr>
        </a:p>
      </dgm:t>
    </dgm:pt>
    <dgm:pt modelId="{A9881F1A-7F90-40E2-A225-B168EE650D0C}" type="sibTrans" cxnId="{308BA946-7277-4DAC-A62A-B2FC4A3C234E}">
      <dgm:prSet/>
      <dgm:spPr/>
      <dgm:t>
        <a:bodyPr/>
        <a:lstStyle/>
        <a:p>
          <a:endParaRPr lang="es-ES">
            <a:solidFill>
              <a:schemeClr val="tx1"/>
            </a:solidFill>
          </a:endParaRPr>
        </a:p>
      </dgm:t>
    </dgm:pt>
    <dgm:pt modelId="{A0A6BFD7-E0B5-47E3-A15E-D24FFD886B01}">
      <dgm:prSet custT="1"/>
      <dgm:spPr/>
      <dgm:t>
        <a:bodyPr/>
        <a:lstStyle/>
        <a:p>
          <a:pPr rtl="0"/>
          <a:r>
            <a:rPr lang="es-ES" sz="1600">
              <a:solidFill>
                <a:schemeClr val="tx1"/>
              </a:solidFill>
            </a:rPr>
            <a:t>Fortalecer la guardería ambiental </a:t>
          </a:r>
          <a:endParaRPr lang="es-ES" sz="1600" dirty="0">
            <a:solidFill>
              <a:schemeClr val="tx1"/>
            </a:solidFill>
          </a:endParaRPr>
        </a:p>
      </dgm:t>
    </dgm:pt>
    <dgm:pt modelId="{996448B6-B56F-4EE3-B416-3DDC125FA0D0}" type="parTrans" cxnId="{4FC1E783-CB28-438F-8D8D-859B3572A16B}">
      <dgm:prSet/>
      <dgm:spPr/>
      <dgm:t>
        <a:bodyPr/>
        <a:lstStyle/>
        <a:p>
          <a:endParaRPr lang="es-ES">
            <a:solidFill>
              <a:schemeClr val="tx1"/>
            </a:solidFill>
          </a:endParaRPr>
        </a:p>
      </dgm:t>
    </dgm:pt>
    <dgm:pt modelId="{2B5D6267-B74F-4B32-A741-6C2B27706368}" type="sibTrans" cxnId="{4FC1E783-CB28-438F-8D8D-859B3572A16B}">
      <dgm:prSet/>
      <dgm:spPr/>
      <dgm:t>
        <a:bodyPr/>
        <a:lstStyle/>
        <a:p>
          <a:endParaRPr lang="es-ES">
            <a:solidFill>
              <a:schemeClr val="tx1"/>
            </a:solidFill>
          </a:endParaRPr>
        </a:p>
      </dgm:t>
    </dgm:pt>
    <dgm:pt modelId="{91C7CF0E-BACA-4D8B-85F3-45BF8A575328}">
      <dgm:prSet custT="1"/>
      <dgm:spPr/>
      <dgm:t>
        <a:bodyPr/>
        <a:lstStyle/>
        <a:p>
          <a:pPr rtl="0"/>
          <a:r>
            <a:rPr lang="es-ES" sz="1600">
              <a:solidFill>
                <a:schemeClr val="tx1"/>
              </a:solidFill>
            </a:rPr>
            <a:t>Reforzar y revalorizar los programas de conservación fuera de las ABRAE</a:t>
          </a:r>
          <a:endParaRPr lang="es-ES" sz="1600" dirty="0">
            <a:solidFill>
              <a:schemeClr val="tx1"/>
            </a:solidFill>
          </a:endParaRPr>
        </a:p>
      </dgm:t>
    </dgm:pt>
    <dgm:pt modelId="{DA473F2D-1135-43A9-AEB6-810F9F152A67}" type="parTrans" cxnId="{49C1C080-1F83-47C3-835E-BA9D6BBC5CFD}">
      <dgm:prSet/>
      <dgm:spPr/>
      <dgm:t>
        <a:bodyPr/>
        <a:lstStyle/>
        <a:p>
          <a:endParaRPr lang="es-ES">
            <a:solidFill>
              <a:schemeClr val="tx1"/>
            </a:solidFill>
          </a:endParaRPr>
        </a:p>
      </dgm:t>
    </dgm:pt>
    <dgm:pt modelId="{C52D6678-B2FB-49B9-893F-98EFCF0C26DD}" type="sibTrans" cxnId="{49C1C080-1F83-47C3-835E-BA9D6BBC5CFD}">
      <dgm:prSet/>
      <dgm:spPr/>
      <dgm:t>
        <a:bodyPr/>
        <a:lstStyle/>
        <a:p>
          <a:endParaRPr lang="es-ES">
            <a:solidFill>
              <a:schemeClr val="tx1"/>
            </a:solidFill>
          </a:endParaRPr>
        </a:p>
      </dgm:t>
    </dgm:pt>
    <dgm:pt modelId="{B17AAFD8-90F4-4D8B-8D67-EC5FF929B4DE}">
      <dgm:prSet custT="1"/>
      <dgm:spPr/>
      <dgm:t>
        <a:bodyPr/>
        <a:lstStyle/>
        <a:p>
          <a:pPr rtl="0"/>
          <a:r>
            <a:rPr lang="es-ES" sz="1600">
              <a:solidFill>
                <a:schemeClr val="tx1"/>
              </a:solidFill>
            </a:rPr>
            <a:t>Reforzar y revalorizar la gestión de las ABRAE </a:t>
          </a:r>
          <a:endParaRPr lang="es-ES" sz="1600" dirty="0">
            <a:solidFill>
              <a:schemeClr val="tx1"/>
            </a:solidFill>
          </a:endParaRPr>
        </a:p>
      </dgm:t>
    </dgm:pt>
    <dgm:pt modelId="{C692046A-6187-40CB-8E14-804F2DAC32B0}" type="parTrans" cxnId="{4CC40F61-21A6-4E10-BF08-BF5230A353BC}">
      <dgm:prSet/>
      <dgm:spPr/>
      <dgm:t>
        <a:bodyPr/>
        <a:lstStyle/>
        <a:p>
          <a:endParaRPr lang="es-ES">
            <a:solidFill>
              <a:schemeClr val="tx1"/>
            </a:solidFill>
          </a:endParaRPr>
        </a:p>
      </dgm:t>
    </dgm:pt>
    <dgm:pt modelId="{8F2BD11F-F7A6-46F3-A284-663779672F8B}" type="sibTrans" cxnId="{4CC40F61-21A6-4E10-BF08-BF5230A353BC}">
      <dgm:prSet/>
      <dgm:spPr/>
      <dgm:t>
        <a:bodyPr/>
        <a:lstStyle/>
        <a:p>
          <a:endParaRPr lang="es-ES">
            <a:solidFill>
              <a:schemeClr val="tx1"/>
            </a:solidFill>
          </a:endParaRPr>
        </a:p>
      </dgm:t>
    </dgm:pt>
    <dgm:pt modelId="{85A3923D-1BC9-4871-9C06-9794E94EF330}">
      <dgm:prSet custT="1"/>
      <dgm:spPr/>
      <dgm:t>
        <a:bodyPr/>
        <a:lstStyle/>
        <a:p>
          <a:pPr rtl="0"/>
          <a:r>
            <a:rPr lang="es-ES" sz="1600">
              <a:solidFill>
                <a:schemeClr val="tx1"/>
              </a:solidFill>
            </a:rPr>
            <a:t>Fortalecer los programas de reforestación nacional </a:t>
          </a:r>
          <a:endParaRPr lang="es-ES" sz="1600" dirty="0">
            <a:solidFill>
              <a:schemeClr val="tx1"/>
            </a:solidFill>
          </a:endParaRPr>
        </a:p>
      </dgm:t>
    </dgm:pt>
    <dgm:pt modelId="{D5AB725D-3B1A-4815-9025-85EFC4BB5078}" type="parTrans" cxnId="{12B63A13-802A-407E-98DA-69469A93490B}">
      <dgm:prSet/>
      <dgm:spPr/>
      <dgm:t>
        <a:bodyPr/>
        <a:lstStyle/>
        <a:p>
          <a:endParaRPr lang="es-ES">
            <a:solidFill>
              <a:schemeClr val="tx1"/>
            </a:solidFill>
          </a:endParaRPr>
        </a:p>
      </dgm:t>
    </dgm:pt>
    <dgm:pt modelId="{06BDE1F7-51E2-46F9-8FFE-8CD555413E79}" type="sibTrans" cxnId="{12B63A13-802A-407E-98DA-69469A93490B}">
      <dgm:prSet/>
      <dgm:spPr/>
      <dgm:t>
        <a:bodyPr/>
        <a:lstStyle/>
        <a:p>
          <a:endParaRPr lang="es-ES">
            <a:solidFill>
              <a:schemeClr val="tx1"/>
            </a:solidFill>
          </a:endParaRPr>
        </a:p>
      </dgm:t>
    </dgm:pt>
    <dgm:pt modelId="{E55F664E-11F9-4494-8105-2B49DB799254}">
      <dgm:prSet custT="1"/>
      <dgm:spPr/>
      <dgm:t>
        <a:bodyPr/>
        <a:lstStyle/>
        <a:p>
          <a:pPr rtl="0"/>
          <a:r>
            <a:rPr lang="es-ES" sz="1600">
              <a:solidFill>
                <a:schemeClr val="tx1"/>
              </a:solidFill>
            </a:rPr>
            <a:t>Iniciar programas educativos dirigidos a la conservación de la biodiversidad</a:t>
          </a:r>
          <a:endParaRPr lang="es-ES" sz="1600" dirty="0">
            <a:solidFill>
              <a:schemeClr val="tx1"/>
            </a:solidFill>
          </a:endParaRPr>
        </a:p>
      </dgm:t>
    </dgm:pt>
    <dgm:pt modelId="{6A7A1699-42F7-4352-82EB-8337F6F1DD0F}" type="parTrans" cxnId="{945B0B67-9FDD-4B5B-8AD5-1C02299D320B}">
      <dgm:prSet/>
      <dgm:spPr/>
      <dgm:t>
        <a:bodyPr/>
        <a:lstStyle/>
        <a:p>
          <a:endParaRPr lang="es-ES">
            <a:solidFill>
              <a:schemeClr val="tx1"/>
            </a:solidFill>
          </a:endParaRPr>
        </a:p>
      </dgm:t>
    </dgm:pt>
    <dgm:pt modelId="{AF9C09F2-B5BA-453F-97EF-28C9344526B4}" type="sibTrans" cxnId="{945B0B67-9FDD-4B5B-8AD5-1C02299D320B}">
      <dgm:prSet/>
      <dgm:spPr/>
      <dgm:t>
        <a:bodyPr/>
        <a:lstStyle/>
        <a:p>
          <a:endParaRPr lang="es-ES">
            <a:solidFill>
              <a:schemeClr val="tx1"/>
            </a:solidFill>
          </a:endParaRPr>
        </a:p>
      </dgm:t>
    </dgm:pt>
    <dgm:pt modelId="{BFF50C65-2975-467F-A52D-A833ECE7A562}" type="pres">
      <dgm:prSet presAssocID="{F8540E6F-A38D-4B6C-8369-698781BBAADC}" presName="linear" presStyleCnt="0">
        <dgm:presLayoutVars>
          <dgm:animLvl val="lvl"/>
          <dgm:resizeHandles val="exact"/>
        </dgm:presLayoutVars>
      </dgm:prSet>
      <dgm:spPr/>
    </dgm:pt>
    <dgm:pt modelId="{D1E500FE-1C17-4D87-81C4-72089773BDCF}" type="pres">
      <dgm:prSet presAssocID="{0410BE23-35A7-4687-AD8A-6F8844B19C76}" presName="parentText" presStyleLbl="node1" presStyleIdx="0" presStyleCnt="6">
        <dgm:presLayoutVars>
          <dgm:chMax val="0"/>
          <dgm:bulletEnabled val="1"/>
        </dgm:presLayoutVars>
      </dgm:prSet>
      <dgm:spPr/>
    </dgm:pt>
    <dgm:pt modelId="{BECB8AB1-9854-4543-AF25-CA4024FDB5A3}" type="pres">
      <dgm:prSet presAssocID="{A9881F1A-7F90-40E2-A225-B168EE650D0C}" presName="spacer" presStyleCnt="0"/>
      <dgm:spPr/>
    </dgm:pt>
    <dgm:pt modelId="{58C0142D-5209-43DB-8B28-78B8E9E1B8C9}" type="pres">
      <dgm:prSet presAssocID="{A0A6BFD7-E0B5-47E3-A15E-D24FFD886B01}" presName="parentText" presStyleLbl="node1" presStyleIdx="1" presStyleCnt="6">
        <dgm:presLayoutVars>
          <dgm:chMax val="0"/>
          <dgm:bulletEnabled val="1"/>
        </dgm:presLayoutVars>
      </dgm:prSet>
      <dgm:spPr/>
    </dgm:pt>
    <dgm:pt modelId="{8ADFA110-C1BB-45B0-A681-7E49E8ADC759}" type="pres">
      <dgm:prSet presAssocID="{2B5D6267-B74F-4B32-A741-6C2B27706368}" presName="spacer" presStyleCnt="0"/>
      <dgm:spPr/>
    </dgm:pt>
    <dgm:pt modelId="{8B0BB5FB-25BC-4B73-95DB-0BA3872D5E61}" type="pres">
      <dgm:prSet presAssocID="{91C7CF0E-BACA-4D8B-85F3-45BF8A575328}" presName="parentText" presStyleLbl="node1" presStyleIdx="2" presStyleCnt="6">
        <dgm:presLayoutVars>
          <dgm:chMax val="0"/>
          <dgm:bulletEnabled val="1"/>
        </dgm:presLayoutVars>
      </dgm:prSet>
      <dgm:spPr/>
    </dgm:pt>
    <dgm:pt modelId="{3564F2FD-1E1D-4ABB-BE23-A6241EA9A470}" type="pres">
      <dgm:prSet presAssocID="{C52D6678-B2FB-49B9-893F-98EFCF0C26DD}" presName="spacer" presStyleCnt="0"/>
      <dgm:spPr/>
    </dgm:pt>
    <dgm:pt modelId="{82C2F0E9-91A0-4FB7-BB38-E5368311A0BD}" type="pres">
      <dgm:prSet presAssocID="{B17AAFD8-90F4-4D8B-8D67-EC5FF929B4DE}" presName="parentText" presStyleLbl="node1" presStyleIdx="3" presStyleCnt="6">
        <dgm:presLayoutVars>
          <dgm:chMax val="0"/>
          <dgm:bulletEnabled val="1"/>
        </dgm:presLayoutVars>
      </dgm:prSet>
      <dgm:spPr/>
    </dgm:pt>
    <dgm:pt modelId="{D0BFF87F-ECF4-4EA5-B088-E5C56D19CB78}" type="pres">
      <dgm:prSet presAssocID="{8F2BD11F-F7A6-46F3-A284-663779672F8B}" presName="spacer" presStyleCnt="0"/>
      <dgm:spPr/>
    </dgm:pt>
    <dgm:pt modelId="{1B120D42-C01B-48D8-9FCF-8D9653EC3932}" type="pres">
      <dgm:prSet presAssocID="{85A3923D-1BC9-4871-9C06-9794E94EF330}" presName="parentText" presStyleLbl="node1" presStyleIdx="4" presStyleCnt="6">
        <dgm:presLayoutVars>
          <dgm:chMax val="0"/>
          <dgm:bulletEnabled val="1"/>
        </dgm:presLayoutVars>
      </dgm:prSet>
      <dgm:spPr/>
    </dgm:pt>
    <dgm:pt modelId="{CEA2B34E-7CAE-4C16-B863-73A746B3425F}" type="pres">
      <dgm:prSet presAssocID="{06BDE1F7-51E2-46F9-8FFE-8CD555413E79}" presName="spacer" presStyleCnt="0"/>
      <dgm:spPr/>
    </dgm:pt>
    <dgm:pt modelId="{2F543F89-29C3-4323-B343-816350C689B9}" type="pres">
      <dgm:prSet presAssocID="{E55F664E-11F9-4494-8105-2B49DB799254}" presName="parentText" presStyleLbl="node1" presStyleIdx="5" presStyleCnt="6">
        <dgm:presLayoutVars>
          <dgm:chMax val="0"/>
          <dgm:bulletEnabled val="1"/>
        </dgm:presLayoutVars>
      </dgm:prSet>
      <dgm:spPr/>
    </dgm:pt>
  </dgm:ptLst>
  <dgm:cxnLst>
    <dgm:cxn modelId="{0B9BA603-A67C-4C7A-A8F8-6284D1C76224}" type="presOf" srcId="{F8540E6F-A38D-4B6C-8369-698781BBAADC}" destId="{BFF50C65-2975-467F-A52D-A833ECE7A562}" srcOrd="0" destOrd="0" presId="urn:microsoft.com/office/officeart/2005/8/layout/vList2"/>
    <dgm:cxn modelId="{12B63A13-802A-407E-98DA-69469A93490B}" srcId="{F8540E6F-A38D-4B6C-8369-698781BBAADC}" destId="{85A3923D-1BC9-4871-9C06-9794E94EF330}" srcOrd="4" destOrd="0" parTransId="{D5AB725D-3B1A-4815-9025-85EFC4BB5078}" sibTransId="{06BDE1F7-51E2-46F9-8FFE-8CD555413E79}"/>
    <dgm:cxn modelId="{4CC40F61-21A6-4E10-BF08-BF5230A353BC}" srcId="{F8540E6F-A38D-4B6C-8369-698781BBAADC}" destId="{B17AAFD8-90F4-4D8B-8D67-EC5FF929B4DE}" srcOrd="3" destOrd="0" parTransId="{C692046A-6187-40CB-8E14-804F2DAC32B0}" sibTransId="{8F2BD11F-F7A6-46F3-A284-663779672F8B}"/>
    <dgm:cxn modelId="{308BA946-7277-4DAC-A62A-B2FC4A3C234E}" srcId="{F8540E6F-A38D-4B6C-8369-698781BBAADC}" destId="{0410BE23-35A7-4687-AD8A-6F8844B19C76}" srcOrd="0" destOrd="0" parTransId="{3A8DECC9-2F83-497C-952A-9FF2B9B90AE6}" sibTransId="{A9881F1A-7F90-40E2-A225-B168EE650D0C}"/>
    <dgm:cxn modelId="{945B0B67-9FDD-4B5B-8AD5-1C02299D320B}" srcId="{F8540E6F-A38D-4B6C-8369-698781BBAADC}" destId="{E55F664E-11F9-4494-8105-2B49DB799254}" srcOrd="5" destOrd="0" parTransId="{6A7A1699-42F7-4352-82EB-8337F6F1DD0F}" sibTransId="{AF9C09F2-B5BA-453F-97EF-28C9344526B4}"/>
    <dgm:cxn modelId="{38FFED4F-BEA7-4346-91A4-8351500573C9}" type="presOf" srcId="{A0A6BFD7-E0B5-47E3-A15E-D24FFD886B01}" destId="{58C0142D-5209-43DB-8B28-78B8E9E1B8C9}" srcOrd="0" destOrd="0" presId="urn:microsoft.com/office/officeart/2005/8/layout/vList2"/>
    <dgm:cxn modelId="{49C1C080-1F83-47C3-835E-BA9D6BBC5CFD}" srcId="{F8540E6F-A38D-4B6C-8369-698781BBAADC}" destId="{91C7CF0E-BACA-4D8B-85F3-45BF8A575328}" srcOrd="2" destOrd="0" parTransId="{DA473F2D-1135-43A9-AEB6-810F9F152A67}" sibTransId="{C52D6678-B2FB-49B9-893F-98EFCF0C26DD}"/>
    <dgm:cxn modelId="{4FC1E783-CB28-438F-8D8D-859B3572A16B}" srcId="{F8540E6F-A38D-4B6C-8369-698781BBAADC}" destId="{A0A6BFD7-E0B5-47E3-A15E-D24FFD886B01}" srcOrd="1" destOrd="0" parTransId="{996448B6-B56F-4EE3-B416-3DDC125FA0D0}" sibTransId="{2B5D6267-B74F-4B32-A741-6C2B27706368}"/>
    <dgm:cxn modelId="{C5F2F28B-1748-4969-BC50-86FCEEDA23B5}" type="presOf" srcId="{85A3923D-1BC9-4871-9C06-9794E94EF330}" destId="{1B120D42-C01B-48D8-9FCF-8D9653EC3932}" srcOrd="0" destOrd="0" presId="urn:microsoft.com/office/officeart/2005/8/layout/vList2"/>
    <dgm:cxn modelId="{758A7DA9-B6EE-4763-AA97-6F2E68E19C6D}" type="presOf" srcId="{E55F664E-11F9-4494-8105-2B49DB799254}" destId="{2F543F89-29C3-4323-B343-816350C689B9}" srcOrd="0" destOrd="0" presId="urn:microsoft.com/office/officeart/2005/8/layout/vList2"/>
    <dgm:cxn modelId="{60ADDEB8-76E3-480C-973B-666A5B28F5A9}" type="presOf" srcId="{91C7CF0E-BACA-4D8B-85F3-45BF8A575328}" destId="{8B0BB5FB-25BC-4B73-95DB-0BA3872D5E61}" srcOrd="0" destOrd="0" presId="urn:microsoft.com/office/officeart/2005/8/layout/vList2"/>
    <dgm:cxn modelId="{AC94FAD2-2081-4E7B-B63A-0EE8BD1CB837}" type="presOf" srcId="{B17AAFD8-90F4-4D8B-8D67-EC5FF929B4DE}" destId="{82C2F0E9-91A0-4FB7-BB38-E5368311A0BD}" srcOrd="0" destOrd="0" presId="urn:microsoft.com/office/officeart/2005/8/layout/vList2"/>
    <dgm:cxn modelId="{A64BF6F8-3957-478C-80D4-D18E4FF159BA}" type="presOf" srcId="{0410BE23-35A7-4687-AD8A-6F8844B19C76}" destId="{D1E500FE-1C17-4D87-81C4-72089773BDCF}" srcOrd="0" destOrd="0" presId="urn:microsoft.com/office/officeart/2005/8/layout/vList2"/>
    <dgm:cxn modelId="{776F7558-0F83-4386-BD2A-F1285148BAD6}" type="presParOf" srcId="{BFF50C65-2975-467F-A52D-A833ECE7A562}" destId="{D1E500FE-1C17-4D87-81C4-72089773BDCF}" srcOrd="0" destOrd="0" presId="urn:microsoft.com/office/officeart/2005/8/layout/vList2"/>
    <dgm:cxn modelId="{1AC19E97-2D14-435C-90A7-F923BC3FFE20}" type="presParOf" srcId="{BFF50C65-2975-467F-A52D-A833ECE7A562}" destId="{BECB8AB1-9854-4543-AF25-CA4024FDB5A3}" srcOrd="1" destOrd="0" presId="urn:microsoft.com/office/officeart/2005/8/layout/vList2"/>
    <dgm:cxn modelId="{7B31C352-8FFC-4B44-8AE2-35A9D9ACF0A0}" type="presParOf" srcId="{BFF50C65-2975-467F-A52D-A833ECE7A562}" destId="{58C0142D-5209-43DB-8B28-78B8E9E1B8C9}" srcOrd="2" destOrd="0" presId="urn:microsoft.com/office/officeart/2005/8/layout/vList2"/>
    <dgm:cxn modelId="{487B3C7E-DCAE-49C5-B1C6-52167CCB240B}" type="presParOf" srcId="{BFF50C65-2975-467F-A52D-A833ECE7A562}" destId="{8ADFA110-C1BB-45B0-A681-7E49E8ADC759}" srcOrd="3" destOrd="0" presId="urn:microsoft.com/office/officeart/2005/8/layout/vList2"/>
    <dgm:cxn modelId="{879A128C-59C8-4F0E-9E04-E474EA3B2092}" type="presParOf" srcId="{BFF50C65-2975-467F-A52D-A833ECE7A562}" destId="{8B0BB5FB-25BC-4B73-95DB-0BA3872D5E61}" srcOrd="4" destOrd="0" presId="urn:microsoft.com/office/officeart/2005/8/layout/vList2"/>
    <dgm:cxn modelId="{3C22DB93-2743-488D-98D0-31387BB8096C}" type="presParOf" srcId="{BFF50C65-2975-467F-A52D-A833ECE7A562}" destId="{3564F2FD-1E1D-4ABB-BE23-A6241EA9A470}" srcOrd="5" destOrd="0" presId="urn:microsoft.com/office/officeart/2005/8/layout/vList2"/>
    <dgm:cxn modelId="{E0BA1AEF-0C6A-485A-AC5D-985D3B2FF313}" type="presParOf" srcId="{BFF50C65-2975-467F-A52D-A833ECE7A562}" destId="{82C2F0E9-91A0-4FB7-BB38-E5368311A0BD}" srcOrd="6" destOrd="0" presId="urn:microsoft.com/office/officeart/2005/8/layout/vList2"/>
    <dgm:cxn modelId="{E189C02F-C87C-4DFB-B458-596FB2CE98FC}" type="presParOf" srcId="{BFF50C65-2975-467F-A52D-A833ECE7A562}" destId="{D0BFF87F-ECF4-4EA5-B088-E5C56D19CB78}" srcOrd="7" destOrd="0" presId="urn:microsoft.com/office/officeart/2005/8/layout/vList2"/>
    <dgm:cxn modelId="{7285DD81-6C55-4696-AB1C-008FE9293A27}" type="presParOf" srcId="{BFF50C65-2975-467F-A52D-A833ECE7A562}" destId="{1B120D42-C01B-48D8-9FCF-8D9653EC3932}" srcOrd="8" destOrd="0" presId="urn:microsoft.com/office/officeart/2005/8/layout/vList2"/>
    <dgm:cxn modelId="{311C470D-7067-4B9B-93DA-3437D209FAAD}" type="presParOf" srcId="{BFF50C65-2975-467F-A52D-A833ECE7A562}" destId="{CEA2B34E-7CAE-4C16-B863-73A746B3425F}" srcOrd="9" destOrd="0" presId="urn:microsoft.com/office/officeart/2005/8/layout/vList2"/>
    <dgm:cxn modelId="{851230D4-D6FC-40CB-84EE-2838CC5DAB47}" type="presParOf" srcId="{BFF50C65-2975-467F-A52D-A833ECE7A562}" destId="{2F543F89-29C3-4323-B343-816350C689B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500FE-1C17-4D87-81C4-72089773BDCF}">
      <dsp:nvSpPr>
        <dsp:cNvPr id="0" name=""/>
        <dsp:cNvSpPr/>
      </dsp:nvSpPr>
      <dsp:spPr>
        <a:xfrm>
          <a:off x="0" y="880"/>
          <a:ext cx="3931940" cy="7160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kern="1200" dirty="0"/>
            <a:t>748 especies de fauna y 341 especies de plantas amenazadas</a:t>
          </a:r>
        </a:p>
      </dsp:txBody>
      <dsp:txXfrm>
        <a:off x="34954" y="35834"/>
        <a:ext cx="3862032" cy="646132"/>
      </dsp:txXfrm>
    </dsp:sp>
    <dsp:sp modelId="{58C0142D-5209-43DB-8B28-78B8E9E1B8C9}">
      <dsp:nvSpPr>
        <dsp:cNvPr id="0" name=""/>
        <dsp:cNvSpPr/>
      </dsp:nvSpPr>
      <dsp:spPr>
        <a:xfrm>
          <a:off x="0" y="768760"/>
          <a:ext cx="3931940" cy="7160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kern="1200" dirty="0"/>
            <a:t>La tasa de deforestación es la décima más alta del mundo </a:t>
          </a:r>
        </a:p>
      </dsp:txBody>
      <dsp:txXfrm>
        <a:off x="34954" y="803714"/>
        <a:ext cx="3862032" cy="646132"/>
      </dsp:txXfrm>
    </dsp:sp>
    <dsp:sp modelId="{8B0BB5FB-25BC-4B73-95DB-0BA3872D5E61}">
      <dsp:nvSpPr>
        <dsp:cNvPr id="0" name=""/>
        <dsp:cNvSpPr/>
      </dsp:nvSpPr>
      <dsp:spPr>
        <a:xfrm>
          <a:off x="0" y="1536640"/>
          <a:ext cx="3931940" cy="7160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kern="1200" dirty="0"/>
            <a:t>La productividad pesquera está en declive en todas las zonas</a:t>
          </a:r>
        </a:p>
      </dsp:txBody>
      <dsp:txXfrm>
        <a:off x="34954" y="1571594"/>
        <a:ext cx="3862032" cy="646132"/>
      </dsp:txXfrm>
    </dsp:sp>
    <dsp:sp modelId="{82C2F0E9-91A0-4FB7-BB38-E5368311A0BD}">
      <dsp:nvSpPr>
        <dsp:cNvPr id="0" name=""/>
        <dsp:cNvSpPr/>
      </dsp:nvSpPr>
      <dsp:spPr>
        <a:xfrm>
          <a:off x="0" y="2304520"/>
          <a:ext cx="3931940" cy="7160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kern="1200" dirty="0"/>
            <a:t>Baja efectividad de los programas de gestión de especies</a:t>
          </a:r>
        </a:p>
      </dsp:txBody>
      <dsp:txXfrm>
        <a:off x="34954" y="2339474"/>
        <a:ext cx="3862032" cy="646132"/>
      </dsp:txXfrm>
    </dsp:sp>
    <dsp:sp modelId="{1B120D42-C01B-48D8-9FCF-8D9653EC3932}">
      <dsp:nvSpPr>
        <dsp:cNvPr id="0" name=""/>
        <dsp:cNvSpPr/>
      </dsp:nvSpPr>
      <dsp:spPr>
        <a:xfrm>
          <a:off x="0" y="3072400"/>
          <a:ext cx="3931940" cy="7160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kern="1200" dirty="0"/>
            <a:t>Deforestación genera  deterioro de la salud y seguridad humana</a:t>
          </a:r>
        </a:p>
      </dsp:txBody>
      <dsp:txXfrm>
        <a:off x="34954" y="3107354"/>
        <a:ext cx="3862032" cy="646132"/>
      </dsp:txXfrm>
    </dsp:sp>
    <dsp:sp modelId="{2F543F89-29C3-4323-B343-816350C689B9}">
      <dsp:nvSpPr>
        <dsp:cNvPr id="0" name=""/>
        <dsp:cNvSpPr/>
      </dsp:nvSpPr>
      <dsp:spPr>
        <a:xfrm>
          <a:off x="0" y="3840280"/>
          <a:ext cx="3931940" cy="716040"/>
        </a:xfrm>
        <a:prstGeom prst="roundRect">
          <a:avLst/>
        </a:prstGeom>
        <a:solidFill>
          <a:schemeClr val="accent6">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kern="1200" dirty="0"/>
            <a:t>Presencia de especies exóticas peligrosas</a:t>
          </a:r>
        </a:p>
      </dsp:txBody>
      <dsp:txXfrm>
        <a:off x="34954" y="3875234"/>
        <a:ext cx="3862032" cy="6461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500FE-1C17-4D87-81C4-72089773BDCF}">
      <dsp:nvSpPr>
        <dsp:cNvPr id="0" name=""/>
        <dsp:cNvSpPr/>
      </dsp:nvSpPr>
      <dsp:spPr>
        <a:xfrm>
          <a:off x="0" y="33645"/>
          <a:ext cx="4075955" cy="67392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dirty="0">
              <a:solidFill>
                <a:schemeClr val="tx1"/>
              </a:solidFill>
            </a:rPr>
            <a:t>Reforzar los procesos de planificación ambiental y ordenamiento del territorio </a:t>
          </a:r>
        </a:p>
      </dsp:txBody>
      <dsp:txXfrm>
        <a:off x="32898" y="66543"/>
        <a:ext cx="4010159" cy="608124"/>
      </dsp:txXfrm>
    </dsp:sp>
    <dsp:sp modelId="{58C0142D-5209-43DB-8B28-78B8E9E1B8C9}">
      <dsp:nvSpPr>
        <dsp:cNvPr id="0" name=""/>
        <dsp:cNvSpPr/>
      </dsp:nvSpPr>
      <dsp:spPr>
        <a:xfrm>
          <a:off x="0" y="811245"/>
          <a:ext cx="4075955" cy="67392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a:solidFill>
                <a:schemeClr val="tx1"/>
              </a:solidFill>
            </a:rPr>
            <a:t>Fortalecer la guardería ambiental </a:t>
          </a:r>
          <a:endParaRPr lang="es-ES" sz="1600" kern="1200" dirty="0">
            <a:solidFill>
              <a:schemeClr val="tx1"/>
            </a:solidFill>
          </a:endParaRPr>
        </a:p>
      </dsp:txBody>
      <dsp:txXfrm>
        <a:off x="32898" y="844143"/>
        <a:ext cx="4010159" cy="608124"/>
      </dsp:txXfrm>
    </dsp:sp>
    <dsp:sp modelId="{8B0BB5FB-25BC-4B73-95DB-0BA3872D5E61}">
      <dsp:nvSpPr>
        <dsp:cNvPr id="0" name=""/>
        <dsp:cNvSpPr/>
      </dsp:nvSpPr>
      <dsp:spPr>
        <a:xfrm>
          <a:off x="0" y="1588845"/>
          <a:ext cx="4075955" cy="67392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a:solidFill>
                <a:schemeClr val="tx1"/>
              </a:solidFill>
            </a:rPr>
            <a:t>Reforzar y revalorizar los programas de conservación fuera de las ABRAE</a:t>
          </a:r>
          <a:endParaRPr lang="es-ES" sz="1600" kern="1200" dirty="0">
            <a:solidFill>
              <a:schemeClr val="tx1"/>
            </a:solidFill>
          </a:endParaRPr>
        </a:p>
      </dsp:txBody>
      <dsp:txXfrm>
        <a:off x="32898" y="1621743"/>
        <a:ext cx="4010159" cy="608124"/>
      </dsp:txXfrm>
    </dsp:sp>
    <dsp:sp modelId="{82C2F0E9-91A0-4FB7-BB38-E5368311A0BD}">
      <dsp:nvSpPr>
        <dsp:cNvPr id="0" name=""/>
        <dsp:cNvSpPr/>
      </dsp:nvSpPr>
      <dsp:spPr>
        <a:xfrm>
          <a:off x="0" y="2366445"/>
          <a:ext cx="4075955" cy="67392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a:solidFill>
                <a:schemeClr val="tx1"/>
              </a:solidFill>
            </a:rPr>
            <a:t>Reforzar y revalorizar la gestión de las ABRAE </a:t>
          </a:r>
          <a:endParaRPr lang="es-ES" sz="1600" kern="1200" dirty="0">
            <a:solidFill>
              <a:schemeClr val="tx1"/>
            </a:solidFill>
          </a:endParaRPr>
        </a:p>
      </dsp:txBody>
      <dsp:txXfrm>
        <a:off x="32898" y="2399343"/>
        <a:ext cx="4010159" cy="608124"/>
      </dsp:txXfrm>
    </dsp:sp>
    <dsp:sp modelId="{1B120D42-C01B-48D8-9FCF-8D9653EC3932}">
      <dsp:nvSpPr>
        <dsp:cNvPr id="0" name=""/>
        <dsp:cNvSpPr/>
      </dsp:nvSpPr>
      <dsp:spPr>
        <a:xfrm>
          <a:off x="0" y="3144045"/>
          <a:ext cx="4075955" cy="67392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a:solidFill>
                <a:schemeClr val="tx1"/>
              </a:solidFill>
            </a:rPr>
            <a:t>Fortalecer los programas de reforestación nacional </a:t>
          </a:r>
          <a:endParaRPr lang="es-ES" sz="1600" kern="1200" dirty="0">
            <a:solidFill>
              <a:schemeClr val="tx1"/>
            </a:solidFill>
          </a:endParaRPr>
        </a:p>
      </dsp:txBody>
      <dsp:txXfrm>
        <a:off x="32898" y="3176943"/>
        <a:ext cx="4010159" cy="608124"/>
      </dsp:txXfrm>
    </dsp:sp>
    <dsp:sp modelId="{2F543F89-29C3-4323-B343-816350C689B9}">
      <dsp:nvSpPr>
        <dsp:cNvPr id="0" name=""/>
        <dsp:cNvSpPr/>
      </dsp:nvSpPr>
      <dsp:spPr>
        <a:xfrm>
          <a:off x="0" y="3921645"/>
          <a:ext cx="4075955" cy="67392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s-ES" sz="1600" kern="1200">
              <a:solidFill>
                <a:schemeClr val="tx1"/>
              </a:solidFill>
            </a:rPr>
            <a:t>Iniciar programas educativos dirigidos a la conservación de la biodiversidad</a:t>
          </a:r>
          <a:endParaRPr lang="es-ES" sz="1600" kern="1200" dirty="0">
            <a:solidFill>
              <a:schemeClr val="tx1"/>
            </a:solidFill>
          </a:endParaRPr>
        </a:p>
      </dsp:txBody>
      <dsp:txXfrm>
        <a:off x="32898" y="3954543"/>
        <a:ext cx="4010159" cy="6081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V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B48ADEC-3D01-40A8-BD19-EB51BB03F945}" type="datetimeFigureOut">
              <a:rPr lang="es-VE"/>
              <a:pPr>
                <a:defRPr/>
              </a:pPr>
              <a:t>23/11/2020</a:t>
            </a:fld>
            <a:endParaRPr lang="es-VE"/>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VE" noProof="0"/>
          </a:p>
        </p:txBody>
      </p:sp>
      <p:sp>
        <p:nvSpPr>
          <p:cNvPr id="5" name="Marcador de notas 4"/>
          <p:cNvSpPr>
            <a:spLocks noGrp="1"/>
          </p:cNvSpPr>
          <p:nvPr>
            <p:ph type="body" sz="quarter" idx="3"/>
          </p:nvPr>
        </p:nvSpPr>
        <p:spPr>
          <a:xfrm>
            <a:off x="685800" y="4400550"/>
            <a:ext cx="5486400" cy="4116917"/>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VE" noProof="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V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7A7E18B-78F0-4D62-9DA0-B69546074963}" type="slidenum">
              <a:rPr lang="es-VE"/>
              <a:pPr>
                <a:defRPr/>
              </a:pPr>
              <a:t>‹Nº›</a:t>
            </a:fld>
            <a:endParaRPr lang="es-VE"/>
          </a:p>
        </p:txBody>
      </p:sp>
    </p:spTree>
    <p:extLst>
      <p:ext uri="{BB962C8B-B14F-4D97-AF65-F5344CB8AC3E}">
        <p14:creationId xmlns:p14="http://schemas.microsoft.com/office/powerpoint/2010/main" val="500626194"/>
      </p:ext>
    </p:extLst>
  </p:cSld>
  <p:clrMap bg1="lt1" tx1="dk1" bg2="lt2" tx2="dk2" accent1="accent1" accent2="accent2" accent3="accent3" accent4="accent4" accent5="accent5" accent6="accent6" hlink="hlink" folHlink="folHlink"/>
  <p:notesStyle>
    <a:lvl1pPr algn="l" rtl="0" fontAlgn="base">
      <a:spcBef>
        <a:spcPts val="200"/>
      </a:spcBef>
      <a:spcAft>
        <a:spcPct val="0"/>
      </a:spcAft>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algn="l" rtl="0" fontAlgn="base">
      <a:spcBef>
        <a:spcPts val="200"/>
      </a:spcBef>
      <a:spcAft>
        <a:spcPct val="0"/>
      </a:spcAft>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algn="l" rtl="0" fontAlgn="base">
      <a:spcBef>
        <a:spcPts val="200"/>
      </a:spcBef>
      <a:spcAft>
        <a:spcPct val="0"/>
      </a:spcAft>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algn="l" rtl="0" fontAlgn="base">
      <a:spcBef>
        <a:spcPts val="200"/>
      </a:spcBef>
      <a:spcAft>
        <a:spcPct val="0"/>
      </a:spcAft>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algn="l" rtl="0" fontAlgn="base">
      <a:spcBef>
        <a:spcPts val="200"/>
      </a:spcBef>
      <a:spcAft>
        <a:spcPct val="0"/>
      </a:spcAft>
      <a:defRPr sz="9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5F27254-26ED-4143-B24D-31CE3AC21958}" type="slidenum">
              <a:rPr lang="es-VE" altLang="es-VE" sz="1200">
                <a:solidFill>
                  <a:srgbClr val="000000"/>
                </a:solidFill>
                <a:latin typeface="Times" pitchFamily="18" charset="0"/>
              </a:rPr>
              <a:pPr algn="r" eaLnBrk="0" hangingPunct="0"/>
              <a:t>2</a:t>
            </a:fld>
            <a:endParaRPr lang="es-VE" altLang="es-VE" sz="1200">
              <a:solidFill>
                <a:srgbClr val="000000"/>
              </a:solidFill>
              <a:latin typeface="Times" pitchFamily="18"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lIns="91428" tIns="45714" rIns="91428" bIns="45714" numCol="1" anchor="t" anchorCtr="0" compatLnSpc="1">
            <a:prstTxWarp prst="textNoShape">
              <a:avLst/>
            </a:prstTxWarp>
          </a:bodyPr>
          <a:lstStyle/>
          <a:p>
            <a:pPr>
              <a:spcBef>
                <a:spcPct val="0"/>
              </a:spcBef>
            </a:pPr>
            <a:endParaRPr lang="es-ES" altLang="es-VE"/>
          </a:p>
        </p:txBody>
      </p:sp>
    </p:spTree>
    <p:extLst>
      <p:ext uri="{BB962C8B-B14F-4D97-AF65-F5344CB8AC3E}">
        <p14:creationId xmlns:p14="http://schemas.microsoft.com/office/powerpoint/2010/main" val="418379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5F27254-26ED-4143-B24D-31CE3AC21958}" type="slidenum">
              <a:rPr lang="es-VE" altLang="es-VE" sz="1200">
                <a:solidFill>
                  <a:srgbClr val="000000"/>
                </a:solidFill>
                <a:latin typeface="Times" pitchFamily="18" charset="0"/>
              </a:rPr>
              <a:pPr algn="r" eaLnBrk="0" hangingPunct="0"/>
              <a:t>3</a:t>
            </a:fld>
            <a:endParaRPr lang="es-VE" altLang="es-VE" sz="1200">
              <a:solidFill>
                <a:srgbClr val="000000"/>
              </a:solidFill>
              <a:latin typeface="Times" pitchFamily="18"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lIns="91428" tIns="45714" rIns="91428" bIns="45714" numCol="1" anchor="t" anchorCtr="0" compatLnSpc="1">
            <a:prstTxWarp prst="textNoShape">
              <a:avLst/>
            </a:prstTxWarp>
          </a:bodyPr>
          <a:lstStyle/>
          <a:p>
            <a:pPr>
              <a:spcBef>
                <a:spcPct val="0"/>
              </a:spcBef>
            </a:pPr>
            <a:endParaRPr lang="es-ES" altLang="es-VE"/>
          </a:p>
        </p:txBody>
      </p:sp>
    </p:spTree>
    <p:extLst>
      <p:ext uri="{BB962C8B-B14F-4D97-AF65-F5344CB8AC3E}">
        <p14:creationId xmlns:p14="http://schemas.microsoft.com/office/powerpoint/2010/main" val="116937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VE" dirty="0"/>
              <a:t>Promovemos la articulación con las instituciones, organizaciones y empresas públicas y privadas así como los diferentes frentes y organizaciones del Movimiento Ambientalista a través de la conformación de una Red de Apoyo de la Campaña Ambiental.</a:t>
            </a:r>
          </a:p>
        </p:txBody>
      </p:sp>
      <p:sp>
        <p:nvSpPr>
          <p:cNvPr id="4" name="Marcador de número de diapositiva 3"/>
          <p:cNvSpPr>
            <a:spLocks noGrp="1"/>
          </p:cNvSpPr>
          <p:nvPr>
            <p:ph type="sldNum" sz="quarter" idx="10"/>
          </p:nvPr>
        </p:nvSpPr>
        <p:spPr/>
        <p:txBody>
          <a:bodyPr/>
          <a:lstStyle/>
          <a:p>
            <a:pPr>
              <a:defRPr/>
            </a:pPr>
            <a:fld id="{A7A7E18B-78F0-4D62-9DA0-B69546074963}" type="slidenum">
              <a:rPr lang="es-VE">
                <a:solidFill>
                  <a:prstClr val="black"/>
                </a:solidFill>
              </a:rPr>
              <a:pPr>
                <a:defRPr/>
              </a:pPr>
              <a:t>97</a:t>
            </a:fld>
            <a:endParaRPr lang="es-VE">
              <a:solidFill>
                <a:prstClr val="black"/>
              </a:solidFill>
            </a:endParaRPr>
          </a:p>
        </p:txBody>
      </p:sp>
    </p:spTree>
    <p:extLst>
      <p:ext uri="{BB962C8B-B14F-4D97-AF65-F5344CB8AC3E}">
        <p14:creationId xmlns:p14="http://schemas.microsoft.com/office/powerpoint/2010/main" val="3924972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0" hangingPunct="0"/>
            <a:fld id="{35F27254-26ED-4143-B24D-31CE3AC21958}" type="slidenum">
              <a:rPr lang="es-VE" altLang="es-VE" sz="1200">
                <a:solidFill>
                  <a:srgbClr val="000000"/>
                </a:solidFill>
                <a:latin typeface="Times" pitchFamily="18" charset="0"/>
              </a:rPr>
              <a:pPr algn="r" eaLnBrk="0" hangingPunct="0"/>
              <a:t>171</a:t>
            </a:fld>
            <a:endParaRPr lang="es-VE" altLang="es-VE" sz="1200">
              <a:solidFill>
                <a:srgbClr val="000000"/>
              </a:solidFill>
              <a:latin typeface="Times" pitchFamily="18" charset="0"/>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wrap="square" lIns="91428" tIns="45714" rIns="91428" bIns="45714" numCol="1" anchor="t" anchorCtr="0" compatLnSpc="1">
            <a:prstTxWarp prst="textNoShape">
              <a:avLst/>
            </a:prstTxWarp>
          </a:bodyPr>
          <a:lstStyle/>
          <a:p>
            <a:pPr>
              <a:spcBef>
                <a:spcPct val="0"/>
              </a:spcBef>
            </a:pPr>
            <a:endParaRPr lang="es-ES" altLang="es-VE"/>
          </a:p>
        </p:txBody>
      </p:sp>
    </p:spTree>
    <p:extLst>
      <p:ext uri="{BB962C8B-B14F-4D97-AF65-F5344CB8AC3E}">
        <p14:creationId xmlns:p14="http://schemas.microsoft.com/office/powerpoint/2010/main" val="107787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VE"/>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VE"/>
          </a:p>
        </p:txBody>
      </p:sp>
      <p:sp>
        <p:nvSpPr>
          <p:cNvPr id="7"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4907757" y="365125"/>
            <a:ext cx="1478756" cy="5811838"/>
          </a:xfrm>
        </p:spPr>
        <p:txBody>
          <a:bodyPr vert="eaVert"/>
          <a:lstStyle/>
          <a:p>
            <a:r>
              <a:rPr lang="es-ES"/>
              <a:t>Haga clic para modificar el estilo de título del patrón</a:t>
            </a:r>
            <a:endParaRPr lang="es-VE"/>
          </a:p>
        </p:txBody>
      </p:sp>
      <p:sp>
        <p:nvSpPr>
          <p:cNvPr id="3" name="Marcador de texto vertical 2"/>
          <p:cNvSpPr>
            <a:spLocks noGrp="1"/>
          </p:cNvSpPr>
          <p:nvPr>
            <p:ph type="body" orient="vert" idx="1"/>
          </p:nvPr>
        </p:nvSpPr>
        <p:spPr>
          <a:xfrm>
            <a:off x="471488" y="365125"/>
            <a:ext cx="4321969"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5"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0"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85800" y="688658"/>
            <a:ext cx="7772400" cy="984885"/>
          </a:xfrm>
        </p:spPr>
        <p:txBody>
          <a:bodyPr>
            <a:scene3d>
              <a:camera prst="orthographicFront"/>
              <a:lightRig rig="threePt" dir="t"/>
            </a:scene3d>
            <a:flatTx/>
          </a:bodyPr>
          <a:lstStyle>
            <a:lvl1pPr>
              <a:defRPr>
                <a:ln w="15875">
                  <a:solidFill>
                    <a:srgbClr val="000000"/>
                  </a:solidFill>
                </a:ln>
                <a:effectLst/>
              </a:defRPr>
            </a:lvl1pPr>
          </a:lstStyle>
          <a:p>
            <a:r>
              <a:rPr lang="es-ES" dirty="0"/>
              <a:t>Haga clic para modificar el estilo de título del patrón</a:t>
            </a:r>
            <a:endParaRPr lang="es-VE" dirty="0"/>
          </a:p>
        </p:txBody>
      </p:sp>
      <p:sp>
        <p:nvSpPr>
          <p:cNvPr id="3" name="Marcador de contenido 2"/>
          <p:cNvSpPr>
            <a:spLocks noGrp="1"/>
          </p:cNvSpPr>
          <p:nvPr>
            <p:ph idx="1"/>
          </p:nvPr>
        </p:nvSpPr>
        <p:spPr>
          <a:xfrm>
            <a:off x="685800" y="1981200"/>
            <a:ext cx="7772400" cy="2776145"/>
          </a:xfrm>
        </p:spPr>
        <p:txBody>
          <a:bodyPr>
            <a:scene3d>
              <a:camera prst="orthographicFront"/>
              <a:lightRig rig="threePt" dir="t"/>
            </a:scene3d>
            <a:flatTx/>
          </a:bodyPr>
          <a:lstStyle>
            <a:lvl1pPr>
              <a:defRPr>
                <a:ln w="3175">
                  <a:solidFill>
                    <a:srgbClr val="000000"/>
                  </a:solidFill>
                </a:ln>
                <a:effectLst/>
              </a:defRPr>
            </a:lvl1pPr>
            <a:lvl2pPr>
              <a:defRPr>
                <a:ln w="3175">
                  <a:solidFill>
                    <a:srgbClr val="000000"/>
                  </a:solidFill>
                </a:ln>
                <a:effectLst/>
              </a:defRPr>
            </a:lvl2pPr>
            <a:lvl3pPr>
              <a:defRPr>
                <a:ln w="3175">
                  <a:solidFill>
                    <a:srgbClr val="000000"/>
                  </a:solidFill>
                </a:ln>
                <a:effectLst/>
              </a:defRPr>
            </a:lvl3pPr>
            <a:lvl4pPr>
              <a:defRPr>
                <a:ln w="3175">
                  <a:solidFill>
                    <a:srgbClr val="000000"/>
                  </a:solidFill>
                </a:ln>
                <a:effectLst/>
              </a:defRPr>
            </a:lvl4pPr>
            <a:lvl5pPr>
              <a:defRPr>
                <a:ln w="3175">
                  <a:solidFill>
                    <a:srgbClr val="000000"/>
                  </a:solidFill>
                </a:ln>
                <a:effectLst/>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extLst>
      <p:ext uri="{BB962C8B-B14F-4D97-AF65-F5344CB8AC3E}">
        <p14:creationId xmlns:p14="http://schemas.microsoft.com/office/powerpoint/2010/main" val="1966040587"/>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5"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7"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VE" sz="700" b="0" i="0" u="none" strike="noStrike" kern="1200" cap="none" spc="0" normalizeH="0" baseline="0" noProof="0">
                <a:ln>
                  <a:noFill/>
                </a:ln>
                <a:solidFill>
                  <a:srgbClr val="E7E6E6">
                    <a:lumMod val="40000"/>
                    <a:lumOff val="60000"/>
                  </a:srgbClr>
                </a:solidFill>
                <a:effectLst/>
                <a:uLnTx/>
                <a:uFillTx/>
                <a:latin typeface="Arial" panose="020B0604020202020204" pitchFamily="34" charset="0"/>
                <a:ea typeface="+mn-ea"/>
                <a:cs typeface="Arial" panose="020B0604020202020204" pitchFamily="34" charset="0"/>
              </a:rPr>
              <a:t>Diseño y Montaje: Francisco Lau - 2020</a:t>
            </a:r>
            <a:endParaRPr kumimoji="0" lang="es-ES" sz="700" b="0" i="0" u="none" strike="noStrike" kern="1200" cap="none" spc="0" normalizeH="0" baseline="0" noProof="0" dirty="0">
              <a:ln>
                <a:noFill/>
              </a:ln>
              <a:solidFill>
                <a:srgbClr val="E7E6E6">
                  <a:lumMod val="40000"/>
                  <a:lumOff val="6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2976739"/>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endParaRPr lang="es-VE" dirty="0"/>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7"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s-VE"/>
          </a:p>
        </p:txBody>
      </p:sp>
      <p:sp>
        <p:nvSpPr>
          <p:cNvPr id="3" name="Marcador de tex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7"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3" name="Marcador de contenido 2"/>
          <p:cNvSpPr>
            <a:spLocks noGrp="1"/>
          </p:cNvSpPr>
          <p:nvPr>
            <p:ph sz="half" idx="1"/>
          </p:nvPr>
        </p:nvSpPr>
        <p:spPr>
          <a:xfrm>
            <a:off x="471487" y="1825625"/>
            <a:ext cx="2900363"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contenido 3"/>
          <p:cNvSpPr>
            <a:spLocks noGrp="1"/>
          </p:cNvSpPr>
          <p:nvPr>
            <p:ph sz="half" idx="2"/>
          </p:nvPr>
        </p:nvSpPr>
        <p:spPr>
          <a:xfrm>
            <a:off x="3486150" y="1825625"/>
            <a:ext cx="2900363"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8" name="Rectangle 4"/>
          <p:cNvSpPr>
            <a:spLocks noGrp="1" noChangeArrowheads="1"/>
          </p:cNvSpPr>
          <p:nvPr>
            <p:ph type="dt" sz="half" idx="10"/>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0"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VE"/>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10" name="Rectangle 4"/>
          <p:cNvSpPr>
            <a:spLocks noGrp="1" noChangeArrowheads="1"/>
          </p:cNvSpPr>
          <p:nvPr>
            <p:ph type="dt" sz="half" idx="10"/>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11" name="Rectangle 5"/>
          <p:cNvSpPr>
            <a:spLocks noGrp="1" noChangeArrowheads="1"/>
          </p:cNvSpPr>
          <p:nvPr>
            <p:ph type="ftr" sz="quarter" idx="11"/>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2" name="Rectangle 6"/>
          <p:cNvSpPr>
            <a:spLocks noGrp="1" noChangeArrowheads="1"/>
          </p:cNvSpPr>
          <p:nvPr>
            <p:ph type="sldNum" sz="quarter" idx="12"/>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VE"/>
          </a:p>
        </p:txBody>
      </p:sp>
      <p:sp>
        <p:nvSpPr>
          <p:cNvPr id="6"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8"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a:spLocks noGrp="1" noChangeArrowheads="1"/>
          </p:cNvSpPr>
          <p:nvPr>
            <p:ph type="dt" sz="half" idx="2"/>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7"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s-VE"/>
          </a:p>
        </p:txBody>
      </p:sp>
      <p:sp>
        <p:nvSpPr>
          <p:cNvPr id="3" name="Marcador de contenid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8" name="Rectangle 4"/>
          <p:cNvSpPr>
            <a:spLocks noGrp="1" noChangeArrowheads="1"/>
          </p:cNvSpPr>
          <p:nvPr>
            <p:ph type="dt" sz="half" idx="10"/>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0"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s-VE"/>
          </a:p>
        </p:txBody>
      </p:sp>
      <p:sp>
        <p:nvSpPr>
          <p:cNvPr id="3" name="Marcador de posición de imagen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VE" noProof="0"/>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8" name="Rectangle 4"/>
          <p:cNvSpPr>
            <a:spLocks noGrp="1" noChangeArrowheads="1"/>
          </p:cNvSpPr>
          <p:nvPr>
            <p:ph type="dt" sz="half" idx="10"/>
          </p:nvPr>
        </p:nvSpPr>
        <p:spPr bwMode="auto">
          <a:xfrm>
            <a:off x="47050" y="6742757"/>
            <a:ext cx="971550" cy="107722"/>
          </a:xfrm>
          <a:prstGeom prst="rect">
            <a:avLst/>
          </a:prstGeom>
        </p:spPr>
        <p:txBody>
          <a:bodyPr vert="horz" wrap="square" lIns="0" tIns="0" rIns="0" bIns="0" numCol="1" anchor="t" anchorCtr="0" compatLnSpc="1">
            <a:prstTxWarp prst="textNoShape">
              <a:avLst/>
            </a:prstTxWarp>
            <a:spAutoFit/>
          </a:bodyPr>
          <a:lstStyle>
            <a:lvl1pP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endParaRPr lang="es-VE" dirty="0"/>
          </a:p>
        </p:txBody>
      </p:sp>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0" name="Rectangle 6"/>
          <p:cNvSpPr>
            <a:spLocks noGrp="1" noChangeArrowheads="1"/>
          </p:cNvSpPr>
          <p:nvPr>
            <p:ph type="sldNum" sz="quarter" idx="4"/>
          </p:nvPr>
        </p:nvSpPr>
        <p:spPr bwMode="auto">
          <a:xfrm>
            <a:off x="8480383" y="6748733"/>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2">
                    <a:lumMod val="40000"/>
                    <a:lumOff val="60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C9F0"/>
            </a:gs>
            <a:gs pos="100000">
              <a:srgbClr val="E2F2CB"/>
            </a:gs>
          </a:gsLst>
          <a:lin ang="5400000" scaled="1"/>
          <a:tileRect/>
        </a:gradFill>
        <a:effectLst/>
      </p:bgPr>
    </p:bg>
    <p:spTree>
      <p:nvGrpSpPr>
        <p:cNvPr id="1" name=""/>
        <p:cNvGrpSpPr/>
        <p:nvPr/>
      </p:nvGrpSpPr>
      <p:grpSpPr>
        <a:xfrm>
          <a:off x="0" y="0"/>
          <a:ext cx="0" cy="0"/>
          <a:chOff x="0" y="0"/>
          <a:chExt cx="0" cy="0"/>
        </a:xfrm>
      </p:grpSpPr>
      <p:pic>
        <p:nvPicPr>
          <p:cNvPr id="12" name="Imagen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235030"/>
            <a:ext cx="9144000" cy="627888"/>
          </a:xfrm>
          <a:prstGeom prst="rect">
            <a:avLst/>
          </a:prstGeom>
        </p:spPr>
      </p:pic>
      <p:sp>
        <p:nvSpPr>
          <p:cNvPr id="1026" name="Marcador de título 1"/>
          <p:cNvSpPr>
            <a:spLocks noGrp="1"/>
          </p:cNvSpPr>
          <p:nvPr>
            <p:ph type="title"/>
          </p:nvPr>
        </p:nvSpPr>
        <p:spPr bwMode="auto">
          <a:xfrm>
            <a:off x="628650" y="584708"/>
            <a:ext cx="7886700" cy="88639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lgn="ctr" eaLnBrk="0" hangingPunct="0"/>
            <a:r>
              <a:rPr lang="es-ES"/>
              <a:t>Haga clic para modificar el estilo de título del patrón</a:t>
            </a:r>
            <a:endParaRPr lang="es-VE"/>
          </a:p>
        </p:txBody>
      </p:sp>
      <p:sp>
        <p:nvSpPr>
          <p:cNvPr id="1027" name="Marcador de texto 2"/>
          <p:cNvSpPr>
            <a:spLocks noGrp="1"/>
          </p:cNvSpPr>
          <p:nvPr>
            <p:ph type="body" idx="1"/>
          </p:nvPr>
        </p:nvSpPr>
        <p:spPr bwMode="auto">
          <a:xfrm>
            <a:off x="628650" y="1825625"/>
            <a:ext cx="7886700" cy="21954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eaLnBrk="0" hangingPunct="0">
              <a:buClr>
                <a:srgbClr val="FF3300"/>
              </a:buClr>
            </a:pPr>
            <a:r>
              <a:rPr lang="es-ES" dirty="0"/>
              <a:t>Haga clic para modificar el estilo de texto del patrón</a:t>
            </a:r>
          </a:p>
          <a:p>
            <a:pPr lvl="1" eaLnBrk="0" hangingPunct="0">
              <a:buClr>
                <a:srgbClr val="FF3300"/>
              </a:buClr>
            </a:pPr>
            <a:r>
              <a:rPr lang="es-ES" dirty="0"/>
              <a:t>Segundo nivel</a:t>
            </a:r>
          </a:p>
          <a:p>
            <a:pPr lvl="2" eaLnBrk="0" hangingPunct="0">
              <a:buClr>
                <a:srgbClr val="FF3300"/>
              </a:buClr>
            </a:pPr>
            <a:r>
              <a:rPr lang="es-ES" dirty="0"/>
              <a:t>Tercer nivel</a:t>
            </a:r>
          </a:p>
          <a:p>
            <a:pPr lvl="3" eaLnBrk="0" hangingPunct="0">
              <a:buClr>
                <a:srgbClr val="FF3300"/>
              </a:buClr>
            </a:pPr>
            <a:r>
              <a:rPr lang="es-ES" dirty="0"/>
              <a:t>Cuarto nivel</a:t>
            </a:r>
          </a:p>
          <a:p>
            <a:pPr lvl="4" eaLnBrk="0" hangingPunct="0">
              <a:buClr>
                <a:srgbClr val="FF3300"/>
              </a:buClr>
            </a:pPr>
            <a:r>
              <a:rPr lang="es-ES" dirty="0"/>
              <a:t>Quinto nivel</a:t>
            </a:r>
            <a:endParaRPr lang="es-VE" dirty="0"/>
          </a:p>
        </p:txBody>
      </p:sp>
      <p:sp>
        <p:nvSpPr>
          <p:cNvPr id="11" name="Rectangle 5"/>
          <p:cNvSpPr>
            <a:spLocks noGrp="1" noChangeArrowheads="1"/>
          </p:cNvSpPr>
          <p:nvPr>
            <p:ph type="ftr" sz="quarter" idx="3"/>
          </p:nvPr>
        </p:nvSpPr>
        <p:spPr bwMode="auto">
          <a:xfrm>
            <a:off x="5365223" y="6745819"/>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1">
                    <a:lumMod val="85000"/>
                  </a:schemeClr>
                </a:solidFill>
                <a:latin typeface="Arial" panose="020B0604020202020204" pitchFamily="34" charset="0"/>
                <a:cs typeface="Arial" panose="020B0604020202020204" pitchFamily="34" charset="0"/>
              </a:defRPr>
            </a:lvl1pPr>
          </a:lstStyle>
          <a:p>
            <a:pPr>
              <a:defRPr/>
            </a:pPr>
            <a:r>
              <a:rPr lang="es-VE"/>
              <a:t>Diseño y Montaje: Francisco Lau - 2020</a:t>
            </a:r>
            <a:endParaRPr lang="es-E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fade thruBlk="1"/>
  </p:transition>
  <p:hf sldNum="0" hdr="0" dt="0"/>
  <p:txStyles>
    <p:titleStyle>
      <a:lvl1pPr algn="l" rtl="0" fontAlgn="base">
        <a:lnSpc>
          <a:spcPct val="90000"/>
        </a:lnSpc>
        <a:spcBef>
          <a:spcPct val="0"/>
        </a:spcBef>
        <a:spcAft>
          <a:spcPct val="0"/>
        </a:spcAft>
        <a:defRPr lang="es-VE" altLang="es-VE" sz="3200" b="1" kern="1200">
          <a:ln w="28575">
            <a:solidFill>
              <a:srgbClr val="000000"/>
            </a:solidFill>
          </a:ln>
          <a:solidFill>
            <a:srgbClr val="FFCCFF"/>
          </a:solidFill>
          <a:latin typeface="Arial Black" panose="020B0A04020102020204" pitchFamily="34" charset="0"/>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lang="es-ES" altLang="es-VE" sz="28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charset="0"/>
        <a:buChar char="•"/>
        <a:defRPr lang="es-ES" altLang="es-VE" sz="24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charset="0"/>
        <a:buChar char="•"/>
        <a:defRPr lang="es-VE"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2880" userDrawn="1">
          <p15:clr>
            <a:srgbClr val="F26B43"/>
          </p15:clr>
        </p15:guide>
        <p15:guide id="3" orient="horz" pos="4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C9F0"/>
            </a:gs>
            <a:gs pos="100000">
              <a:srgbClr val="E2F2CB"/>
            </a:gs>
          </a:gsLst>
          <a:lin ang="5400000" scaled="1"/>
          <a:tileRect/>
        </a:gradFill>
        <a:effectLst/>
      </p:bgPr>
    </p:bg>
    <p:spTree>
      <p:nvGrpSpPr>
        <p:cNvPr id="1" name=""/>
        <p:cNvGrpSpPr/>
        <p:nvPr/>
      </p:nvGrpSpPr>
      <p:grpSpPr>
        <a:xfrm>
          <a:off x="0" y="0"/>
          <a:ext cx="0" cy="0"/>
          <a:chOff x="0" y="0"/>
          <a:chExt cx="0" cy="0"/>
        </a:xfrm>
      </p:grpSpPr>
      <p:pic>
        <p:nvPicPr>
          <p:cNvPr id="8" name="Imagen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21778"/>
            <a:ext cx="9144000" cy="627888"/>
          </a:xfrm>
          <a:prstGeom prst="rect">
            <a:avLst/>
          </a:prstGeom>
        </p:spPr>
      </p:pic>
      <p:sp>
        <p:nvSpPr>
          <p:cNvPr id="53250" name="Rectangle 2"/>
          <p:cNvSpPr>
            <a:spLocks noGrp="1" noChangeArrowheads="1"/>
          </p:cNvSpPr>
          <p:nvPr>
            <p:ph type="title"/>
          </p:nvPr>
        </p:nvSpPr>
        <p:spPr bwMode="auto">
          <a:xfrm>
            <a:off x="685800" y="737902"/>
            <a:ext cx="7772400" cy="88639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lnSpc>
                <a:spcPct val="90000"/>
              </a:lnSpc>
            </a:pPr>
            <a:r>
              <a:rPr lang="es-ES" altLang="es-VE"/>
              <a:t>Haga clic para modificar el estilo de título del patrón</a:t>
            </a:r>
          </a:p>
        </p:txBody>
      </p:sp>
      <p:sp>
        <p:nvSpPr>
          <p:cNvPr id="53251" name="Rectangle 3"/>
          <p:cNvSpPr>
            <a:spLocks noGrp="1" noChangeArrowheads="1"/>
          </p:cNvSpPr>
          <p:nvPr>
            <p:ph type="body" idx="1"/>
          </p:nvPr>
        </p:nvSpPr>
        <p:spPr bwMode="auto">
          <a:xfrm>
            <a:off x="685800" y="1981200"/>
            <a:ext cx="7772400" cy="21954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228600" lvl="0" indent="-228600">
              <a:lnSpc>
                <a:spcPct val="90000"/>
              </a:lnSpc>
              <a:spcBef>
                <a:spcPts val="1000"/>
              </a:spcBef>
              <a:buFont typeface="Arial" charset="0"/>
              <a:buChar char="•"/>
            </a:pPr>
            <a:r>
              <a:rPr lang="es-ES" altLang="es-VE" dirty="0"/>
              <a:t> Haga clic para modificar el estilo de texto del patrón</a:t>
            </a:r>
          </a:p>
          <a:p>
            <a:pPr marL="685800" lvl="1" indent="-228600">
              <a:lnSpc>
                <a:spcPct val="90000"/>
              </a:lnSpc>
              <a:spcBef>
                <a:spcPts val="500"/>
              </a:spcBef>
              <a:buFont typeface="Arial" charset="0"/>
              <a:buChar char="•"/>
            </a:pPr>
            <a:r>
              <a:rPr lang="es-ES" altLang="es-VE" dirty="0"/>
              <a:t> Segundo nivel</a:t>
            </a:r>
          </a:p>
          <a:p>
            <a:pPr lvl="2">
              <a:lnSpc>
                <a:spcPct val="90000"/>
              </a:lnSpc>
              <a:spcBef>
                <a:spcPts val="500"/>
              </a:spcBef>
              <a:buFont typeface="Arial" charset="0"/>
              <a:buChar char="•"/>
            </a:pPr>
            <a:r>
              <a:rPr lang="es-ES" altLang="es-VE" dirty="0"/>
              <a:t> Tercer nivel</a:t>
            </a:r>
          </a:p>
          <a:p>
            <a:pPr lvl="3">
              <a:lnSpc>
                <a:spcPct val="90000"/>
              </a:lnSpc>
              <a:spcBef>
                <a:spcPts val="500"/>
              </a:spcBef>
              <a:buFont typeface="Arial" charset="0"/>
              <a:buChar char="•"/>
            </a:pPr>
            <a:r>
              <a:rPr lang="es-ES" altLang="es-VE" dirty="0"/>
              <a:t>Cuarto nivel</a:t>
            </a:r>
          </a:p>
          <a:p>
            <a:pPr lvl="4">
              <a:lnSpc>
                <a:spcPct val="90000"/>
              </a:lnSpc>
              <a:spcBef>
                <a:spcPts val="500"/>
              </a:spcBef>
              <a:buFont typeface="Arial" charset="0"/>
            </a:pPr>
            <a:r>
              <a:rPr lang="es-ES" altLang="es-VE" dirty="0"/>
              <a:t>Quinto nivel</a:t>
            </a:r>
          </a:p>
        </p:txBody>
      </p:sp>
      <p:sp>
        <p:nvSpPr>
          <p:cNvPr id="9" name="Rectangle 6"/>
          <p:cNvSpPr>
            <a:spLocks noGrp="1" noChangeArrowheads="1"/>
          </p:cNvSpPr>
          <p:nvPr>
            <p:ph type="sldNum" sz="quarter" idx="4"/>
          </p:nvPr>
        </p:nvSpPr>
        <p:spPr bwMode="auto">
          <a:xfrm>
            <a:off x="8491141" y="6737975"/>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1">
                    <a:lumMod val="8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
        <p:nvSpPr>
          <p:cNvPr id="10" name="Rectangle 5"/>
          <p:cNvSpPr>
            <a:spLocks noGrp="1" noChangeArrowheads="1"/>
          </p:cNvSpPr>
          <p:nvPr>
            <p:ph type="ftr" sz="quarter" idx="3"/>
          </p:nvPr>
        </p:nvSpPr>
        <p:spPr bwMode="auto">
          <a:xfrm>
            <a:off x="5365223" y="6745819"/>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1">
                    <a:lumMod val="85000"/>
                  </a:schemeClr>
                </a:solidFill>
                <a:latin typeface="Arial" panose="020B0604020202020204" pitchFamily="34" charset="0"/>
                <a:cs typeface="Arial" panose="020B0604020202020204" pitchFamily="34" charset="0"/>
              </a:defRPr>
            </a:lvl1pPr>
          </a:lstStyle>
          <a:p>
            <a:pPr>
              <a:defRPr/>
            </a:pPr>
            <a:r>
              <a:rPr lang="es-VE"/>
              <a:t>Diseño y Montaje: Francisco Lau - 2020</a:t>
            </a:r>
            <a:endParaRPr lang="es-ES" dirty="0"/>
          </a:p>
        </p:txBody>
      </p:sp>
    </p:spTree>
  </p:cSld>
  <p:clrMap bg1="lt1" tx1="dk1" bg2="lt2" tx2="dk2" accent1="accent1" accent2="accent2" accent3="accent3" accent4="accent4" accent5="accent5" accent6="accent6" hlink="hlink" folHlink="folHlink"/>
  <p:sldLayoutIdLst>
    <p:sldLayoutId id="2147483685" r:id="rId1"/>
    <p:sldLayoutId id="2147483688" r:id="rId2"/>
  </p:sldLayoutIdLst>
  <p:transition>
    <p:fade thruBlk="1"/>
  </p:transition>
  <p:hf sldNum="0" hdr="0" dt="0"/>
  <p:txStyles>
    <p:titleStyle>
      <a:lvl1pPr algn="ctr" rtl="0" eaLnBrk="0" fontAlgn="base" hangingPunct="0">
        <a:spcBef>
          <a:spcPct val="0"/>
        </a:spcBef>
        <a:spcAft>
          <a:spcPct val="0"/>
        </a:spcAft>
        <a:defRPr lang="es-ES" altLang="es-VE" sz="3200" b="1" kern="1200">
          <a:ln w="28575">
            <a:solidFill>
              <a:srgbClr val="000000"/>
            </a:solidFill>
          </a:ln>
          <a:solidFill>
            <a:srgbClr val="FFCCFF"/>
          </a:solidFill>
          <a:latin typeface="Arial Black" panose="020B0A04020102020204" pitchFamily="34" charset="0"/>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p:titleStyle>
    <p:bodyStyle>
      <a:lvl1pPr marL="342900" indent="-342900" algn="l" rtl="0" eaLnBrk="0" fontAlgn="base" hangingPunct="0">
        <a:spcBef>
          <a:spcPct val="20000"/>
        </a:spcBef>
        <a:spcAft>
          <a:spcPct val="0"/>
        </a:spcAft>
        <a:buClr>
          <a:srgbClr val="FF3300"/>
        </a:buClr>
        <a:buFont typeface="Wingdings" pitchFamily="2" charset="2"/>
        <a:buChar char="v"/>
        <a:defRPr lang="es-ES" altLang="es-VE" sz="28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FF3300"/>
        </a:buClr>
        <a:buFont typeface="Wingdings" pitchFamily="2" charset="2"/>
        <a:buChar char="Ø"/>
        <a:defRPr lang="es-ES" altLang="es-VE" sz="24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FF3300"/>
        </a:buClr>
        <a:buFont typeface="Wingdings" pitchFamily="2" charset="2"/>
        <a:buChar char="ü"/>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FF3300"/>
        </a:buClr>
        <a:buFont typeface="Wingdings" pitchFamily="2" charset="2"/>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FF3300"/>
        </a:buClr>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rgbClr val="FF3300"/>
        </a:buClr>
        <a:buChar char="•"/>
        <a:defRPr sz="2000" b="1">
          <a:solidFill>
            <a:srgbClr val="FFFF00"/>
          </a:solidFill>
          <a:latin typeface="+mn-lt"/>
        </a:defRPr>
      </a:lvl6pPr>
      <a:lvl7pPr marL="2971800" indent="-228600" algn="l" rtl="0" eaLnBrk="0" fontAlgn="base" hangingPunct="0">
        <a:spcBef>
          <a:spcPct val="20000"/>
        </a:spcBef>
        <a:spcAft>
          <a:spcPct val="0"/>
        </a:spcAft>
        <a:buClr>
          <a:srgbClr val="FF3300"/>
        </a:buClr>
        <a:buChar char="•"/>
        <a:defRPr sz="2000" b="1">
          <a:solidFill>
            <a:srgbClr val="FFFF00"/>
          </a:solidFill>
          <a:latin typeface="+mn-lt"/>
        </a:defRPr>
      </a:lvl7pPr>
      <a:lvl8pPr marL="3429000" indent="-228600" algn="l" rtl="0" eaLnBrk="0" fontAlgn="base" hangingPunct="0">
        <a:spcBef>
          <a:spcPct val="20000"/>
        </a:spcBef>
        <a:spcAft>
          <a:spcPct val="0"/>
        </a:spcAft>
        <a:buClr>
          <a:srgbClr val="FF3300"/>
        </a:buClr>
        <a:buChar char="•"/>
        <a:defRPr sz="2000" b="1">
          <a:solidFill>
            <a:srgbClr val="FFFF00"/>
          </a:solidFill>
          <a:latin typeface="+mn-lt"/>
        </a:defRPr>
      </a:lvl8pPr>
      <a:lvl9pPr marL="3886200" indent="-228600" algn="l" rtl="0" eaLnBrk="0" fontAlgn="base" hangingPunct="0">
        <a:spcBef>
          <a:spcPct val="20000"/>
        </a:spcBef>
        <a:spcAft>
          <a:spcPct val="0"/>
        </a:spcAft>
        <a:buClr>
          <a:srgbClr val="FF3300"/>
        </a:buClr>
        <a:buChar char="•"/>
        <a:defRPr sz="2000" b="1">
          <a:solidFill>
            <a:srgbClr val="FFFF00"/>
          </a:solidFill>
          <a:latin typeface="+mn-lt"/>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C9F0"/>
            </a:gs>
            <a:gs pos="100000">
              <a:srgbClr val="E2F2CB"/>
            </a:gs>
          </a:gsLst>
          <a:lin ang="5400000" scaled="1"/>
          <a:tileRect/>
        </a:gradFill>
        <a:effectLst/>
      </p:bgPr>
    </p:bg>
    <p:spTree>
      <p:nvGrpSpPr>
        <p:cNvPr id="1" name=""/>
        <p:cNvGrpSpPr/>
        <p:nvPr/>
      </p:nvGrpSpPr>
      <p:grpSpPr>
        <a:xfrm>
          <a:off x="0" y="0"/>
          <a:ext cx="0" cy="0"/>
          <a:chOff x="0" y="0"/>
          <a:chExt cx="0" cy="0"/>
        </a:xfrm>
      </p:grpSpPr>
      <p:pic>
        <p:nvPicPr>
          <p:cNvPr id="11" name="Imagen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32543"/>
            <a:ext cx="9144000" cy="627888"/>
          </a:xfrm>
          <a:prstGeom prst="rect">
            <a:avLst/>
          </a:prstGeom>
        </p:spPr>
      </p:pic>
      <p:sp>
        <p:nvSpPr>
          <p:cNvPr id="19458" name="Marcador de título 1"/>
          <p:cNvSpPr>
            <a:spLocks noGrp="1"/>
          </p:cNvSpPr>
          <p:nvPr>
            <p:ph type="title"/>
          </p:nvPr>
        </p:nvSpPr>
        <p:spPr bwMode="auto">
          <a:xfrm>
            <a:off x="628650" y="584708"/>
            <a:ext cx="7886700" cy="88639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lgn="ctr"/>
            <a:r>
              <a:rPr lang="es-ES"/>
              <a:t>Haga clic para modificar el estilo de título del patrón</a:t>
            </a:r>
            <a:endParaRPr lang="es-VE"/>
          </a:p>
        </p:txBody>
      </p:sp>
      <p:sp>
        <p:nvSpPr>
          <p:cNvPr id="19459" name="Marcador de texto 2"/>
          <p:cNvSpPr>
            <a:spLocks noGrp="1"/>
          </p:cNvSpPr>
          <p:nvPr>
            <p:ph type="body" idx="1"/>
          </p:nvPr>
        </p:nvSpPr>
        <p:spPr bwMode="auto">
          <a:xfrm>
            <a:off x="628650" y="1825625"/>
            <a:ext cx="7886700" cy="21954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buClr>
                <a:srgbClr val="FF3300"/>
              </a:buClr>
            </a:pPr>
            <a:r>
              <a:rPr lang="es-ES" dirty="0"/>
              <a:t>Haga clic para modificar el estilo de texto del patrón</a:t>
            </a:r>
          </a:p>
          <a:p>
            <a:pPr lvl="1">
              <a:buClr>
                <a:srgbClr val="FF3300"/>
              </a:buClr>
            </a:pPr>
            <a:r>
              <a:rPr lang="es-ES" dirty="0"/>
              <a:t>Segundo nivel</a:t>
            </a:r>
          </a:p>
          <a:p>
            <a:pPr lvl="2">
              <a:buClr>
                <a:srgbClr val="FF3300"/>
              </a:buClr>
            </a:pPr>
            <a:r>
              <a:rPr lang="es-ES" dirty="0"/>
              <a:t>Tercer nivel</a:t>
            </a:r>
          </a:p>
          <a:p>
            <a:pPr lvl="3">
              <a:buClr>
                <a:srgbClr val="FF3300"/>
              </a:buClr>
            </a:pPr>
            <a:r>
              <a:rPr lang="es-ES" dirty="0"/>
              <a:t>Cuarto nivel</a:t>
            </a:r>
          </a:p>
          <a:p>
            <a:pPr lvl="4">
              <a:buClr>
                <a:srgbClr val="FF3300"/>
              </a:buClr>
            </a:pPr>
            <a:r>
              <a:rPr lang="es-ES" dirty="0"/>
              <a:t>Quinto nivel</a:t>
            </a:r>
            <a:endParaRPr lang="es-VE" dirty="0"/>
          </a:p>
        </p:txBody>
      </p:sp>
      <p:sp>
        <p:nvSpPr>
          <p:cNvPr id="12" name="Rectangle 6"/>
          <p:cNvSpPr>
            <a:spLocks noGrp="1" noChangeArrowheads="1"/>
          </p:cNvSpPr>
          <p:nvPr>
            <p:ph type="sldNum" sz="quarter" idx="4"/>
          </p:nvPr>
        </p:nvSpPr>
        <p:spPr bwMode="auto">
          <a:xfrm>
            <a:off x="8491141" y="6737975"/>
            <a:ext cx="611187" cy="107722"/>
          </a:xfrm>
          <a:prstGeom prst="rect">
            <a:avLst/>
          </a:prstGeom>
        </p:spPr>
        <p:txBody>
          <a:bodyPr vert="horz" wrap="square" lIns="0" tIns="0" rIns="0" bIns="0" numCol="1" anchor="t" anchorCtr="0" compatLnSpc="1">
            <a:prstTxWarp prst="textNoShape">
              <a:avLst/>
            </a:prstTxWarp>
            <a:spAutoFit/>
          </a:bodyPr>
          <a:lstStyle>
            <a:lvl1pPr algn="r" eaLnBrk="1" hangingPunct="1">
              <a:defRPr sz="700">
                <a:solidFill>
                  <a:schemeClr val="bg1">
                    <a:lumMod val="85000"/>
                  </a:schemeClr>
                </a:solidFill>
                <a:latin typeface="Arial" panose="020B0604020202020204" pitchFamily="34" charset="0"/>
                <a:cs typeface="Arial" panose="020B0604020202020204" pitchFamily="34" charset="0"/>
              </a:defRPr>
            </a:lvl1pPr>
          </a:lstStyle>
          <a:p>
            <a:pPr>
              <a:defRPr/>
            </a:pPr>
            <a:fld id="{05610484-E126-42ED-BC19-0740758DE5D8}" type="slidenum">
              <a:rPr lang="es-ES" smtClean="0"/>
              <a:pPr>
                <a:defRPr/>
              </a:pPr>
              <a:t>‹Nº›</a:t>
            </a:fld>
            <a:endParaRPr lang="es-ES"/>
          </a:p>
        </p:txBody>
      </p:sp>
      <p:sp>
        <p:nvSpPr>
          <p:cNvPr id="13" name="Rectangle 5"/>
          <p:cNvSpPr>
            <a:spLocks noGrp="1" noChangeArrowheads="1"/>
          </p:cNvSpPr>
          <p:nvPr>
            <p:ph type="ftr" sz="quarter" idx="3"/>
          </p:nvPr>
        </p:nvSpPr>
        <p:spPr bwMode="auto">
          <a:xfrm>
            <a:off x="5365223" y="6745819"/>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1">
                    <a:lumMod val="85000"/>
                  </a:schemeClr>
                </a:solidFill>
                <a:latin typeface="Arial" panose="020B0604020202020204" pitchFamily="34" charset="0"/>
                <a:cs typeface="Arial" panose="020B0604020202020204" pitchFamily="34" charset="0"/>
              </a:defRPr>
            </a:lvl1pPr>
          </a:lstStyle>
          <a:p>
            <a:pPr>
              <a:defRPr/>
            </a:pPr>
            <a:r>
              <a:rPr lang="es-VE"/>
              <a:t>Diseño y Montaje: Francisco Lau - 2020</a:t>
            </a:r>
            <a:endParaRPr lang="es-ES" dirty="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Lst>
  <p:transition>
    <p:fade thruBlk="1"/>
  </p:transition>
  <p:hf sldNum="0" hdr="0" dt="0"/>
  <p:txStyles>
    <p:titleStyle>
      <a:lvl1pPr algn="l" rtl="0" eaLnBrk="0" fontAlgn="base" hangingPunct="0">
        <a:lnSpc>
          <a:spcPct val="90000"/>
        </a:lnSpc>
        <a:spcBef>
          <a:spcPct val="0"/>
        </a:spcBef>
        <a:spcAft>
          <a:spcPct val="0"/>
        </a:spcAft>
        <a:defRPr lang="es-VE" altLang="es-VE" sz="3200" b="1" kern="1200">
          <a:ln w="28575">
            <a:solidFill>
              <a:srgbClr val="000000"/>
            </a:solidFill>
          </a:ln>
          <a:solidFill>
            <a:srgbClr val="FFCCFF"/>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lang="es-ES" altLang="es-VE" sz="28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charset="0"/>
        <a:buChar char="•"/>
        <a:defRPr lang="es-ES" altLang="es-VE" sz="24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charset="0"/>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charset="0"/>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charset="0"/>
        <a:buChar char="•"/>
        <a:defRPr lang="es-VE"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C9F0"/>
            </a:gs>
            <a:gs pos="100000">
              <a:srgbClr val="E2F2CB"/>
            </a:gs>
          </a:gsLst>
          <a:lin ang="5400000" scaled="1"/>
          <a:tileRect/>
        </a:gradFill>
        <a:effectLst/>
      </p:bgPr>
    </p:bg>
    <p:spTree>
      <p:nvGrpSpPr>
        <p:cNvPr id="1" name=""/>
        <p:cNvGrpSpPr/>
        <p:nvPr/>
      </p:nvGrpSpPr>
      <p:grpSpPr>
        <a:xfrm>
          <a:off x="0" y="0"/>
          <a:ext cx="0" cy="0"/>
          <a:chOff x="0" y="0"/>
          <a:chExt cx="0" cy="0"/>
        </a:xfrm>
      </p:grpSpPr>
      <p:sp>
        <p:nvSpPr>
          <p:cNvPr id="19458" name="Marcador de título 1"/>
          <p:cNvSpPr>
            <a:spLocks noGrp="1"/>
          </p:cNvSpPr>
          <p:nvPr>
            <p:ph type="title"/>
          </p:nvPr>
        </p:nvSpPr>
        <p:spPr bwMode="auto">
          <a:xfrm>
            <a:off x="628650" y="584708"/>
            <a:ext cx="7886700" cy="88639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lvl="0"/>
            <a:r>
              <a:rPr lang="es-ES" dirty="0"/>
              <a:t>Haga clic para modificar el estilo de título del patrón</a:t>
            </a:r>
            <a:endParaRPr lang="es-VE" dirty="0"/>
          </a:p>
        </p:txBody>
      </p:sp>
      <p:sp>
        <p:nvSpPr>
          <p:cNvPr id="19459" name="Marcador de texto 2"/>
          <p:cNvSpPr>
            <a:spLocks noGrp="1"/>
          </p:cNvSpPr>
          <p:nvPr>
            <p:ph type="body" idx="1"/>
          </p:nvPr>
        </p:nvSpPr>
        <p:spPr bwMode="auto">
          <a:xfrm>
            <a:off x="628650" y="1825625"/>
            <a:ext cx="7886700" cy="219547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buClr>
                <a:srgbClr val="FF3300"/>
              </a:buClr>
            </a:pPr>
            <a:r>
              <a:rPr lang="es-ES" dirty="0"/>
              <a:t>Haga clic para modificar el estilo de texto del patrón</a:t>
            </a:r>
          </a:p>
          <a:p>
            <a:pPr lvl="1">
              <a:buClr>
                <a:srgbClr val="FF3300"/>
              </a:buClr>
            </a:pPr>
            <a:r>
              <a:rPr lang="es-ES" dirty="0"/>
              <a:t>Segundo nivel</a:t>
            </a:r>
          </a:p>
          <a:p>
            <a:pPr lvl="2">
              <a:buClr>
                <a:srgbClr val="FF3300"/>
              </a:buClr>
            </a:pPr>
            <a:r>
              <a:rPr lang="es-ES" dirty="0"/>
              <a:t>Tercer nivel</a:t>
            </a:r>
          </a:p>
          <a:p>
            <a:pPr lvl="3">
              <a:buClr>
                <a:srgbClr val="FF3300"/>
              </a:buClr>
            </a:pPr>
            <a:r>
              <a:rPr lang="es-ES" dirty="0"/>
              <a:t>Cuarto nivel</a:t>
            </a:r>
          </a:p>
          <a:p>
            <a:pPr lvl="4">
              <a:buClr>
                <a:srgbClr val="FF3300"/>
              </a:buClr>
            </a:pPr>
            <a:r>
              <a:rPr lang="es-ES" dirty="0"/>
              <a:t>Quinto nivel</a:t>
            </a:r>
            <a:endParaRPr lang="es-VE" dirty="0"/>
          </a:p>
        </p:txBody>
      </p:sp>
      <p:pic>
        <p:nvPicPr>
          <p:cNvPr id="7" name="Imagen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239278"/>
            <a:ext cx="9144000" cy="627888"/>
          </a:xfrm>
          <a:prstGeom prst="rect">
            <a:avLst/>
          </a:prstGeom>
        </p:spPr>
      </p:pic>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Tree>
    <p:extLst>
      <p:ext uri="{BB962C8B-B14F-4D97-AF65-F5344CB8AC3E}">
        <p14:creationId xmlns:p14="http://schemas.microsoft.com/office/powerpoint/2010/main" val="293367991"/>
      </p:ext>
    </p:extLst>
  </p:cSld>
  <p:clrMap bg1="lt1" tx1="dk1" bg2="lt2" tx2="dk2" accent1="accent1" accent2="accent2" accent3="accent3" accent4="accent4" accent5="accent5" accent6="accent6" hlink="hlink" folHlink="folHlink"/>
  <p:sldLayoutIdLst>
    <p:sldLayoutId id="2147483687" r:id="rId1"/>
  </p:sldLayoutIdLst>
  <p:transition>
    <p:fade thruBlk="1"/>
  </p:transition>
  <p:hf sldNum="0" hdr="0" dt="0"/>
  <p:txStyles>
    <p:titleStyle>
      <a:lvl1pPr algn="ctr" rtl="0" eaLnBrk="0" fontAlgn="base" hangingPunct="0">
        <a:lnSpc>
          <a:spcPct val="90000"/>
        </a:lnSpc>
        <a:spcBef>
          <a:spcPct val="0"/>
        </a:spcBef>
        <a:spcAft>
          <a:spcPct val="0"/>
        </a:spcAft>
        <a:defRPr lang="es-VE" altLang="es-VE" sz="3200" b="1" kern="1200" dirty="0">
          <a:ln w="28575">
            <a:solidFill>
              <a:srgbClr val="000000"/>
            </a:solidFill>
          </a:ln>
          <a:solidFill>
            <a:srgbClr val="FFCCFF"/>
          </a:solidFill>
          <a:latin typeface="Arial Black" panose="020B0A04020102020204" pitchFamily="34" charset="0"/>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lang="es-ES" altLang="es-VE" sz="28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charset="0"/>
        <a:buChar char="•"/>
        <a:defRPr lang="es-ES" altLang="es-VE" sz="24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charset="0"/>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charset="0"/>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charset="0"/>
        <a:buChar char="•"/>
        <a:defRPr lang="es-VE"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2.xml"/><Relationship Id="rId4" Type="http://schemas.openxmlformats.org/officeDocument/2006/relationships/image" Target="../media/image184.jpg"/></Relationships>
</file>

<file path=ppt/slides/_rels/slide10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5" Type="http://schemas.openxmlformats.org/officeDocument/2006/relationships/image" Target="../media/image189.jpg"/><Relationship Id="rId4" Type="http://schemas.openxmlformats.org/officeDocument/2006/relationships/image" Target="../media/image18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image" Target="../media/image192.jpeg"/><Relationship Id="rId1" Type="http://schemas.openxmlformats.org/officeDocument/2006/relationships/slideLayout" Target="../slideLayouts/slideLayout2.xml"/><Relationship Id="rId5" Type="http://schemas.openxmlformats.org/officeDocument/2006/relationships/image" Target="../media/image195.jpg"/><Relationship Id="rId4" Type="http://schemas.openxmlformats.org/officeDocument/2006/relationships/image" Target="../media/image194.jpg"/></Relationships>
</file>

<file path=ppt/slides/_rels/slide10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6.jpg"/><Relationship Id="rId7" Type="http://schemas.openxmlformats.org/officeDocument/2006/relationships/hyperlink" Target="leyes/decreto_cardenalito_lara_2005_ocr.pdf" TargetMode="External"/><Relationship Id="rId2" Type="http://schemas.openxmlformats.org/officeDocument/2006/relationships/hyperlink" Target="documentos/leyes/decreto_cardenalito_lara_2005_ocr.pdf" TargetMode="External"/><Relationship Id="rId1" Type="http://schemas.openxmlformats.org/officeDocument/2006/relationships/slideLayout" Target="../slideLayouts/slideLayout2.xml"/><Relationship Id="rId6" Type="http://schemas.openxmlformats.org/officeDocument/2006/relationships/hyperlink" Target="leyes/decreto_oso_frontino_Lara_2003_ocr.pdf" TargetMode="External"/><Relationship Id="rId5" Type="http://schemas.openxmlformats.org/officeDocument/2006/relationships/image" Target="../media/image197.jpg"/><Relationship Id="rId4" Type="http://schemas.openxmlformats.org/officeDocument/2006/relationships/hyperlink" Target="documentos/leyes/decreto_oso_frontino_Lara_2003_ocr.pdf"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8" Type="http://schemas.openxmlformats.org/officeDocument/2006/relationships/image" Target="../media/image201.emf"/><Relationship Id="rId3" Type="http://schemas.openxmlformats.org/officeDocument/2006/relationships/image" Target="../media/image199.jpeg"/><Relationship Id="rId7" Type="http://schemas.openxmlformats.org/officeDocument/2006/relationships/hyperlink" Target="libro_rojo/libro_rojo_flora_lara_2003_ocr.pdf" TargetMode="External"/><Relationship Id="rId2" Type="http://schemas.openxmlformats.org/officeDocument/2006/relationships/hyperlink" Target="libro_rojo/libro_rojo_ecosistemas_terrestres_2010.pdf" TargetMode="External"/><Relationship Id="rId1" Type="http://schemas.openxmlformats.org/officeDocument/2006/relationships/slideLayout" Target="../slideLayouts/slideLayout2.xml"/><Relationship Id="rId6" Type="http://schemas.openxmlformats.org/officeDocument/2006/relationships/hyperlink" Target="libro_rojo/Libro_Rojo_Fauna_Lara_2015.pdf" TargetMode="External"/><Relationship Id="rId5" Type="http://schemas.openxmlformats.org/officeDocument/2006/relationships/image" Target="../media/image200.jpeg"/><Relationship Id="rId4" Type="http://schemas.openxmlformats.org/officeDocument/2006/relationships/hyperlink" Target="libro_rojo/libro_rojo_fauna_lara_2008.pdf"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www.especiesamenazadas.org/estatus" TargetMode="External"/><Relationship Id="rId2" Type="http://schemas.openxmlformats.org/officeDocument/2006/relationships/image" Target="../media/image202.jp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especiesamenazadas.org/categorias/extinto" TargetMode="External"/><Relationship Id="rId2" Type="http://schemas.openxmlformats.org/officeDocument/2006/relationships/image" Target="../media/image211.jpeg"/><Relationship Id="rId1" Type="http://schemas.openxmlformats.org/officeDocument/2006/relationships/slideLayout" Target="../slideLayouts/slideLayout12.xml"/><Relationship Id="rId4" Type="http://schemas.openxmlformats.org/officeDocument/2006/relationships/image" Target="../media/image212.png"/></Relationships>
</file>

<file path=ppt/slides/_rels/slide121.xml.rels><?xml version="1.0" encoding="UTF-8" standalone="yes"?>
<Relationships xmlns="http://schemas.openxmlformats.org/package/2006/relationships"><Relationship Id="rId3" Type="http://schemas.openxmlformats.org/officeDocument/2006/relationships/hyperlink" Target="https://www.especiesamenazadas.org/categorias/en-peligro-critico" TargetMode="External"/><Relationship Id="rId2" Type="http://schemas.openxmlformats.org/officeDocument/2006/relationships/image" Target="../media/image213.jpeg"/><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122.xml.rels><?xml version="1.0" encoding="UTF-8" standalone="yes"?>
<Relationships xmlns="http://schemas.openxmlformats.org/package/2006/relationships"><Relationship Id="rId3" Type="http://schemas.openxmlformats.org/officeDocument/2006/relationships/hyperlink" Target="https://www.especiesamenazadas.org/categorias/en-peligro-critico" TargetMode="External"/><Relationship Id="rId2" Type="http://schemas.openxmlformats.org/officeDocument/2006/relationships/image" Target="../media/image215.jpeg"/><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123.xml.rels><?xml version="1.0" encoding="UTF-8" standalone="yes"?>
<Relationships xmlns="http://schemas.openxmlformats.org/package/2006/relationships"><Relationship Id="rId3" Type="http://schemas.openxmlformats.org/officeDocument/2006/relationships/hyperlink" Target="https://www.especiesamenazadas.org/categorias/en-peligro-critico" TargetMode="External"/><Relationship Id="rId2" Type="http://schemas.openxmlformats.org/officeDocument/2006/relationships/image" Target="../media/image215.jpeg"/><Relationship Id="rId1" Type="http://schemas.openxmlformats.org/officeDocument/2006/relationships/slideLayout" Target="../slideLayouts/slideLayout12.xml"/><Relationship Id="rId4" Type="http://schemas.openxmlformats.org/officeDocument/2006/relationships/image" Target="../media/image214.png"/></Relationships>
</file>

<file path=ppt/slides/_rels/slide124.xml.rels><?xml version="1.0" encoding="UTF-8" standalone="yes"?>
<Relationships xmlns="http://schemas.openxmlformats.org/package/2006/relationships"><Relationship Id="rId3" Type="http://schemas.openxmlformats.org/officeDocument/2006/relationships/hyperlink" Target="https://www.especiesamenazadas.org/estatus" TargetMode="External"/><Relationship Id="rId2" Type="http://schemas.openxmlformats.org/officeDocument/2006/relationships/image" Target="../media/image216.jp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especiesamenazadas.org/estatus" TargetMode="External"/><Relationship Id="rId2" Type="http://schemas.openxmlformats.org/officeDocument/2006/relationships/image" Target="../media/image217.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hyperlink" Target="https://www.especiesamenazadas.org/estatus" TargetMode="External"/><Relationship Id="rId2" Type="http://schemas.openxmlformats.org/officeDocument/2006/relationships/image" Target="../media/image218.jp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hyperlink" Target="https://www.especiesamenazadas.org/estatus" TargetMode="External"/><Relationship Id="rId2" Type="http://schemas.openxmlformats.org/officeDocument/2006/relationships/image" Target="../media/image219.jp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especiesamenazadas.org/taxon/chordata" TargetMode="External"/><Relationship Id="rId2" Type="http://schemas.openxmlformats.org/officeDocument/2006/relationships/image" Target="../media/image220.jpeg"/><Relationship Id="rId1" Type="http://schemas.openxmlformats.org/officeDocument/2006/relationships/slideLayout" Target="../slideLayouts/slideLayout12.xml"/><Relationship Id="rId6" Type="http://schemas.openxmlformats.org/officeDocument/2006/relationships/hyperlink" Target="https://www.especiesamenazadas.org/taxon/chordata/aves/passeriformes/fringillidae/sporagra/cardenalito" TargetMode="External"/><Relationship Id="rId5" Type="http://schemas.openxmlformats.org/officeDocument/2006/relationships/hyperlink" Target="https://www.especiesamenazadas.org/categorias/en-peligro-critico" TargetMode="External"/><Relationship Id="rId4" Type="http://schemas.openxmlformats.org/officeDocument/2006/relationships/hyperlink" Target="https://www.especiesamenazadas.org/taxon/chordata/aves"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s://www.especiesamenazadas.org/taxon/arthropoda" TargetMode="External"/><Relationship Id="rId7" Type="http://schemas.openxmlformats.org/officeDocument/2006/relationships/hyperlink" Target="https://www.especiesamenazadas.org/taxon/arthropoda/insecta/lepidoptera/nymphalidae/redonda/mariposa-paramera-del-cende" TargetMode="External"/><Relationship Id="rId2" Type="http://schemas.openxmlformats.org/officeDocument/2006/relationships/image" Target="../media/image221.jpg"/><Relationship Id="rId1" Type="http://schemas.openxmlformats.org/officeDocument/2006/relationships/slideLayout" Target="../slideLayouts/slideLayout12.xml"/><Relationship Id="rId6" Type="http://schemas.openxmlformats.org/officeDocument/2006/relationships/image" Target="../media/image222.jpg"/><Relationship Id="rId5" Type="http://schemas.openxmlformats.org/officeDocument/2006/relationships/hyperlink" Target="https://www.especiesamenazadas.org/categorias/en-peligro-critico" TargetMode="External"/><Relationship Id="rId4" Type="http://schemas.openxmlformats.org/officeDocument/2006/relationships/hyperlink" Target="https://www.especiesamenazadas.org/taxon/arthropoda/insecta"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slide" Target="slide98.xml"/><Relationship Id="rId4" Type="http://schemas.openxmlformats.org/officeDocument/2006/relationships/image" Target="../media/image224.png"/></Relationships>
</file>

<file path=ppt/slides/_rels/slide131.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image" Target="../media/image225.png"/><Relationship Id="rId7" Type="http://schemas.openxmlformats.org/officeDocument/2006/relationships/hyperlink" Target="libro_rojo/Dicksonia_sellowiana_Google.html" TargetMode="External"/><Relationship Id="rId2" Type="http://schemas.openxmlformats.org/officeDocument/2006/relationships/hyperlink" Target="libro_rojo/Dicksonia_sellowiana_libro_rojo_flora_lara_2003_ocr.pdf" TargetMode="External"/><Relationship Id="rId1" Type="http://schemas.openxmlformats.org/officeDocument/2006/relationships/slideLayout" Target="../slideLayouts/slideLayout2.xml"/><Relationship Id="rId6" Type="http://schemas.openxmlformats.org/officeDocument/2006/relationships/hyperlink" Target="libro_rojo/Lista_Roja_Fauna_Lara_2015.pdf" TargetMode="External"/><Relationship Id="rId5" Type="http://schemas.openxmlformats.org/officeDocument/2006/relationships/hyperlink" Target="libro_rojo/Helechos_Arborescentes.pdf" TargetMode="External"/><Relationship Id="rId4" Type="http://schemas.openxmlformats.org/officeDocument/2006/relationships/image" Target="../media/image226.png"/></Relationships>
</file>

<file path=ppt/slides/_rels/slide132.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234.jpg"/><Relationship Id="rId3" Type="http://schemas.openxmlformats.org/officeDocument/2006/relationships/image" Target="../media/image229.jpg"/><Relationship Id="rId7" Type="http://schemas.openxmlformats.org/officeDocument/2006/relationships/image" Target="../media/image233.jpg"/><Relationship Id="rId2" Type="http://schemas.openxmlformats.org/officeDocument/2006/relationships/image" Target="../media/image228.JPG"/><Relationship Id="rId1" Type="http://schemas.openxmlformats.org/officeDocument/2006/relationships/slideLayout" Target="../slideLayouts/slideLayout2.xml"/><Relationship Id="rId6" Type="http://schemas.openxmlformats.org/officeDocument/2006/relationships/image" Target="../media/image232.jpg"/><Relationship Id="rId5" Type="http://schemas.openxmlformats.org/officeDocument/2006/relationships/image" Target="../media/image231.jpg"/><Relationship Id="rId4" Type="http://schemas.openxmlformats.org/officeDocument/2006/relationships/image" Target="../media/image230.jpg"/><Relationship Id="rId9" Type="http://schemas.openxmlformats.org/officeDocument/2006/relationships/image" Target="../media/image235.jpg"/></Relationships>
</file>

<file path=ppt/slides/_rels/slide134.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hyperlink" Target="libro_rojo/Ceroxylon_vogelianum_Libro_rojo_flora_venezolana_ocr.pdf" TargetMode="External"/><Relationship Id="rId1" Type="http://schemas.openxmlformats.org/officeDocument/2006/relationships/slideLayout" Target="../slideLayouts/slideLayout2.xml"/><Relationship Id="rId5" Type="http://schemas.openxmlformats.org/officeDocument/2006/relationships/image" Target="../media/image238.jpeg"/><Relationship Id="rId4" Type="http://schemas.openxmlformats.org/officeDocument/2006/relationships/image" Target="../media/image237.jpg"/></Relationships>
</file>

<file path=ppt/slides/_rels/slide135.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41.jpeg"/><Relationship Id="rId7" Type="http://schemas.openxmlformats.org/officeDocument/2006/relationships/image" Target="../media/image245.jpg"/><Relationship Id="rId2" Type="http://schemas.openxmlformats.org/officeDocument/2006/relationships/image" Target="../media/image240.jpeg"/><Relationship Id="rId1" Type="http://schemas.openxmlformats.org/officeDocument/2006/relationships/slideLayout" Target="../slideLayouts/slideLayout14.xml"/><Relationship Id="rId6" Type="http://schemas.openxmlformats.org/officeDocument/2006/relationships/image" Target="../media/image244.jpg"/><Relationship Id="rId5" Type="http://schemas.openxmlformats.org/officeDocument/2006/relationships/image" Target="../media/image243.jpg"/><Relationship Id="rId4" Type="http://schemas.openxmlformats.org/officeDocument/2006/relationships/image" Target="../media/image242.jpeg"/></Relationships>
</file>

<file path=ppt/slides/_rels/slide137.xml.rels><?xml version="1.0" encoding="UTF-8" standalone="yes"?>
<Relationships xmlns="http://schemas.openxmlformats.org/package/2006/relationships"><Relationship Id="rId8" Type="http://schemas.openxmlformats.org/officeDocument/2006/relationships/image" Target="../media/image252.jpeg"/><Relationship Id="rId13" Type="http://schemas.openxmlformats.org/officeDocument/2006/relationships/image" Target="../media/image256.JPG"/><Relationship Id="rId3" Type="http://schemas.openxmlformats.org/officeDocument/2006/relationships/image" Target="../media/image247.jpg"/><Relationship Id="rId7" Type="http://schemas.openxmlformats.org/officeDocument/2006/relationships/image" Target="../media/image251.jpg"/><Relationship Id="rId12" Type="http://schemas.openxmlformats.org/officeDocument/2006/relationships/image" Target="../media/image255.jpeg"/><Relationship Id="rId2" Type="http://schemas.openxmlformats.org/officeDocument/2006/relationships/image" Target="../media/image246.png"/><Relationship Id="rId16"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250.jpeg"/><Relationship Id="rId11" Type="http://schemas.openxmlformats.org/officeDocument/2006/relationships/image" Target="../media/image254.jpg"/><Relationship Id="rId5" Type="http://schemas.openxmlformats.org/officeDocument/2006/relationships/image" Target="../media/image249.jpg"/><Relationship Id="rId15" Type="http://schemas.openxmlformats.org/officeDocument/2006/relationships/image" Target="../media/image258.jpeg"/><Relationship Id="rId10" Type="http://schemas.openxmlformats.org/officeDocument/2006/relationships/hyperlink" Target="https://upload.wikimedia.org/wikipedia/commons/thumb/d/d1/Stenocereus_griseus_5176067-SMPT.jpg/398px-Stenocereus_griseus_5176067-SMPT.jpg" TargetMode="External"/><Relationship Id="rId4" Type="http://schemas.openxmlformats.org/officeDocument/2006/relationships/image" Target="../media/image248.jpeg"/><Relationship Id="rId9" Type="http://schemas.openxmlformats.org/officeDocument/2006/relationships/image" Target="../media/image253.jpg"/><Relationship Id="rId14" Type="http://schemas.openxmlformats.org/officeDocument/2006/relationships/image" Target="../media/image257.jpeg"/></Relationships>
</file>

<file path=ppt/slides/_rels/slide138.xml.rels><?xml version="1.0" encoding="UTF-8" standalone="yes"?>
<Relationships xmlns="http://schemas.openxmlformats.org/package/2006/relationships"><Relationship Id="rId8" Type="http://schemas.openxmlformats.org/officeDocument/2006/relationships/slide" Target="slide98.xml"/><Relationship Id="rId3" Type="http://schemas.openxmlformats.org/officeDocument/2006/relationships/image" Target="../media/image261.jpeg"/><Relationship Id="rId7" Type="http://schemas.openxmlformats.org/officeDocument/2006/relationships/image" Target="../media/image265.jpeg"/><Relationship Id="rId2" Type="http://schemas.openxmlformats.org/officeDocument/2006/relationships/image" Target="../media/image260.jpeg"/><Relationship Id="rId1" Type="http://schemas.openxmlformats.org/officeDocument/2006/relationships/slideLayout" Target="../slideLayouts/slideLayout2.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jpeg"/></Relationships>
</file>

<file path=ppt/slides/_rels/slide139.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267.jpg"/><Relationship Id="rId7" Type="http://schemas.openxmlformats.org/officeDocument/2006/relationships/image" Target="../media/image269.jpeg"/><Relationship Id="rId2" Type="http://schemas.openxmlformats.org/officeDocument/2006/relationships/image" Target="../media/image266.jpeg"/><Relationship Id="rId1" Type="http://schemas.openxmlformats.org/officeDocument/2006/relationships/slideLayout" Target="../slideLayouts/slideLayout2.xml"/><Relationship Id="rId6" Type="http://schemas.openxmlformats.org/officeDocument/2006/relationships/hyperlink" Target="libro_rojo/Lista_Roja_Flora_Lara_2017.pdf" TargetMode="External"/><Relationship Id="rId5" Type="http://schemas.openxmlformats.org/officeDocument/2006/relationships/hyperlink" Target="libro_rojo/Lista_Roja_Flora_Lara.pdf" TargetMode="External"/><Relationship Id="rId4" Type="http://schemas.openxmlformats.org/officeDocument/2006/relationships/image" Target="../media/image268.jpeg"/></Relationships>
</file>

<file path=ppt/slides/_rels/slide141.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image" Target="../media/image270.jpeg"/><Relationship Id="rId1" Type="http://schemas.openxmlformats.org/officeDocument/2006/relationships/slideLayout" Target="../slideLayouts/slideLayout2.xml"/><Relationship Id="rId4" Type="http://schemas.openxmlformats.org/officeDocument/2006/relationships/slide" Target="slide98.xml"/></Relationships>
</file>

<file path=ppt/slides/_rels/slide142.xml.rels><?xml version="1.0" encoding="UTF-8" standalone="yes"?>
<Relationships xmlns="http://schemas.openxmlformats.org/package/2006/relationships"><Relationship Id="rId3" Type="http://schemas.openxmlformats.org/officeDocument/2006/relationships/image" Target="../media/image273.gif"/><Relationship Id="rId2" Type="http://schemas.openxmlformats.org/officeDocument/2006/relationships/image" Target="../media/image272.jp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xml"/><Relationship Id="rId5" Type="http://schemas.openxmlformats.org/officeDocument/2006/relationships/slide" Target="slide98.xml"/><Relationship Id="rId4" Type="http://schemas.openxmlformats.org/officeDocument/2006/relationships/image" Target="../media/image276.jpeg"/></Relationships>
</file>

<file path=ppt/slides/_rels/slide14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xml"/><Relationship Id="rId5" Type="http://schemas.openxmlformats.org/officeDocument/2006/relationships/slide" Target="slide98.xml"/><Relationship Id="rId4" Type="http://schemas.openxmlformats.org/officeDocument/2006/relationships/image" Target="../media/image276.jpeg"/></Relationships>
</file>

<file path=ppt/slides/_rels/slide145.xml.rels><?xml version="1.0" encoding="UTF-8" standalone="yes"?>
<Relationships xmlns="http://schemas.openxmlformats.org/package/2006/relationships"><Relationship Id="rId8" Type="http://schemas.openxmlformats.org/officeDocument/2006/relationships/hyperlink" Target="fauna_viva/05_El_Venado-Simon_Diaz.mp3" TargetMode="External"/><Relationship Id="rId13" Type="http://schemas.openxmlformats.org/officeDocument/2006/relationships/hyperlink" Target="fauna_viva/10_La_Iguana-Simon_Diaz.mp3" TargetMode="External"/><Relationship Id="rId1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fauna_viva/04_La_Guacamaya-Simon_Diaz.mp3" TargetMode="External"/><Relationship Id="rId12" Type="http://schemas.openxmlformats.org/officeDocument/2006/relationships/hyperlink" Target="fauna_viva/09_El_Caiman-Simon_Diaz.mp3" TargetMode="External"/><Relationship Id="rId17" Type="http://schemas.openxmlformats.org/officeDocument/2006/relationships/image" Target="../media/image277.jpg"/><Relationship Id="rId2" Type="http://schemas.openxmlformats.org/officeDocument/2006/relationships/audio" Target="../media/media2.mp3"/><Relationship Id="rId16" Type="http://schemas.openxmlformats.org/officeDocument/2006/relationships/hyperlink" Target="fauna_viva/Fauna_Viva-Simon_Diaz.m3u" TargetMode="External"/><Relationship Id="rId1" Type="http://schemas.microsoft.com/office/2007/relationships/media" Target="../media/media2.mp3"/><Relationship Id="rId6" Type="http://schemas.openxmlformats.org/officeDocument/2006/relationships/hyperlink" Target="fauna_viva/03_El_Cardenalito-Simon_Diaz.mp3" TargetMode="External"/><Relationship Id="rId11" Type="http://schemas.openxmlformats.org/officeDocument/2006/relationships/hyperlink" Target="fauna_viva/08_La_Baba-Simon_Diaz.mp3" TargetMode="External"/><Relationship Id="rId5" Type="http://schemas.openxmlformats.org/officeDocument/2006/relationships/hyperlink" Target="fauna_viva/02_El_Chiguire-Simon_Diaz.mp3" TargetMode="External"/><Relationship Id="rId15" Type="http://schemas.openxmlformats.org/officeDocument/2006/relationships/hyperlink" Target="fauna_viva/12_El_Delfin-Simon_Diaz.mp3" TargetMode="External"/><Relationship Id="rId10" Type="http://schemas.openxmlformats.org/officeDocument/2006/relationships/hyperlink" Target="fauna_viva/07_El_Oso_Frontino-Simon_Diaz.mp3" TargetMode="External"/><Relationship Id="rId4" Type="http://schemas.openxmlformats.org/officeDocument/2006/relationships/hyperlink" Target="fauna_viva/01_La_Lapa-Simon_Diaz.mp3" TargetMode="External"/><Relationship Id="rId9" Type="http://schemas.openxmlformats.org/officeDocument/2006/relationships/hyperlink" Target="fauna_viva/06_La_Nutria-Simon_Diaz.mp3" TargetMode="External"/><Relationship Id="rId14" Type="http://schemas.openxmlformats.org/officeDocument/2006/relationships/hyperlink" Target="fauna_viva/11_El_Pauji-Simon_Diaz.mp3"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hyperlink" Target="libro_rojo/Cardenalito_Libro_Rojo_Fauna_Lara_2015.pdf" TargetMode="External"/><Relationship Id="rId1" Type="http://schemas.openxmlformats.org/officeDocument/2006/relationships/slideLayout" Target="../slideLayouts/slideLayout14.xml"/><Relationship Id="rId5" Type="http://schemas.openxmlformats.org/officeDocument/2006/relationships/slide" Target="slide98.xml"/><Relationship Id="rId4" Type="http://schemas.openxmlformats.org/officeDocument/2006/relationships/image" Target="../media/image279.png"/></Relationships>
</file>

<file path=ppt/slides/_rels/slide147.xml.rels><?xml version="1.0" encoding="UTF-8" standalone="yes"?>
<Relationships xmlns="http://schemas.openxmlformats.org/package/2006/relationships"><Relationship Id="rId8" Type="http://schemas.openxmlformats.org/officeDocument/2006/relationships/image" Target="../media/image285.jpeg"/><Relationship Id="rId3" Type="http://schemas.openxmlformats.org/officeDocument/2006/relationships/image" Target="../media/image281.jpeg"/><Relationship Id="rId7" Type="http://schemas.openxmlformats.org/officeDocument/2006/relationships/image" Target="../media/image284.jpeg"/><Relationship Id="rId2" Type="http://schemas.openxmlformats.org/officeDocument/2006/relationships/image" Target="../media/image280.jpeg"/><Relationship Id="rId1" Type="http://schemas.openxmlformats.org/officeDocument/2006/relationships/slideLayout" Target="../slideLayouts/slideLayout15.xml"/><Relationship Id="rId6" Type="http://schemas.openxmlformats.org/officeDocument/2006/relationships/slide" Target="slide11.xml"/><Relationship Id="rId11" Type="http://schemas.openxmlformats.org/officeDocument/2006/relationships/image" Target="../media/image288.jpeg"/><Relationship Id="rId5" Type="http://schemas.openxmlformats.org/officeDocument/2006/relationships/image" Target="../media/image283.jpeg"/><Relationship Id="rId10" Type="http://schemas.openxmlformats.org/officeDocument/2006/relationships/image" Target="../media/image287.png"/><Relationship Id="rId4" Type="http://schemas.openxmlformats.org/officeDocument/2006/relationships/image" Target="../media/image282.jpeg"/><Relationship Id="rId9" Type="http://schemas.openxmlformats.org/officeDocument/2006/relationships/image" Target="../media/image286.jpeg"/></Relationships>
</file>

<file path=ppt/slides/_rels/slide148.xml.rels><?xml version="1.0" encoding="UTF-8" standalone="yes"?>
<Relationships xmlns="http://schemas.openxmlformats.org/package/2006/relationships"><Relationship Id="rId3" Type="http://schemas.openxmlformats.org/officeDocument/2006/relationships/image" Target="../media/image289.jpg"/><Relationship Id="rId2" Type="http://schemas.openxmlformats.org/officeDocument/2006/relationships/hyperlink" Target="https://www.cardenalito.org.ve/" TargetMode="External"/><Relationship Id="rId1" Type="http://schemas.openxmlformats.org/officeDocument/2006/relationships/slideLayout" Target="../slideLayouts/slideLayout14.xml"/><Relationship Id="rId4" Type="http://schemas.openxmlformats.org/officeDocument/2006/relationships/image" Target="../media/image290.jpeg"/></Relationships>
</file>

<file path=ppt/slides/_rels/slide149.xml.rels><?xml version="1.0" encoding="UTF-8" standalone="yes"?>
<Relationships xmlns="http://schemas.openxmlformats.org/package/2006/relationships"><Relationship Id="rId2" Type="http://schemas.openxmlformats.org/officeDocument/2006/relationships/image" Target="../media/image29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8" Type="http://schemas.openxmlformats.org/officeDocument/2006/relationships/image" Target="../media/image297.jpeg"/><Relationship Id="rId3" Type="http://schemas.openxmlformats.org/officeDocument/2006/relationships/image" Target="../media/image293.png"/><Relationship Id="rId7" Type="http://schemas.openxmlformats.org/officeDocument/2006/relationships/image" Target="../media/image279.png"/><Relationship Id="rId2" Type="http://schemas.openxmlformats.org/officeDocument/2006/relationships/image" Target="../media/image292.png"/><Relationship Id="rId1" Type="http://schemas.openxmlformats.org/officeDocument/2006/relationships/slideLayout" Target="../slideLayouts/slideLayout16.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4.jpeg"/></Relationships>
</file>

<file path=ppt/slides/_rels/slide151.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hyperlink" Target="libro_rojo/Oso_frontino_Libro_Rojo_Fauna_Lara_2015.pdf" TargetMode="External"/><Relationship Id="rId1" Type="http://schemas.openxmlformats.org/officeDocument/2006/relationships/slideLayout" Target="../slideLayouts/slideLayout2.xml"/><Relationship Id="rId4" Type="http://schemas.openxmlformats.org/officeDocument/2006/relationships/slide" Target="slide98.xml"/></Relationships>
</file>

<file path=ppt/slides/_rels/slide152.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wm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slide" Target="slide9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8" Type="http://schemas.openxmlformats.org/officeDocument/2006/relationships/image" Target="../media/image307.jpeg"/><Relationship Id="rId3" Type="http://schemas.openxmlformats.org/officeDocument/2006/relationships/image" Target="../media/image303.jpeg"/><Relationship Id="rId7" Type="http://schemas.openxmlformats.org/officeDocument/2006/relationships/image" Target="../media/image306.jpeg"/><Relationship Id="rId2" Type="http://schemas.openxmlformats.org/officeDocument/2006/relationships/image" Target="../media/image302.jpeg"/><Relationship Id="rId1" Type="http://schemas.openxmlformats.org/officeDocument/2006/relationships/slideLayout" Target="../slideLayouts/slideLayout2.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hyperlink" Target="lista_amarilla/Lista_Amarilla_Especies_Invasoras_Venezuela_2018.pdf" TargetMode="External"/><Relationship Id="rId9" Type="http://schemas.openxmlformats.org/officeDocument/2006/relationships/slide" Target="slide98.xml"/></Relationships>
</file>

<file path=ppt/slides/_rels/slide156.xml.rels><?xml version="1.0" encoding="UTF-8" standalone="yes"?>
<Relationships xmlns="http://schemas.openxmlformats.org/package/2006/relationships"><Relationship Id="rId3" Type="http://schemas.openxmlformats.org/officeDocument/2006/relationships/image" Target="../media/image309.jpeg"/><Relationship Id="rId7" Type="http://schemas.openxmlformats.org/officeDocument/2006/relationships/slide" Target="slide98.xml"/><Relationship Id="rId2" Type="http://schemas.openxmlformats.org/officeDocument/2006/relationships/image" Target="../media/image308.jpeg"/><Relationship Id="rId1" Type="http://schemas.openxmlformats.org/officeDocument/2006/relationships/slideLayout" Target="../slideLayouts/slideLayout2.xml"/><Relationship Id="rId6" Type="http://schemas.openxmlformats.org/officeDocument/2006/relationships/image" Target="../media/image312.jpg"/><Relationship Id="rId5" Type="http://schemas.openxmlformats.org/officeDocument/2006/relationships/image" Target="../media/image311.jpeg"/><Relationship Id="rId4" Type="http://schemas.openxmlformats.org/officeDocument/2006/relationships/image" Target="../media/image310.jpeg"/></Relationships>
</file>

<file path=ppt/slides/_rels/slide15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15.png"/><Relationship Id="rId7" Type="http://schemas.openxmlformats.org/officeDocument/2006/relationships/slide" Target="slide98.xml"/><Relationship Id="rId2" Type="http://schemas.openxmlformats.org/officeDocument/2006/relationships/image" Target="../media/image314.png"/><Relationship Id="rId1" Type="http://schemas.openxmlformats.org/officeDocument/2006/relationships/slideLayout" Target="../slideLayouts/slideLayout7.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159.xml.rels><?xml version="1.0" encoding="UTF-8" standalone="yes"?>
<Relationships xmlns="http://schemas.openxmlformats.org/package/2006/relationships"><Relationship Id="rId3" Type="http://schemas.openxmlformats.org/officeDocument/2006/relationships/image" Target="../media/image315.png"/><Relationship Id="rId7" Type="http://schemas.openxmlformats.org/officeDocument/2006/relationships/hyperlink" Target="http://musguito.net.ve/anapro.htm" TargetMode="External"/><Relationship Id="rId2" Type="http://schemas.openxmlformats.org/officeDocument/2006/relationships/image" Target="../media/image314.png"/><Relationship Id="rId1" Type="http://schemas.openxmlformats.org/officeDocument/2006/relationships/slideLayout" Target="../slideLayouts/slideLayout7.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14.png"/><Relationship Id="rId1" Type="http://schemas.openxmlformats.org/officeDocument/2006/relationships/slideLayout" Target="../slideLayouts/slideLayout7.xml"/><Relationship Id="rId6" Type="http://schemas.openxmlformats.org/officeDocument/2006/relationships/image" Target="../media/image318.png"/><Relationship Id="rId5" Type="http://schemas.openxmlformats.org/officeDocument/2006/relationships/image" Target="../media/image317.png"/><Relationship Id="rId4" Type="http://schemas.openxmlformats.org/officeDocument/2006/relationships/image" Target="../media/image316.png"/></Relationships>
</file>

<file path=ppt/slides/_rels/slide161.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2.xml"/><Relationship Id="rId4" Type="http://schemas.openxmlformats.org/officeDocument/2006/relationships/image" Target="../media/image323.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image" Target="../media/image324.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2" Type="http://schemas.openxmlformats.org/officeDocument/2006/relationships/image" Target="../media/image325.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1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5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hyperlink" Target="http://www.google.co.ve/url?sa=i&amp;source=images&amp;cd=&amp;cad=rja&amp;docid=nkwfV96CB-NZeM&amp;tbnid=mq--IaPcB7mB6M:&amp;ved=0CAgQjRw4-QE&amp;url=http://www.diariolavoz.net/2013/06/07/gnb-localizo-aeronave-del-narcotrafico/&amp;ei=2VLIUu6gIJLRkQeNtIGYCw&amp;psig=AFQjCNGdHpM2jQCY93avPlc_e9rybqaqeQ&amp;ust=1388946521582263" TargetMode="External"/><Relationship Id="rId13" Type="http://schemas.openxmlformats.org/officeDocument/2006/relationships/image" Target="../media/image96.jpeg"/><Relationship Id="rId18" Type="http://schemas.openxmlformats.org/officeDocument/2006/relationships/hyperlink" Target="http://www.google.co.ve/url?sa=i&amp;source=images&amp;cd=&amp;cad=rja&amp;docid=WctOY2T3HWlvNM&amp;tbnid=Q6GkGze5fZWslM:&amp;ved=0CAgQjRw&amp;url=http://loboestepariok.wordpress.com/2008/07/07/325-000-tortugas-mueren-por-las-artes-de-pesca-cada-ano/&amp;ei=36nJUrCyM4rxkQfF5oCwBQ&amp;psig=AFQjCNFuBbEbMLFeOr9nj8_VPFzFqfzJxg&amp;ust=1389034335900561" TargetMode="External"/><Relationship Id="rId3" Type="http://schemas.openxmlformats.org/officeDocument/2006/relationships/image" Target="../media/image91.jpeg"/><Relationship Id="rId21" Type="http://schemas.openxmlformats.org/officeDocument/2006/relationships/image" Target="../media/image100.jpeg"/><Relationship Id="rId7" Type="http://schemas.openxmlformats.org/officeDocument/2006/relationships/image" Target="../media/image93.jpeg"/><Relationship Id="rId12" Type="http://schemas.openxmlformats.org/officeDocument/2006/relationships/hyperlink" Target="http://www.google.co.ve/url?sa=i&amp;rct=j&amp;q=&amp;esrc=s&amp;source=images&amp;cd=&amp;cad=rja&amp;docid=BpCY3imUqJ0eRM&amp;tbnid=JCmPFUVaHq7xyM:&amp;ved=0CAUQjRw&amp;url=http://www.circuloambiental.net/noticias/incendiosparques.htm&amp;ei=4VjIUsHwNIeDkQecmYHQAQ&amp;psig=AFQjCNF9c6i-2zHfsZf-EZ4kH2HN8gfDkw&amp;ust=1388947986874589" TargetMode="External"/><Relationship Id="rId17" Type="http://schemas.openxmlformats.org/officeDocument/2006/relationships/image" Target="../media/image98.jpeg"/><Relationship Id="rId2" Type="http://schemas.openxmlformats.org/officeDocument/2006/relationships/image" Target="../media/image90.jpeg"/><Relationship Id="rId16" Type="http://schemas.openxmlformats.org/officeDocument/2006/relationships/hyperlink" Target="http://www.google.co.ve/url?sa=i&amp;source=images&amp;cd=&amp;cad=rja&amp;docid=Z01UFIadMLeEcM&amp;tbnid=cW4BuQ-tPo1A9M:&amp;ved=0CAgQjRw4HA&amp;url=http://www.tmt4x4.com/v1/es/index.php?paginaN=3&amp;totalF=35&amp;modulo=multimedia/galeria_fotos_album&amp;G=LS0=&amp;ei=8cDJUsasKIfmkAeeqYGgDw&amp;psig=AFQjCNH5lH7U0AWktp9sHFzlLdWvaqFJ-A&amp;ust=1389040241724761" TargetMode="External"/><Relationship Id="rId20" Type="http://schemas.openxmlformats.org/officeDocument/2006/relationships/hyperlink" Target="http://www.google.co.ve/url?sa=i&amp;source=images&amp;cd=&amp;cad=rja&amp;docid=KwkQ2YkAB2S0tM&amp;tbnid=aCEHv_41_7dvHM:&amp;ved=0CAgQjRw4EA&amp;url=http://es.wikipedia.org/wiki/Comunidad_de_Madrid&amp;ei=YVfIUqebEIbakQfdx4CYDA&amp;psig=AFQjCNEKdhmh19oUM4tIval9dpNqC0V3Og&amp;ust=1388947681313741" TargetMode="External"/><Relationship Id="rId1" Type="http://schemas.openxmlformats.org/officeDocument/2006/relationships/slideLayout" Target="../slideLayouts/slideLayout12.xml"/><Relationship Id="rId6" Type="http://schemas.openxmlformats.org/officeDocument/2006/relationships/hyperlink" Target="http://www.google.co.ve/url?sa=i&amp;source=images&amp;cd=&amp;cad=rja&amp;docid=I_b_5WhVJtKTlM&amp;tbnid=19LTm7qrnmkhiM:&amp;ved=0CAgQjRw&amp;url=http://elselvatico.blogspot.com/2012/04/en-el-waraira-repano-estan-ocupadas.html&amp;ei=pVHIUoktieyRB4vDgNAF&amp;psig=AFQjCNEUxhCpMrlk_EYRWfAWgsBbcoJhDw&amp;ust=1388946213080522" TargetMode="External"/><Relationship Id="rId11" Type="http://schemas.openxmlformats.org/officeDocument/2006/relationships/image" Target="../media/image95.jpeg"/><Relationship Id="rId5" Type="http://schemas.openxmlformats.org/officeDocument/2006/relationships/image" Target="../media/image92.jpeg"/><Relationship Id="rId15" Type="http://schemas.openxmlformats.org/officeDocument/2006/relationships/image" Target="../media/image97.jpeg"/><Relationship Id="rId23" Type="http://schemas.openxmlformats.org/officeDocument/2006/relationships/image" Target="../media/image101.jpeg"/><Relationship Id="rId10" Type="http://schemas.openxmlformats.org/officeDocument/2006/relationships/hyperlink" Target="http://www.google.co.ve/url?sa=i&amp;source=images&amp;cd=&amp;cad=rja&amp;docid=eVO5hRwqun9ngM&amp;tbnid=i-CLLBlbhW-d-M:&amp;ved=0CAgQjRw4ag&amp;url=http://www.fordivers.com/blog/categories/tiburon/?page=2&amp;ei=NFrIUsyTOJKQkAeZvoD4BA&amp;psig=AFQjCNES2AM0X8YJLqnbhqpGQeInk6ZdwQ&amp;ust=1388948404975014" TargetMode="External"/><Relationship Id="rId19" Type="http://schemas.openxmlformats.org/officeDocument/2006/relationships/image" Target="../media/image99.jpeg"/><Relationship Id="rId4" Type="http://schemas.openxmlformats.org/officeDocument/2006/relationships/hyperlink" Target="http://www.google.co.ve/url?sa=i&amp;source=images&amp;cd=&amp;cad=rja&amp;docid=MkT01CxNWA2z0M&amp;tbnid=QgsIrpSgfEGjRM:&amp;ved=0CAgQjRw&amp;url=http://www.eluniversal.com/2009/01/12/pol_art_basura-pone-en-riesg_1220804&amp;ei=g0_IUubjI8SqkAf7kYGAAQ&amp;psig=AFQjCNHK-VrzMEIJJpBTGA4LulA3fOFoiA&amp;ust=1388945667649496" TargetMode="External"/><Relationship Id="rId9" Type="http://schemas.openxmlformats.org/officeDocument/2006/relationships/image" Target="../media/image94.jpeg"/><Relationship Id="rId14" Type="http://schemas.openxmlformats.org/officeDocument/2006/relationships/hyperlink" Target="http://www.google.co.ve/url?sa=i&amp;source=images&amp;cd=&amp;cad=rja&amp;docid=AE6IlubGXqExvM&amp;tbnid=s6SyS5zVPXWhTM:&amp;ved=0CAgQjRw&amp;url=http://noticias.masverdedigital.com/2013/rusia-wwf-denuncia-la-tala-ilegal-masiva-de-arboles-en-el-oriente-del-pais/&amp;ei=9KfJUrP1OYnskQeLw4DQBQ&amp;psig=AFQjCNHivSVC3Dg6r-iNBh1L-BbxDo3Z5Q&amp;ust=1389033844996309" TargetMode="External"/><Relationship Id="rId22" Type="http://schemas.openxmlformats.org/officeDocument/2006/relationships/hyperlink" Target="http://www.google.co.ve/url?sa=i&amp;source=images&amp;cd=&amp;cad=rja&amp;docid=WA7du17iLNL2hM&amp;tbnid=CXHVa8qIS9ZcRM:&amp;ved=0CAgQjRw4EQ&amp;url=http://www.youtube.com/watch?v=lWw1zHoku9s&amp;ei=cVTIUsitKND5kQeQ74HwBA&amp;psig=AFQjCNGaOJeOmhVqznt4M9N-rl6OfXKvlg&amp;ust=1388946929706715"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eg"/><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oleObject" Target="../embeddings/oleObject1.bin"/><Relationship Id="rId3" Type="http://schemas.openxmlformats.org/officeDocument/2006/relationships/image" Target="../media/image119.jpeg"/><Relationship Id="rId7" Type="http://schemas.openxmlformats.org/officeDocument/2006/relationships/image" Target="../media/image122.png"/><Relationship Id="rId12" Type="http://schemas.openxmlformats.org/officeDocument/2006/relationships/slide" Target="slide84.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1.jpeg"/><Relationship Id="rId11" Type="http://schemas.openxmlformats.org/officeDocument/2006/relationships/image" Target="../media/image124.jpeg"/><Relationship Id="rId5" Type="http://schemas.openxmlformats.org/officeDocument/2006/relationships/image" Target="../media/image120.jpeg"/><Relationship Id="rId10" Type="http://schemas.openxmlformats.org/officeDocument/2006/relationships/slide" Target="slide83.xml"/><Relationship Id="rId4" Type="http://schemas.openxmlformats.org/officeDocument/2006/relationships/slide" Target="slide2.xml"/><Relationship Id="rId9" Type="http://schemas.openxmlformats.org/officeDocument/2006/relationships/image" Target="../media/image123.jpeg"/><Relationship Id="rId14" Type="http://schemas.openxmlformats.org/officeDocument/2006/relationships/image" Target="../media/image118.png"/></Relationships>
</file>

<file path=ppt/slides/_rels/slide69.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oleObject" Target="../embeddings/oleObject1.bin"/><Relationship Id="rId3" Type="http://schemas.openxmlformats.org/officeDocument/2006/relationships/image" Target="../media/image119.jpeg"/><Relationship Id="rId7" Type="http://schemas.openxmlformats.org/officeDocument/2006/relationships/image" Target="../media/image122.png"/><Relationship Id="rId12" Type="http://schemas.openxmlformats.org/officeDocument/2006/relationships/slide" Target="slide84.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26.jpeg"/><Relationship Id="rId11" Type="http://schemas.openxmlformats.org/officeDocument/2006/relationships/image" Target="../media/image124.jpeg"/><Relationship Id="rId5" Type="http://schemas.openxmlformats.org/officeDocument/2006/relationships/image" Target="../media/image125.jpeg"/><Relationship Id="rId10" Type="http://schemas.openxmlformats.org/officeDocument/2006/relationships/slide" Target="slide83.xml"/><Relationship Id="rId4" Type="http://schemas.openxmlformats.org/officeDocument/2006/relationships/slide" Target="slide2.xml"/><Relationship Id="rId9" Type="http://schemas.openxmlformats.org/officeDocument/2006/relationships/image" Target="../media/image123.jpeg"/><Relationship Id="rId14" Type="http://schemas.openxmlformats.org/officeDocument/2006/relationships/image" Target="../media/image118.pn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jpeg"/><Relationship Id="rId7" Type="http://schemas.openxmlformats.org/officeDocument/2006/relationships/image" Target="../media/image132.jpeg"/><Relationship Id="rId12" Type="http://schemas.openxmlformats.org/officeDocument/2006/relationships/image" Target="../media/image135.jpe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31.jpeg"/><Relationship Id="rId11" Type="http://schemas.openxmlformats.org/officeDocument/2006/relationships/image" Target="../media/image127.png"/><Relationship Id="rId5" Type="http://schemas.openxmlformats.org/officeDocument/2006/relationships/image" Target="../media/image130.jpeg"/><Relationship Id="rId10" Type="http://schemas.openxmlformats.org/officeDocument/2006/relationships/oleObject" Target="../embeddings/oleObject2.bin"/><Relationship Id="rId4" Type="http://schemas.openxmlformats.org/officeDocument/2006/relationships/image" Target="../media/image129.jpeg"/><Relationship Id="rId9" Type="http://schemas.openxmlformats.org/officeDocument/2006/relationships/image" Target="../media/image134.jpeg"/></Relationships>
</file>

<file path=ppt/slides/_rels/slide7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12.xml"/><Relationship Id="rId4" Type="http://schemas.openxmlformats.org/officeDocument/2006/relationships/image" Target="../media/image148.jpeg"/></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0.jpeg"/><Relationship Id="rId7" Type="http://schemas.openxmlformats.org/officeDocument/2006/relationships/diagramQuickStyle" Target="../diagrams/quickStyle1.xml"/><Relationship Id="rId2" Type="http://schemas.openxmlformats.org/officeDocument/2006/relationships/image" Target="../media/image149.jpeg"/><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1.jpeg"/><Relationship Id="rId9" Type="http://schemas.microsoft.com/office/2007/relationships/diagramDrawing" Target="../diagrams/drawing1.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4.jpe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1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2.jpe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es.actualitix.com/grafico/ven/venezuela-superficie-forestal.png" TargetMode="Externa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hyperlink" Target="https://www.ecopoliticavenezuela.org/2020/07/06/focos-de-calor-e-incendios-forestales-y-de-vegetacion-en-venezuela-durante-la-temporada-de-sequia-entre-2019-y-2020/grafico/" TargetMode="Externa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7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72.jp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73.jp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77.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98.xml.rels><?xml version="1.0" encoding="UTF-8" standalone="yes"?>
<Relationships xmlns="http://schemas.openxmlformats.org/package/2006/relationships"><Relationship Id="rId8" Type="http://schemas.openxmlformats.org/officeDocument/2006/relationships/slide" Target="slide131.xml"/><Relationship Id="rId13" Type="http://schemas.openxmlformats.org/officeDocument/2006/relationships/slide" Target="slide133.xml"/><Relationship Id="rId3" Type="http://schemas.openxmlformats.org/officeDocument/2006/relationships/slide" Target="slide97.xml"/><Relationship Id="rId7" Type="http://schemas.openxmlformats.org/officeDocument/2006/relationships/slide" Target="slide135.xml"/><Relationship Id="rId12" Type="http://schemas.openxmlformats.org/officeDocument/2006/relationships/slide" Target="slide142.xml"/><Relationship Id="rId2" Type="http://schemas.openxmlformats.org/officeDocument/2006/relationships/image" Target="../media/image179.png"/><Relationship Id="rId16" Type="http://schemas.openxmlformats.org/officeDocument/2006/relationships/slide" Target="slide157.xml"/><Relationship Id="rId1" Type="http://schemas.openxmlformats.org/officeDocument/2006/relationships/slideLayout" Target="../slideLayouts/slideLayout2.xml"/><Relationship Id="rId6" Type="http://schemas.openxmlformats.org/officeDocument/2006/relationships/slide" Target="slide130.xml"/><Relationship Id="rId11" Type="http://schemas.openxmlformats.org/officeDocument/2006/relationships/slide" Target="slide145.xml"/><Relationship Id="rId5" Type="http://schemas.openxmlformats.org/officeDocument/2006/relationships/slide" Target="slide134.xml"/><Relationship Id="rId15" Type="http://schemas.openxmlformats.org/officeDocument/2006/relationships/slide" Target="slide136.xml"/><Relationship Id="rId10" Type="http://schemas.openxmlformats.org/officeDocument/2006/relationships/slide" Target="slide151.xml"/><Relationship Id="rId4" Type="http://schemas.openxmlformats.org/officeDocument/2006/relationships/slide" Target="slide110.xml"/><Relationship Id="rId9" Type="http://schemas.openxmlformats.org/officeDocument/2006/relationships/slide" Target="slide146.xml"/><Relationship Id="rId14" Type="http://schemas.openxmlformats.org/officeDocument/2006/relationships/slide" Target="slide13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E849EBE7-E817-47ED-A3FA-30B7E5A5AB28}"/>
              </a:ext>
            </a:extLst>
          </p:cNvPr>
          <p:cNvSpPr>
            <a:spLocks noGrp="1"/>
          </p:cNvSpPr>
          <p:nvPr>
            <p:ph type="ftr" sz="quarter" idx="3"/>
          </p:nvPr>
        </p:nvSpPr>
        <p:spPr/>
        <p:txBody>
          <a:bodyPr/>
          <a:lstStyle/>
          <a:p>
            <a:pPr algn="ctr">
              <a:defRPr/>
            </a:pPr>
            <a:r>
              <a:rPr lang="es-VE"/>
              <a:t>Diseño y Montaje: Francisco Lau - 2020</a:t>
            </a:r>
            <a:endParaRPr lang="es-ES" dirty="0"/>
          </a:p>
        </p:txBody>
      </p:sp>
      <p:pic>
        <p:nvPicPr>
          <p:cNvPr id="5" name="Imagen 4">
            <a:extLst>
              <a:ext uri="{FF2B5EF4-FFF2-40B4-BE49-F238E27FC236}">
                <a16:creationId xmlns:a16="http://schemas.microsoft.com/office/drawing/2014/main" id="{C8A8DB85-9F00-42E7-95DA-BECC7C59A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362" y="0"/>
            <a:ext cx="7826156" cy="6237288"/>
          </a:xfrm>
          <a:prstGeom prst="rect">
            <a:avLst/>
          </a:prstGeom>
        </p:spPr>
      </p:pic>
      <p:sp>
        <p:nvSpPr>
          <p:cNvPr id="6" name="CuadroTexto 5">
            <a:extLst>
              <a:ext uri="{FF2B5EF4-FFF2-40B4-BE49-F238E27FC236}">
                <a16:creationId xmlns:a16="http://schemas.microsoft.com/office/drawing/2014/main" id="{4D59BFE9-98BB-4FFD-9C3D-E3EBDA11EDB0}"/>
              </a:ext>
            </a:extLst>
          </p:cNvPr>
          <p:cNvSpPr txBox="1"/>
          <p:nvPr/>
        </p:nvSpPr>
        <p:spPr>
          <a:xfrm>
            <a:off x="22413" y="4484"/>
            <a:ext cx="4208393" cy="1384995"/>
          </a:xfrm>
          <a:prstGeom prst="rect">
            <a:avLst/>
          </a:prstGeom>
          <a:noFill/>
        </p:spPr>
        <p:txBody>
          <a:bodyPr wrap="square">
            <a:spAutoFit/>
          </a:bodyPr>
          <a:lstStyle/>
          <a:p>
            <a:pPr algn="ctr" defTabSz="914391">
              <a:spcBef>
                <a:spcPts val="600"/>
              </a:spcBef>
            </a:pPr>
            <a:r>
              <a:rPr lang="es-VE" altLang="es-VE" sz="2800" dirty="0">
                <a:ln w="22225">
                  <a:solidFill>
                    <a:srgbClr val="000066"/>
                  </a:solidFill>
                </a:ln>
                <a:solidFill>
                  <a:srgbClr val="00B0F0"/>
                </a:solidFill>
                <a:latin typeface="Arial Black" panose="020B0A04020102020204" pitchFamily="34" charset="0"/>
                <a:ea typeface="+mj-ea"/>
                <a:cs typeface="+mj-cs"/>
              </a:rPr>
              <a:t>I</a:t>
            </a:r>
            <a:br>
              <a:rPr lang="es-VE" altLang="es-VE" sz="2800" dirty="0">
                <a:ln w="22225">
                  <a:solidFill>
                    <a:srgbClr val="000066"/>
                  </a:solidFill>
                </a:ln>
                <a:solidFill>
                  <a:srgbClr val="00B0F0"/>
                </a:solidFill>
                <a:latin typeface="Arial Black" panose="020B0A04020102020204" pitchFamily="34" charset="0"/>
                <a:ea typeface="+mj-ea"/>
                <a:cs typeface="+mj-cs"/>
              </a:rPr>
            </a:br>
            <a:r>
              <a:rPr lang="es-VE" altLang="es-VE" sz="2800" dirty="0">
                <a:ln w="22225">
                  <a:solidFill>
                    <a:srgbClr val="000066"/>
                  </a:solidFill>
                </a:ln>
                <a:solidFill>
                  <a:srgbClr val="00B0F0"/>
                </a:solidFill>
                <a:latin typeface="Arial Black" panose="020B0A04020102020204" pitchFamily="34" charset="0"/>
                <a:ea typeface="+mj-ea"/>
                <a:cs typeface="+mj-cs"/>
              </a:rPr>
              <a:t>EXPOCONGRESO ECOHCUÁNTICO</a:t>
            </a:r>
          </a:p>
        </p:txBody>
      </p:sp>
      <p:sp>
        <p:nvSpPr>
          <p:cNvPr id="7" name="CuadroTexto 6">
            <a:extLst>
              <a:ext uri="{FF2B5EF4-FFF2-40B4-BE49-F238E27FC236}">
                <a16:creationId xmlns:a16="http://schemas.microsoft.com/office/drawing/2014/main" id="{13E0AD54-642D-4519-B1FA-4D57412566AA}"/>
              </a:ext>
            </a:extLst>
          </p:cNvPr>
          <p:cNvSpPr txBox="1"/>
          <p:nvPr/>
        </p:nvSpPr>
        <p:spPr>
          <a:xfrm>
            <a:off x="1" y="2671554"/>
            <a:ext cx="2770495" cy="1569660"/>
          </a:xfrm>
          <a:prstGeom prst="rect">
            <a:avLst/>
          </a:prstGeom>
          <a:noFill/>
        </p:spPr>
        <p:txBody>
          <a:bodyPr wrap="square">
            <a:spAutoFit/>
          </a:bodyPr>
          <a:lstStyle/>
          <a:p>
            <a:pPr algn="ctr" defTabSz="914391" eaLnBrk="1" hangingPunct="1">
              <a:spcBef>
                <a:spcPts val="600"/>
              </a:spcBef>
            </a:pPr>
            <a:r>
              <a:rPr lang="es-ES" altLang="es-VE" sz="2400" b="1" dirty="0">
                <a:ln w="15875">
                  <a:solidFill>
                    <a:srgbClr val="003366"/>
                  </a:solidFill>
                </a:ln>
                <a:solidFill>
                  <a:srgbClr val="92D050"/>
                </a:solidFill>
                <a:latin typeface="Tahoma" panose="020B0604030504040204" pitchFamily="34" charset="0"/>
                <a:ea typeface="Tahoma" panose="020B0604030504040204" pitchFamily="34" charset="0"/>
                <a:cs typeface="Tahoma" panose="020B0604030504040204" pitchFamily="34" charset="0"/>
              </a:rPr>
              <a:t>Barquisimeto</a:t>
            </a:r>
            <a:br>
              <a:rPr lang="es-ES" altLang="es-VE" sz="2400" b="1" dirty="0">
                <a:ln w="15875">
                  <a:solidFill>
                    <a:srgbClr val="003366"/>
                  </a:solidFill>
                </a:ln>
                <a:solidFill>
                  <a:srgbClr val="92D050"/>
                </a:solidFill>
                <a:latin typeface="Tahoma" panose="020B0604030504040204" pitchFamily="34" charset="0"/>
                <a:ea typeface="Tahoma" panose="020B0604030504040204" pitchFamily="34" charset="0"/>
                <a:cs typeface="Tahoma" panose="020B0604030504040204" pitchFamily="34" charset="0"/>
              </a:rPr>
            </a:br>
            <a:r>
              <a:rPr lang="es-ES" altLang="es-VE" sz="2400" b="1" dirty="0">
                <a:ln w="15875">
                  <a:solidFill>
                    <a:srgbClr val="003366"/>
                  </a:solidFill>
                </a:ln>
                <a:solidFill>
                  <a:srgbClr val="92D050"/>
                </a:solidFill>
                <a:latin typeface="Tahoma" panose="020B0604030504040204" pitchFamily="34" charset="0"/>
                <a:ea typeface="Tahoma" panose="020B0604030504040204" pitchFamily="34" charset="0"/>
                <a:cs typeface="Tahoma" panose="020B0604030504040204" pitchFamily="34" charset="0"/>
              </a:rPr>
              <a:t>Venezuela</a:t>
            </a:r>
            <a:br>
              <a:rPr lang="es-ES" altLang="es-VE" sz="2400" b="1" dirty="0">
                <a:ln w="15875">
                  <a:solidFill>
                    <a:srgbClr val="003366"/>
                  </a:solidFill>
                </a:ln>
                <a:solidFill>
                  <a:srgbClr val="92D050"/>
                </a:solidFill>
                <a:latin typeface="Tahoma" panose="020B0604030504040204" pitchFamily="34" charset="0"/>
                <a:ea typeface="Tahoma" panose="020B0604030504040204" pitchFamily="34" charset="0"/>
                <a:cs typeface="Tahoma" panose="020B0604030504040204" pitchFamily="34" charset="0"/>
              </a:rPr>
            </a:br>
            <a:r>
              <a:rPr lang="es-ES" altLang="es-VE" sz="2400" b="1" dirty="0">
                <a:ln w="15875">
                  <a:solidFill>
                    <a:srgbClr val="003366"/>
                  </a:solidFill>
                </a:ln>
                <a:solidFill>
                  <a:srgbClr val="92D050"/>
                </a:solidFill>
                <a:latin typeface="Tahoma" panose="020B0604030504040204" pitchFamily="34" charset="0"/>
                <a:ea typeface="Tahoma" panose="020B0604030504040204" pitchFamily="34" charset="0"/>
                <a:cs typeface="Tahoma" panose="020B0604030504040204" pitchFamily="34" charset="0"/>
              </a:rPr>
              <a:t>29 Noviembre</a:t>
            </a:r>
            <a:br>
              <a:rPr lang="es-ES" altLang="es-VE" sz="2400" b="1" dirty="0">
                <a:ln w="15875">
                  <a:solidFill>
                    <a:srgbClr val="003366"/>
                  </a:solidFill>
                </a:ln>
                <a:solidFill>
                  <a:srgbClr val="92D050"/>
                </a:solidFill>
                <a:latin typeface="Tahoma" panose="020B0604030504040204" pitchFamily="34" charset="0"/>
                <a:ea typeface="Tahoma" panose="020B0604030504040204" pitchFamily="34" charset="0"/>
                <a:cs typeface="Tahoma" panose="020B0604030504040204" pitchFamily="34" charset="0"/>
              </a:rPr>
            </a:br>
            <a:r>
              <a:rPr lang="es-ES" altLang="es-VE" sz="2400" b="1" dirty="0">
                <a:ln w="15875">
                  <a:solidFill>
                    <a:srgbClr val="003366"/>
                  </a:solidFill>
                </a:ln>
                <a:solidFill>
                  <a:srgbClr val="92D050"/>
                </a:solidFill>
                <a:latin typeface="Tahoma" panose="020B0604030504040204" pitchFamily="34" charset="0"/>
                <a:ea typeface="Tahoma" panose="020B0604030504040204" pitchFamily="34" charset="0"/>
                <a:cs typeface="Tahoma" panose="020B0604030504040204" pitchFamily="34" charset="0"/>
              </a:rPr>
              <a:t>2020</a:t>
            </a:r>
            <a:endParaRPr lang="es-VE" sz="2400" b="1" dirty="0">
              <a:ln w="15875">
                <a:solidFill>
                  <a:srgbClr val="003366"/>
                </a:solidFill>
              </a:ln>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48389540"/>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A12B028-A41A-4E87-8AE3-B13718638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4463"/>
            <a:ext cx="4559872"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pic>
        <p:nvPicPr>
          <p:cNvPr id="6" name="Imagen 5">
            <a:extLst>
              <a:ext uri="{FF2B5EF4-FFF2-40B4-BE49-F238E27FC236}">
                <a16:creationId xmlns:a16="http://schemas.microsoft.com/office/drawing/2014/main" id="{F30F133F-C812-478E-ABE6-1E370170D6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 y="0"/>
            <a:ext cx="4565460" cy="6237288"/>
          </a:xfrm>
          <a:prstGeom prst="rect">
            <a:avLst/>
          </a:prstGeom>
        </p:spPr>
      </p:pic>
      <p:sp>
        <p:nvSpPr>
          <p:cNvPr id="4" name="Título 2">
            <a:extLst>
              <a:ext uri="{FF2B5EF4-FFF2-40B4-BE49-F238E27FC236}">
                <a16:creationId xmlns:a16="http://schemas.microsoft.com/office/drawing/2014/main" id="{4A4D8292-E8FB-4BE6-A29F-B4B53EDC9B8E}"/>
              </a:ext>
            </a:extLst>
          </p:cNvPr>
          <p:cNvSpPr txBox="1">
            <a:spLocks/>
          </p:cNvSpPr>
          <p:nvPr/>
        </p:nvSpPr>
        <p:spPr>
          <a:xfrm>
            <a:off x="1296786" y="208383"/>
            <a:ext cx="6557196" cy="1107996"/>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Cueva de </a:t>
            </a:r>
            <a:r>
              <a:rPr lang="es-VE" kern="10" dirty="0" err="1">
                <a:ln w="31750">
                  <a:solidFill>
                    <a:srgbClr val="1E0F00"/>
                  </a:solidFill>
                  <a:round/>
                  <a:headEnd/>
                  <a:tailEnd/>
                </a:ln>
                <a:solidFill>
                  <a:srgbClr val="FFFF00"/>
                </a:solidFill>
                <a:latin typeface="Arial Black"/>
                <a:cs typeface="Arial" charset="0"/>
              </a:rPr>
              <a:t>Kavac</a:t>
            </a:r>
            <a:endParaRPr lang="es-VE" kern="10" dirty="0">
              <a:ln w="31750">
                <a:solidFill>
                  <a:srgbClr val="1E0F00"/>
                </a:solidFill>
                <a:round/>
                <a:headEnd/>
                <a:tailEnd/>
              </a:ln>
              <a:solidFill>
                <a:srgbClr val="FFFF00"/>
              </a:solidFill>
              <a:latin typeface="Arial Black"/>
              <a:cs typeface="Arial" charset="0"/>
            </a:endParaRPr>
          </a:p>
          <a:p>
            <a:pPr fontAlgn="auto">
              <a:spcAft>
                <a:spcPts val="0"/>
              </a:spcAft>
              <a:defRPr/>
            </a:pPr>
            <a:r>
              <a:rPr lang="es-VE" sz="3600" kern="10" dirty="0">
                <a:ln w="31750">
                  <a:solidFill>
                    <a:srgbClr val="001400"/>
                  </a:solidFill>
                  <a:round/>
                  <a:headEnd/>
                  <a:tailEnd/>
                </a:ln>
                <a:solidFill>
                  <a:srgbClr val="92D050"/>
                </a:solidFill>
                <a:latin typeface="Arial Black"/>
                <a:cs typeface="Arial" charset="0"/>
              </a:rPr>
              <a:t>Parque Nacional Canaima</a:t>
            </a:r>
            <a:endParaRPr lang="es-VE" kern="10" dirty="0">
              <a:ln w="31750">
                <a:solidFill>
                  <a:srgbClr val="1E0F00"/>
                </a:solidFill>
                <a:round/>
                <a:headEnd/>
                <a:tailEnd/>
              </a:ln>
              <a:solidFill>
                <a:srgbClr val="FFFF00"/>
              </a:solidFill>
              <a:latin typeface="Arial Black"/>
              <a:cs typeface="Arial" charset="0"/>
            </a:endParaRPr>
          </a:p>
        </p:txBody>
      </p:sp>
    </p:spTree>
    <p:extLst>
      <p:ext uri="{BB962C8B-B14F-4D97-AF65-F5344CB8AC3E}">
        <p14:creationId xmlns:p14="http://schemas.microsoft.com/office/powerpoint/2010/main" val="887496493"/>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03797"/>
            <a:ext cx="8785224" cy="430887"/>
          </a:xfrm>
          <a:noFill/>
          <a:ln w="9525">
            <a:noFill/>
            <a:miter lim="800000"/>
            <a:headEnd/>
            <a:tailEnd/>
          </a:ln>
        </p:spPr>
        <p:txBody>
          <a:bodyPr vert="horz" wrap="square" lIns="0" tIns="0" rIns="0" bIns="0" numCol="1" rtlCol="0" anchor="ctr" anchorCtr="0" compatLnSpc="1">
            <a:prstTxWarp prst="textNoShape">
              <a:avLst/>
            </a:prstTxWarp>
            <a:spAutoFit/>
            <a:scene3d>
              <a:camera prst="orthographicFront"/>
              <a:lightRig rig="threePt" dir="t"/>
            </a:scene3d>
            <a:sp3d prstMaterial="matte"/>
          </a:bodyPr>
          <a:lstStyle/>
          <a:p>
            <a:pPr fontAlgn="auto">
              <a:spcAft>
                <a:spcPts val="0"/>
              </a:spcAft>
            </a:pPr>
            <a:r>
              <a:rPr lang="es-VE" sz="2700" kern="10" dirty="0">
                <a:ln w="19050">
                  <a:solidFill>
                    <a:srgbClr val="000000"/>
                  </a:solidFill>
                  <a:round/>
                  <a:headEnd/>
                  <a:tailEnd/>
                </a:ln>
                <a:solidFill>
                  <a:srgbClr val="FFFF00"/>
                </a:solidFill>
                <a:latin typeface="Arial Black"/>
                <a:cs typeface="Arial" charset="0"/>
              </a:rPr>
              <a:t>Mitigación y Adaptación al Cambio Climático</a:t>
            </a:r>
          </a:p>
        </p:txBody>
      </p:sp>
      <p:sp>
        <p:nvSpPr>
          <p:cNvPr id="4" name="Marcador de contenido 3"/>
          <p:cNvSpPr>
            <a:spLocks noGrp="1"/>
          </p:cNvSpPr>
          <p:nvPr>
            <p:ph idx="1"/>
          </p:nvPr>
        </p:nvSpPr>
        <p:spPr>
          <a:xfrm>
            <a:off x="191579" y="747988"/>
            <a:ext cx="8773033" cy="3200876"/>
          </a:xfrm>
        </p:spPr>
        <p:txBody>
          <a:bodyPr wrap="square" lIns="0" tIns="0" rIns="0" bIns="0" rtlCol="0">
            <a:spAutoFit/>
            <a:scene3d>
              <a:camera prst="orthographicFront"/>
              <a:lightRig rig="threePt" dir="t"/>
            </a:scene3d>
            <a:flatTx/>
          </a:bodyPr>
          <a:lstStyle/>
          <a:p>
            <a:pPr marL="360000" indent="-360000" defTabSz="360000" fontAlgn="auto">
              <a:spcBef>
                <a:spcPts val="1200"/>
              </a:spcBef>
              <a:spcAft>
                <a:spcPts val="0"/>
              </a:spcAft>
              <a:buClr>
                <a:srgbClr val="FF0000"/>
              </a:buClr>
              <a:buFont typeface="Wingdings" panose="05000000000000000000" pitchFamily="2" charset="2"/>
              <a:buChar char="Ø"/>
              <a:defRPr/>
            </a:pPr>
            <a:r>
              <a:rPr lang="es-VE" sz="2600" kern="10" dirty="0">
                <a:ln w="19050">
                  <a:solidFill>
                    <a:srgbClr val="000000"/>
                  </a:solidFill>
                  <a:round/>
                  <a:headEnd/>
                  <a:tailEnd/>
                </a:ln>
                <a:latin typeface="Arial Black"/>
              </a:rPr>
              <a:t>Impulsar acciones para enfrentar la problemática del </a:t>
            </a:r>
            <a:r>
              <a:rPr lang="es-VE" sz="2600" kern="10" dirty="0">
                <a:ln w="19050">
                  <a:solidFill>
                    <a:srgbClr val="000000"/>
                  </a:solidFill>
                  <a:round/>
                  <a:headEnd/>
                  <a:tailEnd/>
                </a:ln>
                <a:solidFill>
                  <a:srgbClr val="00B0F0"/>
                </a:solidFill>
                <a:latin typeface="Arial Black"/>
              </a:rPr>
              <a:t>Cambio Climático</a:t>
            </a:r>
            <a:r>
              <a:rPr lang="es-VE" sz="2600" kern="10" dirty="0">
                <a:ln w="19050">
                  <a:solidFill>
                    <a:srgbClr val="000000"/>
                  </a:solidFill>
                  <a:round/>
                  <a:headEnd/>
                  <a:tailEnd/>
                </a:ln>
                <a:latin typeface="Arial Black"/>
              </a:rPr>
              <a:t>: </a:t>
            </a:r>
            <a:r>
              <a:rPr lang="es-VE" sz="2600" kern="10" dirty="0">
                <a:ln w="19050">
                  <a:solidFill>
                    <a:srgbClr val="000000"/>
                  </a:solidFill>
                  <a:round/>
                  <a:headEnd/>
                  <a:tailEnd/>
                </a:ln>
                <a:solidFill>
                  <a:srgbClr val="009900"/>
                </a:solidFill>
                <a:effectLst/>
                <a:latin typeface="Arial Black"/>
              </a:rPr>
              <a:t>Elaboración e implantación de un </a:t>
            </a:r>
            <a:r>
              <a:rPr lang="es-VE" sz="2600" kern="10" dirty="0">
                <a:ln w="19050">
                  <a:solidFill>
                    <a:srgbClr val="000000"/>
                  </a:solidFill>
                  <a:round/>
                  <a:headEnd/>
                  <a:tailEnd/>
                </a:ln>
                <a:solidFill>
                  <a:srgbClr val="00B0F0"/>
                </a:solidFill>
                <a:effectLst/>
                <a:latin typeface="Arial Black"/>
              </a:rPr>
              <a:t>“Plan de Mitigación y Adaptación al Cambio Climático”</a:t>
            </a:r>
            <a:r>
              <a:rPr lang="es-VE" sz="2600" kern="10" dirty="0">
                <a:ln w="19050">
                  <a:solidFill>
                    <a:srgbClr val="000000"/>
                  </a:solidFill>
                  <a:round/>
                  <a:headEnd/>
                  <a:tailEnd/>
                </a:ln>
                <a:solidFill>
                  <a:srgbClr val="009900"/>
                </a:solidFill>
                <a:effectLst/>
                <a:latin typeface="Arial Black"/>
              </a:rPr>
              <a:t>, a nivel nacional, regional y estadal, con especificidades a nivel municipal, parroquial, comunal, comunitario, institucional, escolar y familiar.</a:t>
            </a:r>
          </a:p>
        </p:txBody>
      </p:sp>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17" y="3998779"/>
            <a:ext cx="6962120" cy="2160000"/>
          </a:xfrm>
          <a:prstGeom prst="rect">
            <a:avLst/>
          </a:prstGeom>
        </p:spPr>
      </p:pic>
    </p:spTree>
    <p:extLst>
      <p:ext uri="{BB962C8B-B14F-4D97-AF65-F5344CB8AC3E}">
        <p14:creationId xmlns:p14="http://schemas.microsoft.com/office/powerpoint/2010/main" val="4110948873"/>
      </p:ext>
    </p:extLst>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1438" y="93614"/>
            <a:ext cx="9001125" cy="415498"/>
          </a:xfrm>
          <a:noFill/>
          <a:ln w="9525">
            <a:noFill/>
            <a:miter lim="800000"/>
            <a:headEnd/>
            <a:tailEnd/>
          </a:ln>
        </p:spPr>
        <p:txBody>
          <a:bodyPr vert="horz" wrap="square" lIns="0" tIns="0" rIns="0" bIns="0" numCol="1" rtlCol="0" anchor="ctr" anchorCtr="0" compatLnSpc="1">
            <a:prstTxWarp prst="textNoShape">
              <a:avLst/>
            </a:prstTxWarp>
            <a:spAutoFit/>
            <a:scene3d>
              <a:camera prst="orthographicFront"/>
              <a:lightRig rig="threePt" dir="t"/>
            </a:scene3d>
            <a:sp3d prstMaterial="matte"/>
          </a:bodyPr>
          <a:lstStyle/>
          <a:p>
            <a:pPr fontAlgn="auto">
              <a:spcAft>
                <a:spcPts val="0"/>
              </a:spcAft>
            </a:pPr>
            <a:r>
              <a:rPr lang="es-VE" sz="2700" kern="10" dirty="0">
                <a:ln w="19050">
                  <a:solidFill>
                    <a:srgbClr val="000000"/>
                  </a:solidFill>
                  <a:round/>
                  <a:headEnd/>
                  <a:tailEnd/>
                </a:ln>
                <a:solidFill>
                  <a:srgbClr val="FFFF00"/>
                </a:solidFill>
                <a:effectLst/>
                <a:latin typeface="Arial Black"/>
                <a:cs typeface="Arial" charset="0"/>
              </a:rPr>
              <a:t>Plan Integral de Educación y Acción Ambiental</a:t>
            </a:r>
          </a:p>
        </p:txBody>
      </p:sp>
      <p:sp>
        <p:nvSpPr>
          <p:cNvPr id="4" name="Marcador de contenido 3"/>
          <p:cNvSpPr>
            <a:spLocks noGrp="1"/>
          </p:cNvSpPr>
          <p:nvPr>
            <p:ph idx="1"/>
          </p:nvPr>
        </p:nvSpPr>
        <p:spPr>
          <a:xfrm>
            <a:off x="74347" y="596944"/>
            <a:ext cx="7592545" cy="4893647"/>
          </a:xfrm>
          <a:ln w="9525">
            <a:noFill/>
          </a:ln>
        </p:spPr>
        <p:txBody>
          <a:bodyPr wrap="square"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9050">
                  <a:solidFill>
                    <a:srgbClr val="000000"/>
                  </a:solidFill>
                  <a:round/>
                  <a:headEnd/>
                  <a:tailEnd/>
                </a:ln>
                <a:solidFill>
                  <a:srgbClr val="009900"/>
                </a:solidFill>
                <a:effectLst/>
                <a:latin typeface="Arial Black" panose="020B0A04020102020204" pitchFamily="34" charset="0"/>
              </a:rPr>
              <a:t>Recopilar, sistematizar y divulgar información sobre la conservación de la diversidad de especies de flora y fauna y de ecosistemas, y sobre el impacto de los incendios forestales, el Cambio Climático y la problemática ambiental vinculada.</a:t>
            </a:r>
          </a:p>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9050">
                  <a:solidFill>
                    <a:srgbClr val="000000"/>
                  </a:solidFill>
                  <a:round/>
                  <a:headEnd/>
                  <a:tailEnd/>
                </a:ln>
                <a:latin typeface="Arial Black" panose="020B0A04020102020204" pitchFamily="34" charset="0"/>
              </a:rPr>
              <a:t>Desarrollar la Biblioteca Ambiental Digital (</a:t>
            </a:r>
            <a:r>
              <a:rPr lang="es-VE" kern="10" dirty="0">
                <a:ln w="19050">
                  <a:solidFill>
                    <a:srgbClr val="000000"/>
                  </a:solidFill>
                  <a:round/>
                  <a:headEnd/>
                  <a:tailEnd/>
                </a:ln>
                <a:solidFill>
                  <a:srgbClr val="00B0F0"/>
                </a:solidFill>
                <a:latin typeface="Arial Black" panose="020B0A04020102020204" pitchFamily="34" charset="0"/>
              </a:rPr>
              <a:t>BAD</a:t>
            </a:r>
            <a:r>
              <a:rPr lang="es-VE" kern="10" dirty="0">
                <a:ln w="19050">
                  <a:solidFill>
                    <a:srgbClr val="000000"/>
                  </a:solidFill>
                  <a:round/>
                  <a:headEnd/>
                  <a:tailEnd/>
                </a:ln>
                <a:latin typeface="Arial Black" panose="020B0A04020102020204" pitchFamily="34" charset="0"/>
              </a:rPr>
              <a:t>) disponible en línea</a:t>
            </a:r>
            <a:br>
              <a:rPr lang="es-VE" kern="10" dirty="0">
                <a:ln w="19050">
                  <a:solidFill>
                    <a:srgbClr val="000000"/>
                  </a:solidFill>
                  <a:round/>
                  <a:headEnd/>
                  <a:tailEnd/>
                </a:ln>
                <a:latin typeface="Arial Black" panose="020B0A04020102020204" pitchFamily="34" charset="0"/>
              </a:rPr>
            </a:br>
            <a:r>
              <a:rPr lang="es-VE" kern="10" dirty="0">
                <a:ln w="19050">
                  <a:solidFill>
                    <a:srgbClr val="000000"/>
                  </a:solidFill>
                  <a:round/>
                  <a:headEnd/>
                  <a:tailEnd/>
                </a:ln>
                <a:latin typeface="Arial Black" panose="020B0A04020102020204" pitchFamily="34" charset="0"/>
              </a:rPr>
              <a:t> y a través de los diferentes </a:t>
            </a:r>
            <a:br>
              <a:rPr lang="es-VE" kern="10" dirty="0">
                <a:ln w="19050">
                  <a:solidFill>
                    <a:srgbClr val="000000"/>
                  </a:solidFill>
                  <a:round/>
                  <a:headEnd/>
                  <a:tailEnd/>
                </a:ln>
                <a:latin typeface="Arial Black" panose="020B0A04020102020204" pitchFamily="34" charset="0"/>
              </a:rPr>
            </a:br>
            <a:r>
              <a:rPr lang="es-VE" kern="10" dirty="0">
                <a:ln w="19050">
                  <a:solidFill>
                    <a:srgbClr val="000000"/>
                  </a:solidFill>
                  <a:round/>
                  <a:headEnd/>
                  <a:tailEnd/>
                </a:ln>
                <a:latin typeface="Arial Black" panose="020B0A04020102020204" pitchFamily="34" charset="0"/>
              </a:rPr>
              <a:t>medios digitales disponibles.</a:t>
            </a:r>
            <a:endParaRPr lang="es-VE" kern="10" dirty="0">
              <a:ln w="19050">
                <a:solidFill>
                  <a:srgbClr val="000000"/>
                </a:solidFill>
                <a:round/>
                <a:headEnd/>
                <a:tailEnd/>
              </a:ln>
              <a:solidFill>
                <a:srgbClr val="009900"/>
              </a:solidFill>
              <a:effectLst/>
              <a:latin typeface="Arial Black" panose="020B0A04020102020204" pitchFamily="34" charset="0"/>
            </a:endParaRPr>
          </a:p>
        </p:txBody>
      </p:sp>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pic>
        <p:nvPicPr>
          <p:cNvPr id="8" name="Imagen 7">
            <a:extLst>
              <a:ext uri="{FF2B5EF4-FFF2-40B4-BE49-F238E27FC236}">
                <a16:creationId xmlns:a16="http://schemas.microsoft.com/office/drawing/2014/main" id="{DB590352-E2D8-44C0-81F7-741AD4A1A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053" y="1769557"/>
            <a:ext cx="2340000" cy="4378062"/>
          </a:xfrm>
          <a:prstGeom prst="rect">
            <a:avLst/>
          </a:prstGeom>
        </p:spPr>
      </p:pic>
    </p:spTree>
    <p:extLst>
      <p:ext uri="{BB962C8B-B14F-4D97-AF65-F5344CB8AC3E}">
        <p14:creationId xmlns:p14="http://schemas.microsoft.com/office/powerpoint/2010/main" val="456464421"/>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71437" y="630894"/>
            <a:ext cx="9001125" cy="2800767"/>
          </a:xfrm>
        </p:spPr>
        <p:txBody>
          <a:bodyPr wrap="square"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Desarrollar Recursos en Línea de Inducción de la </a:t>
            </a:r>
            <a:r>
              <a:rPr lang="es-VE" sz="2600" kern="10" dirty="0">
                <a:ln w="15875">
                  <a:solidFill>
                    <a:srgbClr val="000000"/>
                  </a:solidFill>
                  <a:round/>
                  <a:headEnd/>
                  <a:tailEnd/>
                </a:ln>
                <a:solidFill>
                  <a:srgbClr val="00B0F0"/>
                </a:solidFill>
                <a:latin typeface="Arial Black"/>
              </a:rPr>
              <a:t>Campaña Ambiental</a:t>
            </a:r>
            <a:r>
              <a:rPr lang="es-VE" sz="2600" kern="10" dirty="0">
                <a:ln w="15875">
                  <a:solidFill>
                    <a:srgbClr val="000000"/>
                  </a:solidFill>
                  <a:round/>
                  <a:headEnd/>
                  <a:tailEnd/>
                </a:ln>
                <a:solidFill>
                  <a:schemeClr val="accent6">
                    <a:lumMod val="75000"/>
                  </a:schemeClr>
                </a:solidFill>
                <a:latin typeface="Arial Black"/>
              </a:rPr>
              <a:t> para impulsar su implantación en los Municipios y Parroquias con el apoyo y participación del personal de las redes del Sistema Educativo, Sistema Comunal, Sistema Nacional de Parques y Organizaciones Ambientalistas.</a:t>
            </a:r>
          </a:p>
        </p:txBody>
      </p:sp>
      <p:sp>
        <p:nvSpPr>
          <p:cNvPr id="3" name="Título 2"/>
          <p:cNvSpPr>
            <a:spLocks noGrp="1"/>
          </p:cNvSpPr>
          <p:nvPr>
            <p:ph type="title"/>
          </p:nvPr>
        </p:nvSpPr>
        <p:spPr>
          <a:xfrm>
            <a:off x="71438" y="105822"/>
            <a:ext cx="9001124" cy="415498"/>
          </a:xfrm>
          <a:noFill/>
          <a:ln w="9525">
            <a:noFill/>
            <a:miter lim="800000"/>
            <a:headEnd/>
            <a:tailEnd/>
          </a:ln>
        </p:spPr>
        <p:txBody>
          <a:bodyPr vert="horz" wrap="square" lIns="0" tIns="0" rIns="0" bIns="0" numCol="1" rtlCol="0" anchor="ctr" anchorCtr="0" compatLnSpc="1">
            <a:prstTxWarp prst="textNoShape">
              <a:avLst/>
            </a:prstTxWarp>
            <a:spAutoFit/>
            <a:scene3d>
              <a:camera prst="orthographicFront"/>
              <a:lightRig rig="threePt" dir="t"/>
            </a:scene3d>
            <a:sp3d prstMaterial="matte"/>
          </a:bodyPr>
          <a:lstStyle/>
          <a:p>
            <a:pPr algn="ctr" eaLnBrk="0" fontAlgn="auto" hangingPunct="0">
              <a:spcAft>
                <a:spcPts val="0"/>
              </a:spcAft>
            </a:pPr>
            <a:r>
              <a:rPr lang="es-ES" sz="3000" kern="10" dirty="0">
                <a:ln w="19050">
                  <a:solidFill>
                    <a:srgbClr val="000000"/>
                  </a:solidFill>
                  <a:round/>
                  <a:headEnd/>
                  <a:tailEnd/>
                </a:ln>
                <a:solidFill>
                  <a:srgbClr val="FFFF00"/>
                </a:solidFill>
                <a:latin typeface="Arial Black"/>
                <a:cs typeface="Arial" charset="0"/>
              </a:rPr>
              <a:t>Sensibilización y Formación Ambiental</a:t>
            </a:r>
            <a:endParaRPr lang="es-VE" sz="3000" kern="10" dirty="0">
              <a:ln w="19050">
                <a:solidFill>
                  <a:srgbClr val="000000"/>
                </a:solidFill>
                <a:round/>
                <a:headEnd/>
                <a:tailEnd/>
              </a:ln>
              <a:solidFill>
                <a:srgbClr val="FFFF00"/>
              </a:solidFill>
              <a:latin typeface="Arial Black"/>
              <a:cs typeface="Arial" charset="0"/>
            </a:endParaRPr>
          </a:p>
        </p:txBody>
      </p:sp>
      <p:sp>
        <p:nvSpPr>
          <p:cNvPr id="5"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7" name="Imagen 6">
            <a:extLst>
              <a:ext uri="{FF2B5EF4-FFF2-40B4-BE49-F238E27FC236}">
                <a16:creationId xmlns:a16="http://schemas.microsoft.com/office/drawing/2014/main" id="{0066C195-2038-48D8-81E3-488146EE9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25" y="3484030"/>
            <a:ext cx="3347739" cy="2520000"/>
          </a:xfrm>
          <a:prstGeom prst="rect">
            <a:avLst/>
          </a:prstGeom>
        </p:spPr>
      </p:pic>
      <p:pic>
        <p:nvPicPr>
          <p:cNvPr id="9" name="Imagen 8">
            <a:extLst>
              <a:ext uri="{FF2B5EF4-FFF2-40B4-BE49-F238E27FC236}">
                <a16:creationId xmlns:a16="http://schemas.microsoft.com/office/drawing/2014/main" id="{708800F0-66D3-46E2-892F-6407B13CE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044" y="3591484"/>
            <a:ext cx="3356957" cy="2520000"/>
          </a:xfrm>
          <a:prstGeom prst="rect">
            <a:avLst/>
          </a:prstGeom>
        </p:spPr>
      </p:pic>
      <p:pic>
        <p:nvPicPr>
          <p:cNvPr id="8" name="Imagen 7">
            <a:extLst>
              <a:ext uri="{FF2B5EF4-FFF2-40B4-BE49-F238E27FC236}">
                <a16:creationId xmlns:a16="http://schemas.microsoft.com/office/drawing/2014/main" id="{C871825D-EC83-4904-9F3C-2EA6F607C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203" y="3681191"/>
            <a:ext cx="3356932" cy="2520000"/>
          </a:xfrm>
          <a:prstGeom prst="rect">
            <a:avLst/>
          </a:prstGeom>
        </p:spPr>
      </p:pic>
    </p:spTree>
    <p:extLst>
      <p:ext uri="{BB962C8B-B14F-4D97-AF65-F5344CB8AC3E}">
        <p14:creationId xmlns:p14="http://schemas.microsoft.com/office/powerpoint/2010/main" val="23316106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53" presetClass="entr" presetSubtype="16"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 calcmode="lin" valueType="num">
                                      <p:cBhvr>
                                        <p:cTn id="10" dur="750" fill="hold"/>
                                        <p:tgtEl>
                                          <p:spTgt spid="7"/>
                                        </p:tgtEl>
                                        <p:attrNameLst>
                                          <p:attrName>ppt_w</p:attrName>
                                        </p:attrNameLst>
                                      </p:cBhvr>
                                      <p:tavLst>
                                        <p:tav tm="0">
                                          <p:val>
                                            <p:fltVal val="0"/>
                                          </p:val>
                                        </p:tav>
                                        <p:tav tm="100000">
                                          <p:val>
                                            <p:strVal val="#ppt_w"/>
                                          </p:val>
                                        </p:tav>
                                      </p:tavLst>
                                    </p:anim>
                                    <p:anim calcmode="lin" valueType="num">
                                      <p:cBhvr>
                                        <p:cTn id="11" dur="750" fill="hold"/>
                                        <p:tgtEl>
                                          <p:spTgt spid="7"/>
                                        </p:tgtEl>
                                        <p:attrNameLst>
                                          <p:attrName>ppt_h</p:attrName>
                                        </p:attrNameLst>
                                      </p:cBhvr>
                                      <p:tavLst>
                                        <p:tav tm="0">
                                          <p:val>
                                            <p:fltVal val="0"/>
                                          </p:val>
                                        </p:tav>
                                        <p:tav tm="100000">
                                          <p:val>
                                            <p:strVal val="#ppt_h"/>
                                          </p:val>
                                        </p:tav>
                                      </p:tavLst>
                                    </p:anim>
                                    <p:animEffect transition="in" filter="fade">
                                      <p:cBhvr>
                                        <p:cTn id="12" dur="750"/>
                                        <p:tgtEl>
                                          <p:spTgt spid="7"/>
                                        </p:tgtEl>
                                      </p:cBhvr>
                                    </p:animEffect>
                                  </p:childTnLst>
                                </p:cTn>
                              </p:par>
                            </p:childTnLst>
                          </p:cTn>
                        </p:par>
                        <p:par>
                          <p:cTn id="13" fill="hold">
                            <p:stCondLst>
                              <p:cond delay="1000"/>
                            </p:stCondLst>
                            <p:childTnLst>
                              <p:par>
                                <p:cTn id="14" presetID="53" presetClass="entr" presetSubtype="16" fill="hold" nodeType="afterEffect">
                                  <p:stCondLst>
                                    <p:cond delay="25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childTnLst>
                          </p:cTn>
                        </p:par>
                        <p:par>
                          <p:cTn id="19" fill="hold">
                            <p:stCondLst>
                              <p:cond delay="2000"/>
                            </p:stCondLst>
                            <p:childTnLst>
                              <p:par>
                                <p:cTn id="20" presetID="53" presetClass="entr" presetSubtype="16" fill="hold" nodeType="after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90355"/>
            <a:ext cx="7886700" cy="415498"/>
          </a:xfrm>
          <a:noFill/>
          <a:ln w="9525">
            <a:noFill/>
            <a:miter lim="800000"/>
            <a:headEnd/>
            <a:tailEnd/>
          </a:ln>
        </p:spPr>
        <p:txBody>
          <a:bodyPr vert="horz" wrap="square" lIns="0" tIns="0" rIns="0" bIns="0" numCol="1" rtlCol="0" anchor="ctr" anchorCtr="0" compatLnSpc="1">
            <a:prstTxWarp prst="textNoShape">
              <a:avLst/>
            </a:prstTxWarp>
            <a:spAutoFit/>
            <a:scene3d>
              <a:camera prst="orthographicFront"/>
              <a:lightRig rig="threePt" dir="t"/>
            </a:scene3d>
            <a:sp3d prstMaterial="matte"/>
          </a:bodyPr>
          <a:lstStyle/>
          <a:p>
            <a:pPr algn="ctr" eaLnBrk="0" fontAlgn="auto" hangingPunct="0">
              <a:spcAft>
                <a:spcPts val="0"/>
              </a:spcAft>
            </a:pPr>
            <a:r>
              <a:rPr lang="es-VE" sz="3000" kern="10" dirty="0">
                <a:ln w="19050">
                  <a:solidFill>
                    <a:srgbClr val="000000"/>
                  </a:solidFill>
                  <a:round/>
                  <a:headEnd/>
                  <a:tailEnd/>
                </a:ln>
                <a:solidFill>
                  <a:srgbClr val="FFFF00"/>
                </a:solidFill>
                <a:latin typeface="Arial Black"/>
                <a:cs typeface="Arial" charset="0"/>
              </a:rPr>
              <a:t>Formación de Eco-Ciudadanía</a:t>
            </a:r>
          </a:p>
        </p:txBody>
      </p:sp>
      <p:sp>
        <p:nvSpPr>
          <p:cNvPr id="4" name="Marcador de contenido 3"/>
          <p:cNvSpPr>
            <a:spLocks noGrp="1"/>
          </p:cNvSpPr>
          <p:nvPr>
            <p:ph idx="1"/>
          </p:nvPr>
        </p:nvSpPr>
        <p:spPr>
          <a:xfrm>
            <a:off x="71437" y="594870"/>
            <a:ext cx="9001125" cy="3354765"/>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pPr>
            <a:r>
              <a:rPr lang="es-VE" sz="2600" kern="10" dirty="0">
                <a:ln w="15875">
                  <a:solidFill>
                    <a:srgbClr val="000000"/>
                  </a:solidFill>
                  <a:round/>
                  <a:headEnd/>
                  <a:tailEnd/>
                </a:ln>
                <a:solidFill>
                  <a:schemeClr val="accent6">
                    <a:lumMod val="75000"/>
                  </a:schemeClr>
                </a:solidFill>
                <a:latin typeface="Arial Black"/>
              </a:rPr>
              <a:t>Desarrollar la Campaña para la </a:t>
            </a:r>
            <a:r>
              <a:rPr lang="es-VE" sz="2600" kern="10" dirty="0">
                <a:ln w="15875">
                  <a:solidFill>
                    <a:srgbClr val="000000"/>
                  </a:solidFill>
                  <a:round/>
                  <a:headEnd/>
                  <a:tailEnd/>
                </a:ln>
                <a:solidFill>
                  <a:srgbClr val="00B0F0"/>
                </a:solidFill>
                <a:latin typeface="Arial Black"/>
              </a:rPr>
              <a:t>Promoción de la Ciudadanía Ambiental</a:t>
            </a:r>
            <a:r>
              <a:rPr lang="es-VE" sz="2600" kern="10" dirty="0">
                <a:ln w="15875">
                  <a:solidFill>
                    <a:srgbClr val="000000"/>
                  </a:solidFill>
                  <a:round/>
                  <a:headEnd/>
                  <a:tailEnd/>
                </a:ln>
                <a:solidFill>
                  <a:schemeClr val="accent6">
                    <a:lumMod val="75000"/>
                  </a:schemeClr>
                </a:solidFill>
                <a:latin typeface="Arial Black"/>
              </a:rPr>
              <a:t>, basada en el proyecto elaborado por el Parlamento Latinoamericano (PARLATINO) e implantado exitosamente en varios países latinoamericanos.</a:t>
            </a:r>
          </a:p>
          <a:p>
            <a:pPr marL="360000" indent="-360000" defTabSz="360000" fontAlgn="auto">
              <a:lnSpc>
                <a:spcPct val="100000"/>
              </a:lnSpc>
              <a:spcBef>
                <a:spcPts val="1200"/>
              </a:spcBef>
              <a:spcAft>
                <a:spcPts val="0"/>
              </a:spcAft>
              <a:buClr>
                <a:srgbClr val="FF0000"/>
              </a:buClr>
              <a:buFont typeface="Wingdings" panose="05000000000000000000" pitchFamily="2" charset="2"/>
              <a:buChar char="Ø"/>
            </a:pPr>
            <a:r>
              <a:rPr lang="es-VE" sz="2600" kern="10" dirty="0">
                <a:ln w="15875">
                  <a:solidFill>
                    <a:srgbClr val="000000"/>
                  </a:solidFill>
                  <a:round/>
                  <a:headEnd/>
                  <a:tailEnd/>
                </a:ln>
                <a:solidFill>
                  <a:schemeClr val="accent6">
                    <a:lumMod val="75000"/>
                  </a:schemeClr>
                </a:solidFill>
                <a:latin typeface="Arial Black"/>
              </a:rPr>
              <a:t>Formar ciudadanos con conciencia, responsabilidad y compromiso con la Conservación del Ambiente y la Vida.</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810" y="3882961"/>
            <a:ext cx="6588000" cy="2277004"/>
          </a:xfrm>
          <a:prstGeom prst="rect">
            <a:avLst/>
          </a:prstGeom>
        </p:spPr>
      </p:pic>
      <p:sp>
        <p:nvSpPr>
          <p:cNvPr id="8" name="Marcador de contenido 3"/>
          <p:cNvSpPr txBox="1">
            <a:spLocks/>
          </p:cNvSpPr>
          <p:nvPr/>
        </p:nvSpPr>
        <p:spPr bwMode="auto">
          <a:xfrm>
            <a:off x="201725" y="5515921"/>
            <a:ext cx="8772513" cy="664797"/>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s-VE" sz="2400" kern="10" dirty="0">
                <a:ln w="15875">
                  <a:solidFill>
                    <a:srgbClr val="000000"/>
                  </a:solidFill>
                  <a:round/>
                  <a:headEnd/>
                  <a:tailEnd/>
                </a:ln>
                <a:solidFill>
                  <a:srgbClr val="FF0000"/>
                </a:solidFill>
                <a:latin typeface="Arial Black"/>
              </a:rPr>
              <a:t>Proyecto de Ciudadanía Ambiental del </a:t>
            </a:r>
            <a:br>
              <a:rPr lang="es-VE" sz="2400" kern="10" dirty="0">
                <a:ln w="15875">
                  <a:solidFill>
                    <a:srgbClr val="000000"/>
                  </a:solidFill>
                  <a:round/>
                  <a:headEnd/>
                  <a:tailEnd/>
                </a:ln>
                <a:solidFill>
                  <a:srgbClr val="FF0000"/>
                </a:solidFill>
                <a:latin typeface="Arial Black"/>
              </a:rPr>
            </a:br>
            <a:r>
              <a:rPr lang="es-VE" sz="2400" kern="10" dirty="0">
                <a:ln w="15875">
                  <a:solidFill>
                    <a:srgbClr val="000000"/>
                  </a:solidFill>
                  <a:round/>
                  <a:headEnd/>
                  <a:tailEnd/>
                </a:ln>
                <a:solidFill>
                  <a:srgbClr val="FF0000"/>
                </a:solidFill>
                <a:latin typeface="Arial Black"/>
              </a:rPr>
              <a:t>Parlamento Latinoamericano </a:t>
            </a:r>
          </a:p>
        </p:txBody>
      </p:sp>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Tree>
    <p:extLst>
      <p:ext uri="{BB962C8B-B14F-4D97-AF65-F5344CB8AC3E}">
        <p14:creationId xmlns:p14="http://schemas.microsoft.com/office/powerpoint/2010/main" val="875897050"/>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87074"/>
            <a:ext cx="7886700" cy="461665"/>
          </a:xfrm>
          <a:noFill/>
          <a:ln w="9525">
            <a:noFill/>
            <a:miter lim="800000"/>
            <a:headEnd/>
            <a:tailEnd/>
          </a:ln>
        </p:spPr>
        <p:txBody>
          <a:bodyPr vert="horz" wrap="square" lIns="0" tIns="0" rIns="0" bIns="0" numCol="1" rtlCol="0" anchor="ctr" anchorCtr="0" compatLnSpc="1">
            <a:prstTxWarp prst="textNoShape">
              <a:avLst/>
            </a:prstTxWarp>
            <a:spAutoFit/>
            <a:scene3d>
              <a:camera prst="orthographicFront"/>
              <a:lightRig rig="threePt" dir="t"/>
            </a:scene3d>
            <a:sp3d prstMaterial="matte"/>
          </a:bodyPr>
          <a:lstStyle/>
          <a:p>
            <a:pPr algn="ctr" eaLnBrk="0" fontAlgn="auto" hangingPunct="0">
              <a:spcAft>
                <a:spcPts val="0"/>
              </a:spcAft>
            </a:pPr>
            <a:r>
              <a:rPr lang="es-VE" sz="3000" kern="10" dirty="0">
                <a:ln w="19050">
                  <a:solidFill>
                    <a:srgbClr val="000000"/>
                  </a:solidFill>
                  <a:round/>
                  <a:headEnd/>
                  <a:tailEnd/>
                </a:ln>
                <a:solidFill>
                  <a:srgbClr val="FFFF00"/>
                </a:solidFill>
                <a:latin typeface="Arial Black"/>
                <a:cs typeface="Arial" charset="0"/>
              </a:rPr>
              <a:t>Proyección Comunitaria</a:t>
            </a:r>
          </a:p>
        </p:txBody>
      </p:sp>
      <p:sp>
        <p:nvSpPr>
          <p:cNvPr id="4" name="Marcador de contenido 3"/>
          <p:cNvSpPr>
            <a:spLocks noGrp="1"/>
          </p:cNvSpPr>
          <p:nvPr>
            <p:ph idx="1"/>
          </p:nvPr>
        </p:nvSpPr>
        <p:spPr>
          <a:xfrm>
            <a:off x="179388" y="631989"/>
            <a:ext cx="8785224" cy="2000548"/>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Presentar la Campaña Ambiental durante la implantación de una “Nueva Normalidad Ambientalmente Sustentada” en distintos espacios públicos y privados: instituciones, empresas y espacios comunales.</a:t>
            </a:r>
          </a:p>
        </p:txBody>
      </p:sp>
      <p:pic>
        <p:nvPicPr>
          <p:cNvPr id="78852" name="Imagen 5"/>
          <p:cNvPicPr>
            <a:picLocks noChangeAspect="1"/>
          </p:cNvPicPr>
          <p:nvPr/>
        </p:nvPicPr>
        <p:blipFill>
          <a:blip r:embed="rId2"/>
          <a:srcRect/>
          <a:stretch>
            <a:fillRect/>
          </a:stretch>
        </p:blipFill>
        <p:spPr bwMode="auto">
          <a:xfrm>
            <a:off x="111851" y="2727845"/>
            <a:ext cx="3842853" cy="2880000"/>
          </a:xfrm>
          <a:prstGeom prst="rect">
            <a:avLst/>
          </a:prstGeom>
          <a:noFill/>
          <a:ln w="38100">
            <a:solidFill>
              <a:schemeClr val="tx2">
                <a:lumMod val="50000"/>
              </a:schemeClr>
            </a:solidFill>
            <a:miter lim="800000"/>
            <a:headEnd/>
            <a:tailEnd/>
          </a:ln>
        </p:spPr>
      </p:pic>
      <p:pic>
        <p:nvPicPr>
          <p:cNvPr id="78853" name="Imagen 6"/>
          <p:cNvPicPr>
            <a:picLocks noChangeAspect="1"/>
          </p:cNvPicPr>
          <p:nvPr/>
        </p:nvPicPr>
        <p:blipFill>
          <a:blip r:embed="rId3"/>
          <a:srcRect/>
          <a:stretch>
            <a:fillRect/>
          </a:stretch>
        </p:blipFill>
        <p:spPr bwMode="auto">
          <a:xfrm>
            <a:off x="1724012" y="2961519"/>
            <a:ext cx="3839999" cy="2880000"/>
          </a:xfrm>
          <a:prstGeom prst="rect">
            <a:avLst/>
          </a:prstGeom>
          <a:noFill/>
          <a:ln w="38100">
            <a:solidFill>
              <a:schemeClr val="tx2">
                <a:lumMod val="50000"/>
              </a:schemeClr>
            </a:solidFill>
            <a:miter lim="800000"/>
            <a:headEnd/>
            <a:tailEnd/>
          </a:ln>
        </p:spPr>
      </p:pic>
      <p:pic>
        <p:nvPicPr>
          <p:cNvPr id="78851" name="Imagen 4"/>
          <p:cNvPicPr>
            <a:picLocks noChangeAspect="1"/>
          </p:cNvPicPr>
          <p:nvPr/>
        </p:nvPicPr>
        <p:blipFill>
          <a:blip r:embed="rId4"/>
          <a:srcRect/>
          <a:stretch>
            <a:fillRect/>
          </a:stretch>
        </p:blipFill>
        <p:spPr bwMode="auto">
          <a:xfrm>
            <a:off x="3393078" y="3122960"/>
            <a:ext cx="3842853" cy="2880000"/>
          </a:xfrm>
          <a:prstGeom prst="rect">
            <a:avLst/>
          </a:prstGeom>
          <a:noFill/>
          <a:ln w="38100">
            <a:solidFill>
              <a:schemeClr val="tx2">
                <a:lumMod val="50000"/>
              </a:schemeClr>
            </a:solidFill>
            <a:miter lim="800000"/>
            <a:headEnd/>
            <a:tailEnd/>
          </a:ln>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5066" y="3284400"/>
            <a:ext cx="3836504" cy="2880000"/>
          </a:xfrm>
          <a:prstGeom prst="rect">
            <a:avLst/>
          </a:prstGeom>
          <a:noFill/>
          <a:ln w="38100">
            <a:solidFill>
              <a:schemeClr val="tx2">
                <a:lumMod val="50000"/>
              </a:schemeClr>
            </a:solidFill>
            <a:miter lim="800000"/>
            <a:headEnd/>
            <a:tailEnd/>
          </a:ln>
        </p:spPr>
      </p:pic>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9" presetClass="entr" presetSubtype="0" fill="hold" nodeType="withEffect">
                                  <p:stCondLst>
                                    <p:cond delay="250"/>
                                  </p:stCondLst>
                                  <p:childTnLst>
                                    <p:set>
                                      <p:cBhvr>
                                        <p:cTn id="9" dur="1" fill="hold">
                                          <p:stCondLst>
                                            <p:cond delay="0"/>
                                          </p:stCondLst>
                                        </p:cTn>
                                        <p:tgtEl>
                                          <p:spTgt spid="78852"/>
                                        </p:tgtEl>
                                        <p:attrNameLst>
                                          <p:attrName>style.visibility</p:attrName>
                                        </p:attrNameLst>
                                      </p:cBhvr>
                                      <p:to>
                                        <p:strVal val="visible"/>
                                      </p:to>
                                    </p:set>
                                    <p:animEffect transition="in" filter="dissolve">
                                      <p:cBhvr>
                                        <p:cTn id="10" dur="750"/>
                                        <p:tgtEl>
                                          <p:spTgt spid="78852"/>
                                        </p:tgtEl>
                                      </p:cBhvr>
                                    </p:animEffect>
                                  </p:childTnLst>
                                </p:cTn>
                              </p:par>
                            </p:childTnLst>
                          </p:cTn>
                        </p:par>
                        <p:par>
                          <p:cTn id="11" fill="hold">
                            <p:stCondLst>
                              <p:cond delay="1000"/>
                            </p:stCondLst>
                            <p:childTnLst>
                              <p:par>
                                <p:cTn id="12" presetID="9" presetClass="entr" presetSubtype="0" fill="hold" nodeType="afterEffect">
                                  <p:stCondLst>
                                    <p:cond delay="250"/>
                                  </p:stCondLst>
                                  <p:childTnLst>
                                    <p:set>
                                      <p:cBhvr>
                                        <p:cTn id="13" dur="1" fill="hold">
                                          <p:stCondLst>
                                            <p:cond delay="0"/>
                                          </p:stCondLst>
                                        </p:cTn>
                                        <p:tgtEl>
                                          <p:spTgt spid="78853"/>
                                        </p:tgtEl>
                                        <p:attrNameLst>
                                          <p:attrName>style.visibility</p:attrName>
                                        </p:attrNameLst>
                                      </p:cBhvr>
                                      <p:to>
                                        <p:strVal val="visible"/>
                                      </p:to>
                                    </p:set>
                                    <p:animEffect transition="in" filter="dissolve">
                                      <p:cBhvr>
                                        <p:cTn id="14" dur="750"/>
                                        <p:tgtEl>
                                          <p:spTgt spid="78853"/>
                                        </p:tgtEl>
                                      </p:cBhvr>
                                    </p:animEffect>
                                  </p:childTnLst>
                                </p:cTn>
                              </p:par>
                            </p:childTnLst>
                          </p:cTn>
                        </p:par>
                        <p:par>
                          <p:cTn id="15" fill="hold">
                            <p:stCondLst>
                              <p:cond delay="2000"/>
                            </p:stCondLst>
                            <p:childTnLst>
                              <p:par>
                                <p:cTn id="16" presetID="9" presetClass="entr" presetSubtype="0" fill="hold" nodeType="afterEffect">
                                  <p:stCondLst>
                                    <p:cond delay="250"/>
                                  </p:stCondLst>
                                  <p:childTnLst>
                                    <p:set>
                                      <p:cBhvr>
                                        <p:cTn id="17" dur="1" fill="hold">
                                          <p:stCondLst>
                                            <p:cond delay="0"/>
                                          </p:stCondLst>
                                        </p:cTn>
                                        <p:tgtEl>
                                          <p:spTgt spid="78851"/>
                                        </p:tgtEl>
                                        <p:attrNameLst>
                                          <p:attrName>style.visibility</p:attrName>
                                        </p:attrNameLst>
                                      </p:cBhvr>
                                      <p:to>
                                        <p:strVal val="visible"/>
                                      </p:to>
                                    </p:set>
                                    <p:animEffect transition="in" filter="dissolve">
                                      <p:cBhvr>
                                        <p:cTn id="18" dur="750"/>
                                        <p:tgtEl>
                                          <p:spTgt spid="78851"/>
                                        </p:tgtEl>
                                      </p:cBhvr>
                                    </p:animEffect>
                                  </p:childTnLst>
                                </p:cTn>
                              </p:par>
                            </p:childTnLst>
                          </p:cTn>
                        </p:par>
                        <p:par>
                          <p:cTn id="19" fill="hold">
                            <p:stCondLst>
                              <p:cond delay="3000"/>
                            </p:stCondLst>
                            <p:childTnLst>
                              <p:par>
                                <p:cTn id="20" presetID="9" presetClass="entr" presetSubtype="0" fill="hold" nodeType="after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2736" y="89353"/>
            <a:ext cx="8758528" cy="430887"/>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2800" b="1" kern="10" dirty="0">
                <a:ln w="25400">
                  <a:solidFill>
                    <a:srgbClr val="000000"/>
                  </a:solidFill>
                  <a:round/>
                  <a:headEnd/>
                  <a:tailEnd/>
                </a:ln>
                <a:solidFill>
                  <a:srgbClr val="FFCCFF"/>
                </a:solidFill>
                <a:latin typeface="Arial Black"/>
                <a:cs typeface="Arial" charset="0"/>
              </a:rPr>
              <a:t>Aguinaldos por la Vida</a:t>
            </a:r>
          </a:p>
        </p:txBody>
      </p:sp>
      <p:sp>
        <p:nvSpPr>
          <p:cNvPr id="2" name="Rectángulo 1"/>
          <p:cNvSpPr/>
          <p:nvPr/>
        </p:nvSpPr>
        <p:spPr>
          <a:xfrm>
            <a:off x="179387" y="698339"/>
            <a:ext cx="8785225" cy="1384995"/>
          </a:xfrm>
          <a:prstGeom prst="rect">
            <a:avLst/>
          </a:prstGeom>
        </p:spPr>
        <p:txBody>
          <a:bodyPr wrap="square">
            <a:spAutoFit/>
          </a:bodyPr>
          <a:lstStyle/>
          <a:p>
            <a:pPr marL="360000" indent="-360000" algn="just" defTabSz="360000" fontAlgn="auto">
              <a:spcBef>
                <a:spcPts val="1200"/>
              </a:spcBef>
              <a:spcAft>
                <a:spcPts val="0"/>
              </a:spcAft>
              <a:buClr>
                <a:srgbClr val="FF0000"/>
              </a:buClr>
              <a:buFont typeface="Wingdings" panose="05000000000000000000" pitchFamily="2" charset="2"/>
              <a:buChar char="Ø"/>
              <a:defRPr/>
            </a:pPr>
            <a:r>
              <a:rPr lang="es-ES" sz="2800" kern="10" dirty="0">
                <a:ln w="15875">
                  <a:solidFill>
                    <a:srgbClr val="000000"/>
                  </a:solidFill>
                  <a:round/>
                  <a:headEnd/>
                  <a:tailEnd/>
                </a:ln>
                <a:solidFill>
                  <a:srgbClr val="70AD47">
                    <a:lumMod val="75000"/>
                  </a:srgbClr>
                </a:solidFill>
                <a:latin typeface="Arial Black"/>
              </a:rPr>
              <a:t>Rescatar la hermosa tradición de los aguinaldos en la celebración de la Navidad Venezolana</a:t>
            </a:r>
            <a:r>
              <a:rPr lang="es-VE" sz="2800" kern="10" dirty="0">
                <a:ln w="15875">
                  <a:solidFill>
                    <a:srgbClr val="000000"/>
                  </a:solidFill>
                  <a:round/>
                  <a:headEnd/>
                  <a:tailEnd/>
                </a:ln>
                <a:solidFill>
                  <a:srgbClr val="70AD47">
                    <a:lumMod val="75000"/>
                  </a:srgbClr>
                </a:solidFill>
                <a:latin typeface="Arial Black"/>
              </a:rPr>
              <a:t>.</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11" y="2595393"/>
            <a:ext cx="5115097" cy="3451905"/>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3013" y="2926713"/>
            <a:ext cx="5385571" cy="3130811"/>
          </a:xfrm>
          <a:prstGeom prst="rect">
            <a:avLst/>
          </a:prstGeom>
        </p:spPr>
      </p:pic>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Tree>
    <p:extLst>
      <p:ext uri="{BB962C8B-B14F-4D97-AF65-F5344CB8AC3E}">
        <p14:creationId xmlns:p14="http://schemas.microsoft.com/office/powerpoint/2010/main" val="36908006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50"/>
                                        <p:tgtEl>
                                          <p:spTgt spid="8"/>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89212"/>
            <a:ext cx="7886700" cy="461665"/>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Expo-Feria Ambiental</a:t>
            </a:r>
          </a:p>
        </p:txBody>
      </p:sp>
      <p:sp>
        <p:nvSpPr>
          <p:cNvPr id="4" name="Marcador de contenido 3"/>
          <p:cNvSpPr>
            <a:spLocks noGrp="1"/>
          </p:cNvSpPr>
          <p:nvPr>
            <p:ph idx="1"/>
          </p:nvPr>
        </p:nvSpPr>
        <p:spPr>
          <a:xfrm>
            <a:off x="179388" y="624602"/>
            <a:ext cx="8785224" cy="2308324"/>
          </a:xfrm>
          <a:noFill/>
          <a:ln w="9525">
            <a:noFill/>
            <a:miter lim="800000"/>
            <a:headEnd/>
            <a:tailEnd/>
          </a:ln>
        </p:spPr>
        <p:txBody>
          <a:bodyPr vert="horz" wrap="square" lIns="144000" tIns="0" rIns="28800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500" kern="10" dirty="0">
                <a:ln w="15875">
                  <a:solidFill>
                    <a:srgbClr val="000000"/>
                  </a:solidFill>
                  <a:round/>
                  <a:headEnd/>
                  <a:tailEnd/>
                </a:ln>
                <a:solidFill>
                  <a:srgbClr val="00B0F0"/>
                </a:solidFill>
                <a:latin typeface="Arial Black"/>
              </a:rPr>
              <a:t>Promover la realización de la </a:t>
            </a:r>
            <a:br>
              <a:rPr lang="es-VE" sz="2500" kern="10" dirty="0">
                <a:ln w="15875">
                  <a:solidFill>
                    <a:srgbClr val="000000"/>
                  </a:solidFill>
                  <a:round/>
                  <a:headEnd/>
                  <a:tailEnd/>
                </a:ln>
                <a:solidFill>
                  <a:srgbClr val="00B0F0"/>
                </a:solidFill>
                <a:latin typeface="Arial Black"/>
              </a:rPr>
            </a:br>
            <a:r>
              <a:rPr lang="es-VE" sz="2500" kern="10" dirty="0">
                <a:ln w="15875">
                  <a:solidFill>
                    <a:srgbClr val="000000"/>
                  </a:solidFill>
                  <a:round/>
                  <a:headEnd/>
                  <a:tailEnd/>
                </a:ln>
                <a:solidFill>
                  <a:srgbClr val="00B0F0"/>
                </a:solidFill>
                <a:latin typeface="Arial Black"/>
              </a:rPr>
              <a:t>Expo-Feria Ambiental Escolar en los Municipios y Parroquias, el Día Mundial del Ambiente, el 6 de Junio de 2.021, con el fin de exponer los resultados del trabajo ambiental realizado durante el año escolar.</a:t>
            </a:r>
          </a:p>
        </p:txBody>
      </p:sp>
      <p:sp>
        <p:nvSpPr>
          <p:cNvPr id="5"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7" name="Imagen 1">
            <a:extLst>
              <a:ext uri="{FF2B5EF4-FFF2-40B4-BE49-F238E27FC236}">
                <a16:creationId xmlns:a16="http://schemas.microsoft.com/office/drawing/2014/main" id="{C876804D-5AE2-47E0-B2BE-1D1A36DE38B3}"/>
              </a:ext>
            </a:extLst>
          </p:cNvPr>
          <p:cNvPicPr>
            <a:picLocks noChangeAspect="1"/>
          </p:cNvPicPr>
          <p:nvPr/>
        </p:nvPicPr>
        <p:blipFill>
          <a:blip r:embed="rId2"/>
          <a:srcRect/>
          <a:stretch>
            <a:fillRect/>
          </a:stretch>
        </p:blipFill>
        <p:spPr bwMode="auto">
          <a:xfrm>
            <a:off x="337444" y="3018648"/>
            <a:ext cx="3363255" cy="2520000"/>
          </a:xfrm>
          <a:prstGeom prst="rect">
            <a:avLst/>
          </a:prstGeom>
          <a:noFill/>
          <a:ln w="38100">
            <a:solidFill>
              <a:schemeClr val="tx2">
                <a:lumMod val="50000"/>
              </a:schemeClr>
            </a:solidFill>
            <a:miter lim="800000"/>
            <a:headEnd/>
            <a:tailEnd/>
          </a:ln>
        </p:spPr>
      </p:pic>
      <p:pic>
        <p:nvPicPr>
          <p:cNvPr id="8" name="Imagen 7">
            <a:extLst>
              <a:ext uri="{FF2B5EF4-FFF2-40B4-BE49-F238E27FC236}">
                <a16:creationId xmlns:a16="http://schemas.microsoft.com/office/drawing/2014/main" id="{D563F74A-F52D-493D-B4D9-20F7BC28A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251" y="3268419"/>
            <a:ext cx="3356934" cy="2520000"/>
          </a:xfrm>
          <a:prstGeom prst="rect">
            <a:avLst/>
          </a:prstGeom>
          <a:noFill/>
          <a:ln w="38100">
            <a:solidFill>
              <a:schemeClr val="tx2">
                <a:lumMod val="50000"/>
              </a:schemeClr>
            </a:solidFill>
            <a:miter lim="800000"/>
            <a:headEnd/>
            <a:tailEnd/>
          </a:ln>
        </p:spPr>
      </p:pic>
      <p:pic>
        <p:nvPicPr>
          <p:cNvPr id="9" name="Imagen 8">
            <a:extLst>
              <a:ext uri="{FF2B5EF4-FFF2-40B4-BE49-F238E27FC236}">
                <a16:creationId xmlns:a16="http://schemas.microsoft.com/office/drawing/2014/main" id="{043CE9D7-5F45-4845-A987-BDBBCE12D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8262" y="3475481"/>
            <a:ext cx="3356935" cy="2520000"/>
          </a:xfrm>
          <a:prstGeom prst="rect">
            <a:avLst/>
          </a:prstGeom>
          <a:noFill/>
          <a:ln w="38100">
            <a:solidFill>
              <a:schemeClr val="tx2">
                <a:lumMod val="50000"/>
              </a:schemeClr>
            </a:solidFill>
            <a:miter lim="800000"/>
            <a:headEnd/>
            <a:tailEnd/>
          </a:ln>
        </p:spPr>
      </p:pic>
      <p:pic>
        <p:nvPicPr>
          <p:cNvPr id="10" name="Imagen 9">
            <a:extLst>
              <a:ext uri="{FF2B5EF4-FFF2-40B4-BE49-F238E27FC236}">
                <a16:creationId xmlns:a16="http://schemas.microsoft.com/office/drawing/2014/main" id="{DB5D2BAC-57E9-4AA2-B687-6BFCE820F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477" y="3653682"/>
            <a:ext cx="3356934" cy="2520000"/>
          </a:xfrm>
          <a:prstGeom prst="rect">
            <a:avLst/>
          </a:prstGeom>
          <a:noFill/>
          <a:ln w="38100">
            <a:solidFill>
              <a:schemeClr val="tx2">
                <a:lumMod val="50000"/>
              </a:schemeClr>
            </a:solid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500"/>
                            </p:stCondLst>
                            <p:childTnLst>
                              <p:par>
                                <p:cTn id="13" presetID="9"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2500"/>
                            </p:stCondLst>
                            <p:childTnLst>
                              <p:par>
                                <p:cTn id="17" presetID="9"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p:stCondLst>
                              <p:cond delay="3500"/>
                            </p:stCondLst>
                            <p:childTnLst>
                              <p:par>
                                <p:cTn id="21" presetID="9" presetClass="entr" presetSubtype="0" fill="hold"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179388" y="2717838"/>
            <a:ext cx="8785225" cy="2462213"/>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defTabSz="360000" fontAlgn="auto">
              <a:lnSpc>
                <a:spcPct val="100000"/>
              </a:lnSpc>
              <a:spcBef>
                <a:spcPts val="600"/>
              </a:spcBef>
              <a:spcAft>
                <a:spcPts val="0"/>
              </a:spcAft>
              <a:buClr>
                <a:srgbClr val="FF0000"/>
              </a:buClr>
              <a:buFont typeface="Wingdings" panose="05000000000000000000" pitchFamily="2" charset="2"/>
              <a:buChar char="Ø"/>
            </a:pPr>
            <a:r>
              <a:rPr lang="es-VE" sz="3200" kern="10" dirty="0">
                <a:ln w="19050">
                  <a:solidFill>
                    <a:srgbClr val="000000"/>
                  </a:solidFill>
                  <a:round/>
                  <a:headEnd/>
                  <a:tailEnd/>
                </a:ln>
                <a:solidFill>
                  <a:srgbClr val="FFFF00"/>
                </a:solidFill>
                <a:latin typeface="Arial Black"/>
              </a:rPr>
              <a:t>Desarrollar iniciativas para trazar un </a:t>
            </a:r>
            <a:r>
              <a:rPr lang="es-VE" sz="3200" kern="10" dirty="0">
                <a:ln w="19050">
                  <a:solidFill>
                    <a:srgbClr val="000000"/>
                  </a:solidFill>
                  <a:round/>
                  <a:headEnd/>
                  <a:tailEnd/>
                </a:ln>
                <a:solidFill>
                  <a:srgbClr val="00B0F0"/>
                </a:solidFill>
                <a:latin typeface="Arial Black"/>
              </a:rPr>
              <a:t>Plan General de Protección y Conservación</a:t>
            </a:r>
            <a:r>
              <a:rPr lang="es-VE" sz="3200" kern="10" dirty="0">
                <a:ln w="19050">
                  <a:solidFill>
                    <a:srgbClr val="000000"/>
                  </a:solidFill>
                  <a:round/>
                  <a:headEnd/>
                  <a:tailEnd/>
                </a:ln>
                <a:solidFill>
                  <a:srgbClr val="FFFF00"/>
                </a:solidFill>
                <a:latin typeface="Arial Black"/>
              </a:rPr>
              <a:t> de nuestras especies de flora y fauna y ecosistemas amenazados del estado Lara.</a:t>
            </a:r>
          </a:p>
        </p:txBody>
      </p:sp>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pic>
        <p:nvPicPr>
          <p:cNvPr id="5" name="Imagen 4"/>
          <p:cNvPicPr>
            <a:picLocks noChangeAspect="1"/>
          </p:cNvPicPr>
          <p:nvPr/>
        </p:nvPicPr>
        <p:blipFill>
          <a:blip r:embed="rId2"/>
          <a:stretch>
            <a:fillRect/>
          </a:stretch>
        </p:blipFill>
        <p:spPr>
          <a:xfrm>
            <a:off x="179388" y="84533"/>
            <a:ext cx="2836523" cy="2309050"/>
          </a:xfrm>
          <a:prstGeom prst="rect">
            <a:avLst/>
          </a:prstGeom>
        </p:spPr>
      </p:pic>
      <p:sp>
        <p:nvSpPr>
          <p:cNvPr id="9" name="CuadroTexto 8">
            <a:extLst>
              <a:ext uri="{FF2B5EF4-FFF2-40B4-BE49-F238E27FC236}">
                <a16:creationId xmlns:a16="http://schemas.microsoft.com/office/drawing/2014/main" id="{CF379D8D-4C5C-4DFC-960A-47EDB097728A}"/>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3"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23827586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47158"/>
            <a:ext cx="8785224" cy="446276"/>
          </a:xfrm>
        </p:spPr>
        <p:txBody>
          <a:bodyPr wrap="square" lIns="0" tIns="0" rIns="0" bIns="0" rtlCol="0">
            <a:spAutoFit/>
          </a:bodyPr>
          <a:lstStyle/>
          <a:p>
            <a:pPr algn="ctr" fontAlgn="auto">
              <a:lnSpc>
                <a:spcPct val="100000"/>
              </a:lnSpc>
              <a:spcAft>
                <a:spcPts val="0"/>
              </a:spcAft>
              <a:defRPr/>
            </a:pPr>
            <a:r>
              <a:rPr lang="es-VE" sz="2900" b="1" kern="10" dirty="0">
                <a:ln w="25400">
                  <a:solidFill>
                    <a:srgbClr val="000000"/>
                  </a:solidFill>
                  <a:round/>
                  <a:headEnd/>
                  <a:tailEnd/>
                </a:ln>
                <a:solidFill>
                  <a:srgbClr val="FFCCFF"/>
                </a:solidFill>
                <a:latin typeface="Arial Black"/>
                <a:cs typeface="Arial" charset="0"/>
              </a:rPr>
              <a:t>Plan General de Protección y Conservación</a:t>
            </a:r>
            <a:endParaRPr lang="es-VE" sz="2900" dirty="0"/>
          </a:p>
        </p:txBody>
      </p:sp>
      <p:sp>
        <p:nvSpPr>
          <p:cNvPr id="4" name="Marcador de contenido 3"/>
          <p:cNvSpPr>
            <a:spLocks noGrp="1"/>
          </p:cNvSpPr>
          <p:nvPr>
            <p:ph idx="1"/>
          </p:nvPr>
        </p:nvSpPr>
        <p:spPr>
          <a:xfrm>
            <a:off x="179388" y="713607"/>
            <a:ext cx="8785224" cy="2585323"/>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400" kern="10" dirty="0">
                <a:ln w="15875">
                  <a:solidFill>
                    <a:srgbClr val="000000"/>
                  </a:solidFill>
                  <a:round/>
                  <a:headEnd/>
                  <a:tailEnd/>
                </a:ln>
                <a:solidFill>
                  <a:schemeClr val="accent6">
                    <a:lumMod val="75000"/>
                  </a:schemeClr>
                </a:solidFill>
                <a:latin typeface="Arial Black"/>
              </a:rPr>
              <a:t>Esbozar y desarrollar los elementos para el </a:t>
            </a:r>
            <a:r>
              <a:rPr lang="es-VE" sz="2400" kern="10" dirty="0">
                <a:ln w="15875">
                  <a:solidFill>
                    <a:srgbClr val="000000"/>
                  </a:solidFill>
                  <a:round/>
                  <a:headEnd/>
                  <a:tailEnd/>
                </a:ln>
                <a:solidFill>
                  <a:srgbClr val="FFFF00"/>
                </a:solidFill>
                <a:latin typeface="Arial Black"/>
              </a:rPr>
              <a:t>Plan General de Protección y Conservación</a:t>
            </a:r>
            <a:r>
              <a:rPr lang="es-VE" sz="2400" kern="10" dirty="0">
                <a:ln w="15875">
                  <a:solidFill>
                    <a:srgbClr val="000000"/>
                  </a:solidFill>
                  <a:round/>
                  <a:headEnd/>
                  <a:tailEnd/>
                </a:ln>
                <a:solidFill>
                  <a:schemeClr val="accent6">
                    <a:lumMod val="75000"/>
                  </a:schemeClr>
                </a:solidFill>
                <a:latin typeface="Arial Black"/>
              </a:rPr>
              <a:t> de nuestras especies de flora y fauna y ecosistemas amenazados, con el fin de establecer el protocolo para el manejo de cualquier situación de amenaza sobre un ecosistema o una especie de flora o fauna en particular.</a:t>
            </a:r>
          </a:p>
        </p:txBody>
      </p:sp>
      <p:pic>
        <p:nvPicPr>
          <p:cNvPr id="2" name="Imagen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05255"/>
            <a:ext cx="5216056" cy="2093286"/>
          </a:xfrm>
          <a:prstGeom prst="rect">
            <a:avLst/>
          </a:prstGeom>
        </p:spPr>
      </p:pic>
      <p:pic>
        <p:nvPicPr>
          <p:cNvPr id="5" name="Imagen 4">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1209" y="4088294"/>
            <a:ext cx="4425206" cy="2052877"/>
          </a:xfrm>
          <a:prstGeom prst="rect">
            <a:avLst/>
          </a:prstGeom>
        </p:spPr>
      </p:pic>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9" name="Rectángulo 8"/>
          <p:cNvSpPr/>
          <p:nvPr/>
        </p:nvSpPr>
        <p:spPr>
          <a:xfrm>
            <a:off x="5463091" y="3637722"/>
            <a:ext cx="3438022" cy="523220"/>
          </a:xfrm>
          <a:prstGeom prst="rect">
            <a:avLst/>
          </a:prstGeom>
        </p:spPr>
        <p:txBody>
          <a:bodyPr wrap="square">
            <a:spAutoFit/>
          </a:bodyPr>
          <a:lstStyle/>
          <a:p>
            <a:pPr algn="ctr"/>
            <a:r>
              <a:rPr lang="es-VE" sz="2800" kern="10" dirty="0">
                <a:ln w="15875">
                  <a:solidFill>
                    <a:srgbClr val="000000"/>
                  </a:solidFill>
                  <a:round/>
                  <a:headEnd/>
                  <a:tailEnd/>
                </a:ln>
                <a:solidFill>
                  <a:srgbClr val="FFFF00"/>
                </a:solidFill>
                <a:latin typeface="Arial Black"/>
                <a:cs typeface="+mn-cs"/>
                <a:hlinkClick r:id="rId6" action="ppaction://hlinkfile"/>
              </a:rPr>
              <a:t>Decreto N° 2525</a:t>
            </a:r>
            <a:endParaRPr lang="es-VE" sz="2800" kern="10" dirty="0">
              <a:ln w="15875">
                <a:solidFill>
                  <a:srgbClr val="000000"/>
                </a:solidFill>
                <a:round/>
                <a:headEnd/>
                <a:tailEnd/>
              </a:ln>
              <a:solidFill>
                <a:srgbClr val="FFFF00"/>
              </a:solidFill>
              <a:latin typeface="Arial Black"/>
              <a:cs typeface="+mn-cs"/>
            </a:endParaRPr>
          </a:p>
        </p:txBody>
      </p:sp>
      <p:sp>
        <p:nvSpPr>
          <p:cNvPr id="10" name="Rectángulo 9"/>
          <p:cNvSpPr/>
          <p:nvPr/>
        </p:nvSpPr>
        <p:spPr>
          <a:xfrm>
            <a:off x="700591" y="5682422"/>
            <a:ext cx="3438022" cy="523220"/>
          </a:xfrm>
          <a:prstGeom prst="rect">
            <a:avLst/>
          </a:prstGeom>
        </p:spPr>
        <p:txBody>
          <a:bodyPr wrap="square">
            <a:spAutoFit/>
          </a:bodyPr>
          <a:lstStyle/>
          <a:p>
            <a:pPr algn="ctr"/>
            <a:r>
              <a:rPr lang="es-VE" sz="2800" kern="10" dirty="0">
                <a:ln w="15875">
                  <a:solidFill>
                    <a:srgbClr val="000000"/>
                  </a:solidFill>
                  <a:round/>
                  <a:headEnd/>
                  <a:tailEnd/>
                </a:ln>
                <a:solidFill>
                  <a:srgbClr val="FFFF00"/>
                </a:solidFill>
                <a:latin typeface="Arial Black"/>
                <a:cs typeface="+mn-cs"/>
                <a:hlinkClick r:id="rId7" action="ppaction://hlinkfile"/>
              </a:rPr>
              <a:t>Decreto N° 6176</a:t>
            </a:r>
            <a:endParaRPr lang="es-VE" sz="2800" kern="10" dirty="0">
              <a:ln w="15875">
                <a:solidFill>
                  <a:srgbClr val="000000"/>
                </a:solidFill>
                <a:round/>
                <a:headEnd/>
                <a:tailEnd/>
              </a:ln>
              <a:solidFill>
                <a:srgbClr val="FFFF00"/>
              </a:solidFill>
              <a:latin typeface="Arial Black"/>
              <a:cs typeface="+mn-cs"/>
            </a:endParaRPr>
          </a:p>
        </p:txBody>
      </p:sp>
    </p:spTree>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86041"/>
            <a:ext cx="8785224" cy="861774"/>
          </a:xfrm>
        </p:spPr>
        <p:txBody>
          <a:bodyPr wrap="square" lIns="0" tIns="0" rIns="0" bIns="0" rtlCol="0">
            <a:spAutoFit/>
          </a:bodyPr>
          <a:lstStyle/>
          <a:p>
            <a:pPr algn="ctr" fontAlgn="auto">
              <a:lnSpc>
                <a:spcPct val="100000"/>
              </a:lnSpc>
              <a:spcAft>
                <a:spcPts val="0"/>
              </a:spcAft>
              <a:defRPr/>
            </a:pPr>
            <a:r>
              <a:rPr lang="es-VE" altLang="es-VE" sz="2800" kern="10" dirty="0">
                <a:ln w="25400">
                  <a:solidFill>
                    <a:srgbClr val="000000"/>
                  </a:solidFill>
                  <a:round/>
                  <a:headEnd/>
                  <a:tailEnd/>
                </a:ln>
                <a:latin typeface="Arial Black"/>
                <a:cs typeface="Arial" charset="0"/>
              </a:rPr>
              <a:t>Programas de Investigación, Educación, Difusión y Acción ambiental</a:t>
            </a:r>
          </a:p>
        </p:txBody>
      </p:sp>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8991" y="3429000"/>
            <a:ext cx="3336272" cy="2713772"/>
          </a:xfrm>
          <a:prstGeom prst="rect">
            <a:avLst/>
          </a:prstGeom>
        </p:spPr>
      </p:pic>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8" name="Marcador de contenido 3"/>
          <p:cNvSpPr txBox="1">
            <a:spLocks/>
          </p:cNvSpPr>
          <p:nvPr/>
        </p:nvSpPr>
        <p:spPr bwMode="auto">
          <a:xfrm>
            <a:off x="192088" y="1018546"/>
            <a:ext cx="8772524" cy="461664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pPr>
            <a:r>
              <a:rPr lang="es-VE" sz="2500" kern="10" dirty="0">
                <a:ln w="15875">
                  <a:solidFill>
                    <a:srgbClr val="000000"/>
                  </a:solidFill>
                  <a:round/>
                  <a:headEnd/>
                  <a:tailEnd/>
                </a:ln>
                <a:solidFill>
                  <a:srgbClr val="70AD47">
                    <a:lumMod val="75000"/>
                  </a:srgbClr>
                </a:solidFill>
                <a:latin typeface="Arial Black"/>
              </a:rPr>
              <a:t>Desarrollar </a:t>
            </a:r>
            <a:r>
              <a:rPr lang="es-VE" sz="2500" kern="10" dirty="0">
                <a:ln w="15875">
                  <a:solidFill>
                    <a:srgbClr val="000000"/>
                  </a:solidFill>
                  <a:round/>
                  <a:headEnd/>
                  <a:tailEnd/>
                </a:ln>
                <a:solidFill>
                  <a:srgbClr val="00B0F0"/>
                </a:solidFill>
                <a:latin typeface="Arial Black"/>
              </a:rPr>
              <a:t>Programas Operativos</a:t>
            </a:r>
            <a:r>
              <a:rPr lang="es-VE" sz="2500" kern="10" dirty="0">
                <a:ln w="15875">
                  <a:solidFill>
                    <a:srgbClr val="000000"/>
                  </a:solidFill>
                  <a:round/>
                  <a:headEnd/>
                  <a:tailEnd/>
                </a:ln>
                <a:solidFill>
                  <a:srgbClr val="70AD47">
                    <a:lumMod val="75000"/>
                  </a:srgbClr>
                </a:solidFill>
                <a:latin typeface="Arial Black"/>
              </a:rPr>
              <a:t> con un propósito preventivo y correctivo, a fin de incentivar a las personas, tanto del medio urbano como rural, a erradicar la actividad de extracción, comercialización y utilización de especies amenazadas de </a:t>
            </a:r>
            <a:br>
              <a:rPr lang="es-VE" sz="2500" kern="10" dirty="0">
                <a:ln w="15875">
                  <a:solidFill>
                    <a:srgbClr val="000000"/>
                  </a:solidFill>
                  <a:round/>
                  <a:headEnd/>
                  <a:tailEnd/>
                </a:ln>
                <a:solidFill>
                  <a:srgbClr val="70AD47">
                    <a:lumMod val="75000"/>
                  </a:srgbClr>
                </a:solidFill>
                <a:latin typeface="Arial Black"/>
              </a:rPr>
            </a:br>
            <a:r>
              <a:rPr lang="es-VE" sz="2500" kern="10" dirty="0">
                <a:ln w="15875">
                  <a:solidFill>
                    <a:srgbClr val="000000"/>
                  </a:solidFill>
                  <a:round/>
                  <a:headEnd/>
                  <a:tailEnd/>
                </a:ln>
                <a:solidFill>
                  <a:srgbClr val="70AD47">
                    <a:lumMod val="75000"/>
                  </a:srgbClr>
                </a:solidFill>
                <a:latin typeface="Arial Black"/>
              </a:rPr>
              <a:t>nuestras flora y fauna y lograr </a:t>
            </a:r>
            <a:br>
              <a:rPr lang="es-VE" sz="2500" kern="10" dirty="0">
                <a:ln w="15875">
                  <a:solidFill>
                    <a:srgbClr val="000000"/>
                  </a:solidFill>
                  <a:round/>
                  <a:headEnd/>
                  <a:tailEnd/>
                </a:ln>
                <a:solidFill>
                  <a:srgbClr val="70AD47">
                    <a:lumMod val="75000"/>
                  </a:srgbClr>
                </a:solidFill>
                <a:latin typeface="Arial Black"/>
              </a:rPr>
            </a:br>
            <a:r>
              <a:rPr lang="es-VE" sz="2500" kern="10" dirty="0">
                <a:ln w="15875">
                  <a:solidFill>
                    <a:srgbClr val="000000"/>
                  </a:solidFill>
                  <a:round/>
                  <a:headEnd/>
                  <a:tailEnd/>
                </a:ln>
                <a:solidFill>
                  <a:srgbClr val="70AD47">
                    <a:lumMod val="75000"/>
                  </a:srgbClr>
                </a:solidFill>
                <a:latin typeface="Arial Black"/>
              </a:rPr>
              <a:t>su participación en las </a:t>
            </a:r>
            <a:br>
              <a:rPr lang="es-VE" sz="2500" kern="10" dirty="0">
                <a:ln w="15875">
                  <a:solidFill>
                    <a:srgbClr val="000000"/>
                  </a:solidFill>
                  <a:round/>
                  <a:headEnd/>
                  <a:tailEnd/>
                </a:ln>
                <a:solidFill>
                  <a:srgbClr val="70AD47">
                    <a:lumMod val="75000"/>
                  </a:srgbClr>
                </a:solidFill>
                <a:latin typeface="Arial Black"/>
              </a:rPr>
            </a:br>
            <a:r>
              <a:rPr lang="es-VE" sz="2500" kern="10" dirty="0">
                <a:ln w="15875">
                  <a:solidFill>
                    <a:srgbClr val="000000"/>
                  </a:solidFill>
                  <a:round/>
                  <a:headEnd/>
                  <a:tailEnd/>
                </a:ln>
                <a:solidFill>
                  <a:srgbClr val="70AD47">
                    <a:lumMod val="75000"/>
                  </a:srgbClr>
                </a:solidFill>
                <a:latin typeface="Arial Black"/>
              </a:rPr>
              <a:t>actividades relacionadas con </a:t>
            </a:r>
            <a:br>
              <a:rPr lang="es-VE" sz="2500" kern="10" dirty="0">
                <a:ln w="15875">
                  <a:solidFill>
                    <a:srgbClr val="000000"/>
                  </a:solidFill>
                  <a:round/>
                  <a:headEnd/>
                  <a:tailEnd/>
                </a:ln>
                <a:solidFill>
                  <a:srgbClr val="70AD47">
                    <a:lumMod val="75000"/>
                  </a:srgbClr>
                </a:solidFill>
                <a:latin typeface="Arial Black"/>
              </a:rPr>
            </a:br>
            <a:r>
              <a:rPr lang="es-VE" sz="2500" kern="10" dirty="0">
                <a:ln w="15875">
                  <a:solidFill>
                    <a:srgbClr val="000000"/>
                  </a:solidFill>
                  <a:round/>
                  <a:headEnd/>
                  <a:tailEnd/>
                </a:ln>
                <a:solidFill>
                  <a:srgbClr val="70AD47">
                    <a:lumMod val="75000"/>
                  </a:srgbClr>
                </a:solidFill>
                <a:latin typeface="Arial Black"/>
              </a:rPr>
              <a:t>la protección y conservación </a:t>
            </a:r>
            <a:br>
              <a:rPr lang="es-VE" sz="2500" kern="10" dirty="0">
                <a:ln w="15875">
                  <a:solidFill>
                    <a:srgbClr val="000000"/>
                  </a:solidFill>
                  <a:round/>
                  <a:headEnd/>
                  <a:tailEnd/>
                </a:ln>
                <a:solidFill>
                  <a:srgbClr val="70AD47">
                    <a:lumMod val="75000"/>
                  </a:srgbClr>
                </a:solidFill>
                <a:latin typeface="Arial Black"/>
              </a:rPr>
            </a:br>
            <a:r>
              <a:rPr lang="es-VE" sz="2500" kern="10" dirty="0">
                <a:ln w="15875">
                  <a:solidFill>
                    <a:srgbClr val="000000"/>
                  </a:solidFill>
                  <a:round/>
                  <a:headEnd/>
                  <a:tailEnd/>
                </a:ln>
                <a:solidFill>
                  <a:srgbClr val="70AD47">
                    <a:lumMod val="75000"/>
                  </a:srgbClr>
                </a:solidFill>
                <a:latin typeface="Arial Black"/>
              </a:rPr>
              <a:t>de sus hábitats y los </a:t>
            </a:r>
            <a:br>
              <a:rPr lang="es-VE" sz="2500" kern="10" dirty="0">
                <a:ln w="15875">
                  <a:solidFill>
                    <a:srgbClr val="000000"/>
                  </a:solidFill>
                  <a:round/>
                  <a:headEnd/>
                  <a:tailEnd/>
                </a:ln>
                <a:solidFill>
                  <a:srgbClr val="70AD47">
                    <a:lumMod val="75000"/>
                  </a:srgbClr>
                </a:solidFill>
                <a:latin typeface="Arial Black"/>
              </a:rPr>
            </a:br>
            <a:r>
              <a:rPr lang="es-VE" sz="2500" kern="10" dirty="0">
                <a:ln w="15875">
                  <a:solidFill>
                    <a:srgbClr val="000000"/>
                  </a:solidFill>
                  <a:round/>
                  <a:headEnd/>
                  <a:tailEnd/>
                </a:ln>
                <a:solidFill>
                  <a:srgbClr val="70AD47">
                    <a:lumMod val="75000"/>
                  </a:srgbClr>
                </a:solidFill>
                <a:latin typeface="Arial Black"/>
              </a:rPr>
              <a:t>recursos que contienen.</a:t>
            </a:r>
          </a:p>
        </p:txBody>
      </p:sp>
    </p:spTree>
    <p:extLst>
      <p:ext uri="{BB962C8B-B14F-4D97-AF65-F5344CB8AC3E}">
        <p14:creationId xmlns:p14="http://schemas.microsoft.com/office/powerpoint/2010/main" val="2966561552"/>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DB850B9-3168-4A92-950C-A4E0F0900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288"/>
          </a:xfrm>
          <a:prstGeom prst="rect">
            <a:avLst/>
          </a:prstGeom>
        </p:spPr>
      </p:pic>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101566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Relámpago del Catatumbo</a:t>
            </a:r>
            <a:br>
              <a:rPr lang="es-VE" kern="10" dirty="0">
                <a:ln w="31750">
                  <a:solidFill>
                    <a:srgbClr val="1E0F00"/>
                  </a:solidFill>
                  <a:round/>
                  <a:headEnd/>
                  <a:tailEnd/>
                </a:ln>
                <a:solidFill>
                  <a:srgbClr val="FFFF00"/>
                </a:solidFill>
                <a:latin typeface="Arial Black"/>
                <a:cs typeface="Arial" charset="0"/>
              </a:rPr>
            </a:br>
            <a:r>
              <a:rPr lang="es-VE" sz="3000" kern="10" dirty="0">
                <a:ln w="31750">
                  <a:solidFill>
                    <a:srgbClr val="001400"/>
                  </a:solidFill>
                  <a:round/>
                  <a:headEnd/>
                  <a:tailEnd/>
                </a:ln>
                <a:solidFill>
                  <a:srgbClr val="92D050"/>
                </a:solidFill>
                <a:latin typeface="Arial Black"/>
                <a:cs typeface="Arial" charset="0"/>
              </a:rPr>
              <a:t>Parque Nacional Ciénagas del Catatumbo</a:t>
            </a:r>
          </a:p>
        </p:txBody>
      </p:sp>
    </p:spTree>
    <p:extLst>
      <p:ext uri="{BB962C8B-B14F-4D97-AF65-F5344CB8AC3E}">
        <p14:creationId xmlns:p14="http://schemas.microsoft.com/office/powerpoint/2010/main" val="4028455400"/>
      </p:ext>
    </p:extLst>
  </p:cSld>
  <p:clrMapOvr>
    <a:masterClrMapping/>
  </p:clrMapOvr>
  <p:transition advTm="2000">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06667"/>
            <a:ext cx="8785224" cy="923330"/>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Listas Rojas de Flora, Fauna y Ecosistemas Amenazados</a:t>
            </a:r>
          </a:p>
        </p:txBody>
      </p:sp>
      <p:sp>
        <p:nvSpPr>
          <p:cNvPr id="4" name="Marcador de contenido 3"/>
          <p:cNvSpPr>
            <a:spLocks noGrp="1"/>
          </p:cNvSpPr>
          <p:nvPr>
            <p:ph idx="1"/>
          </p:nvPr>
        </p:nvSpPr>
        <p:spPr>
          <a:xfrm>
            <a:off x="179388" y="1184395"/>
            <a:ext cx="8785224" cy="2154436"/>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chemeClr val="accent6">
                    <a:lumMod val="75000"/>
                  </a:schemeClr>
                </a:solidFill>
                <a:latin typeface="Arial Black"/>
              </a:rPr>
              <a:t>Elaborar, dar a conocer y proponer acciones vinculadas con los </a:t>
            </a:r>
            <a:r>
              <a:rPr lang="es-VE" kern="10" dirty="0">
                <a:ln w="15875">
                  <a:solidFill>
                    <a:srgbClr val="000000"/>
                  </a:solidFill>
                  <a:round/>
                  <a:headEnd/>
                  <a:tailEnd/>
                </a:ln>
                <a:solidFill>
                  <a:srgbClr val="FF0000"/>
                </a:solidFill>
                <a:latin typeface="Arial Black"/>
              </a:rPr>
              <a:t>“Libros Rojos”</a:t>
            </a:r>
            <a:r>
              <a:rPr lang="es-VE" kern="10" dirty="0">
                <a:ln w="15875">
                  <a:solidFill>
                    <a:srgbClr val="000000"/>
                  </a:solidFill>
                  <a:round/>
                  <a:headEnd/>
                  <a:tailEnd/>
                </a:ln>
                <a:solidFill>
                  <a:schemeClr val="accent6">
                    <a:lumMod val="75000"/>
                  </a:schemeClr>
                </a:solidFill>
                <a:latin typeface="Arial Black"/>
              </a:rPr>
              <a:t> de especies de flora y fauna y ecosistemas amenazados, </a:t>
            </a:r>
            <a:r>
              <a:rPr lang="es-ES" kern="10" dirty="0">
                <a:ln w="15875">
                  <a:solidFill>
                    <a:srgbClr val="000000"/>
                  </a:solidFill>
                  <a:round/>
                  <a:headEnd/>
                  <a:tailEnd/>
                </a:ln>
                <a:solidFill>
                  <a:schemeClr val="accent6">
                    <a:lumMod val="75000"/>
                  </a:schemeClr>
                </a:solidFill>
                <a:latin typeface="Arial Black"/>
              </a:rPr>
              <a:t>atendiendo las realidades y prioridades a nivel estadal y municipal.</a:t>
            </a:r>
            <a:endParaRPr lang="es-VE" kern="10" dirty="0">
              <a:ln w="15875">
                <a:solidFill>
                  <a:srgbClr val="000000"/>
                </a:solidFill>
                <a:round/>
                <a:headEnd/>
                <a:tailEnd/>
              </a:ln>
              <a:solidFill>
                <a:schemeClr val="accent6">
                  <a:lumMod val="75000"/>
                </a:schemeClr>
              </a:solidFill>
              <a:latin typeface="Arial Black"/>
            </a:endParaRPr>
          </a:p>
        </p:txBody>
      </p:sp>
      <p:pic>
        <p:nvPicPr>
          <p:cNvPr id="82947" name="Imagen 4">
            <a:hlinkClick r:id="rId2" action="ppaction://hlinkfile"/>
          </p:cNvPr>
          <p:cNvPicPr>
            <a:picLocks noChangeAspect="1"/>
          </p:cNvPicPr>
          <p:nvPr/>
        </p:nvPicPr>
        <p:blipFill>
          <a:blip r:embed="rId3"/>
          <a:srcRect/>
          <a:stretch>
            <a:fillRect/>
          </a:stretch>
        </p:blipFill>
        <p:spPr bwMode="auto">
          <a:xfrm>
            <a:off x="6500687" y="3426566"/>
            <a:ext cx="1773545" cy="2340000"/>
          </a:xfrm>
          <a:prstGeom prst="rect">
            <a:avLst/>
          </a:prstGeom>
          <a:noFill/>
          <a:ln w="9525">
            <a:noFill/>
            <a:miter lim="800000"/>
            <a:headEnd/>
            <a:tailEnd/>
          </a:ln>
        </p:spPr>
      </p:pic>
      <p:pic>
        <p:nvPicPr>
          <p:cNvPr id="82949" name="Imagen 6">
            <a:hlinkClick r:id="rId4" action="ppaction://hlinkfile"/>
          </p:cNvPr>
          <p:cNvPicPr>
            <a:picLocks noChangeAspect="1"/>
          </p:cNvPicPr>
          <p:nvPr/>
        </p:nvPicPr>
        <p:blipFill>
          <a:blip r:embed="rId5"/>
          <a:srcRect/>
          <a:stretch>
            <a:fillRect/>
          </a:stretch>
        </p:blipFill>
        <p:spPr bwMode="auto">
          <a:xfrm>
            <a:off x="3182262" y="3426566"/>
            <a:ext cx="1942133" cy="2340000"/>
          </a:xfrm>
          <a:prstGeom prst="rect">
            <a:avLst/>
          </a:prstGeom>
          <a:noFill/>
          <a:ln w="9525">
            <a:noFill/>
            <a:miter lim="800000"/>
            <a:headEnd/>
            <a:tailEnd/>
          </a:ln>
        </p:spPr>
      </p:pic>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11" name="Rectángulo 10"/>
          <p:cNvSpPr/>
          <p:nvPr/>
        </p:nvSpPr>
        <p:spPr>
          <a:xfrm>
            <a:off x="5058388" y="5456711"/>
            <a:ext cx="800219" cy="369332"/>
          </a:xfrm>
          <a:prstGeom prst="rect">
            <a:avLst/>
          </a:prstGeom>
        </p:spPr>
        <p:txBody>
          <a:bodyPr wrap="none">
            <a:spAutoFit/>
          </a:bodyPr>
          <a:lstStyle/>
          <a:p>
            <a:r>
              <a:rPr lang="es-VE" kern="10" dirty="0">
                <a:ln w="15875">
                  <a:solidFill>
                    <a:srgbClr val="000000"/>
                  </a:solidFill>
                  <a:round/>
                  <a:headEnd/>
                  <a:tailEnd/>
                </a:ln>
                <a:solidFill>
                  <a:srgbClr val="0070C0"/>
                </a:solidFill>
                <a:latin typeface="Arial Black"/>
                <a:cs typeface="+mn-cs"/>
                <a:hlinkClick r:id="rId6" action="ppaction://hlinkfile">
                  <a:extLst>
                    <a:ext uri="{A12FA001-AC4F-418D-AE19-62706E023703}">
                      <ahyp:hlinkClr xmlns:ahyp="http://schemas.microsoft.com/office/drawing/2018/hyperlinkcolor" val="tx"/>
                    </a:ext>
                  </a:extLst>
                </a:hlinkClick>
              </a:rPr>
              <a:t>2015</a:t>
            </a:r>
            <a:endParaRPr lang="es-VE" kern="10" dirty="0">
              <a:ln w="15875">
                <a:solidFill>
                  <a:srgbClr val="000000"/>
                </a:solidFill>
                <a:round/>
                <a:headEnd/>
                <a:tailEnd/>
              </a:ln>
              <a:solidFill>
                <a:srgbClr val="0070C0"/>
              </a:solidFill>
              <a:latin typeface="Arial Black"/>
              <a:cs typeface="+mn-cs"/>
            </a:endParaRPr>
          </a:p>
        </p:txBody>
      </p:sp>
      <p:sp>
        <p:nvSpPr>
          <p:cNvPr id="5" name="Rectángulo 4"/>
          <p:cNvSpPr/>
          <p:nvPr/>
        </p:nvSpPr>
        <p:spPr>
          <a:xfrm>
            <a:off x="1847324" y="5466744"/>
            <a:ext cx="800219" cy="369332"/>
          </a:xfrm>
          <a:prstGeom prst="rect">
            <a:avLst/>
          </a:prstGeom>
        </p:spPr>
        <p:txBody>
          <a:bodyPr wrap="none">
            <a:spAutoFit/>
          </a:bodyPr>
          <a:lstStyle/>
          <a:p>
            <a:r>
              <a:rPr lang="es-VE" kern="10" dirty="0">
                <a:ln w="15875">
                  <a:solidFill>
                    <a:srgbClr val="000000"/>
                  </a:solidFill>
                  <a:round/>
                  <a:headEnd/>
                  <a:tailEnd/>
                </a:ln>
                <a:solidFill>
                  <a:srgbClr val="0070C0"/>
                </a:solidFill>
                <a:latin typeface="Arial Black"/>
                <a:cs typeface="+mn-cs"/>
                <a:hlinkClick r:id="rId7" action="ppaction://hlinkfile">
                  <a:extLst>
                    <a:ext uri="{A12FA001-AC4F-418D-AE19-62706E023703}">
                      <ahyp:hlinkClr xmlns:ahyp="http://schemas.microsoft.com/office/drawing/2018/hyperlinkcolor" val="tx"/>
                    </a:ext>
                  </a:extLst>
                </a:hlinkClick>
              </a:rPr>
              <a:t>20</a:t>
            </a:r>
            <a:r>
              <a:rPr lang="es-VE" kern="10" dirty="0">
                <a:ln w="15875">
                  <a:solidFill>
                    <a:srgbClr val="000000"/>
                  </a:solidFill>
                  <a:round/>
                  <a:headEnd/>
                  <a:tailEnd/>
                </a:ln>
                <a:solidFill>
                  <a:srgbClr val="0070C0"/>
                </a:solidFill>
                <a:latin typeface="Arial Black"/>
                <a:cs typeface="+mn-cs"/>
              </a:rPr>
              <a:t>20</a:t>
            </a:r>
          </a:p>
        </p:txBody>
      </p:sp>
      <p:sp>
        <p:nvSpPr>
          <p:cNvPr id="15" name="Rectángulo 14">
            <a:extLst>
              <a:ext uri="{FF2B5EF4-FFF2-40B4-BE49-F238E27FC236}">
                <a16:creationId xmlns:a16="http://schemas.microsoft.com/office/drawing/2014/main" id="{F06F0B40-5847-4B76-B0E8-61F13AECF1B8}"/>
              </a:ext>
            </a:extLst>
          </p:cNvPr>
          <p:cNvSpPr/>
          <p:nvPr/>
        </p:nvSpPr>
        <p:spPr>
          <a:xfrm>
            <a:off x="8258212" y="5447667"/>
            <a:ext cx="877163" cy="369332"/>
          </a:xfrm>
          <a:prstGeom prst="rect">
            <a:avLst/>
          </a:prstGeom>
        </p:spPr>
        <p:txBody>
          <a:bodyPr wrap="none">
            <a:spAutoFit/>
          </a:bodyPr>
          <a:lstStyle/>
          <a:p>
            <a:pPr algn="r"/>
            <a:r>
              <a:rPr lang="es-VE" kern="10" dirty="0">
                <a:ln w="15875">
                  <a:solidFill>
                    <a:srgbClr val="000000"/>
                  </a:solidFill>
                  <a:round/>
                  <a:headEnd/>
                  <a:tailEnd/>
                </a:ln>
                <a:solidFill>
                  <a:srgbClr val="0070C0"/>
                </a:solidFill>
                <a:latin typeface="Arial Black"/>
                <a:cs typeface="+mn-cs"/>
                <a:hlinkClick r:id="rId2" action="ppaction://hlinkfile">
                  <a:extLst>
                    <a:ext uri="{A12FA001-AC4F-418D-AE19-62706E023703}">
                      <ahyp:hlinkClr xmlns:ahyp="http://schemas.microsoft.com/office/drawing/2018/hyperlinkcolor" val="tx"/>
                    </a:ext>
                  </a:extLst>
                </a:hlinkClick>
              </a:rPr>
              <a:t>2010</a:t>
            </a:r>
            <a:r>
              <a:rPr lang="es-VE" kern="10" dirty="0">
                <a:ln w="15875">
                  <a:solidFill>
                    <a:srgbClr val="000000"/>
                  </a:solidFill>
                  <a:round/>
                  <a:headEnd/>
                  <a:tailEnd/>
                </a:ln>
                <a:solidFill>
                  <a:srgbClr val="0070C0"/>
                </a:solidFill>
                <a:latin typeface="Arial Black"/>
                <a:cs typeface="+mn-cs"/>
              </a:rPr>
              <a:t> </a:t>
            </a:r>
          </a:p>
        </p:txBody>
      </p:sp>
      <p:pic>
        <p:nvPicPr>
          <p:cNvPr id="12" name="Imagen 11">
            <a:extLst>
              <a:ext uri="{FF2B5EF4-FFF2-40B4-BE49-F238E27FC236}">
                <a16:creationId xmlns:a16="http://schemas.microsoft.com/office/drawing/2014/main" id="{D14AB40D-83C0-4AC5-A5F7-9AEC8F45E500}"/>
              </a:ext>
            </a:extLst>
          </p:cNvPr>
          <p:cNvPicPr>
            <a:picLocks noChangeAspect="1"/>
          </p:cNvPicPr>
          <p:nvPr/>
        </p:nvPicPr>
        <p:blipFill>
          <a:blip r:embed="rId8"/>
          <a:stretch>
            <a:fillRect/>
          </a:stretch>
        </p:blipFill>
        <p:spPr>
          <a:xfrm>
            <a:off x="80941" y="3415545"/>
            <a:ext cx="1673160" cy="2340000"/>
          </a:xfrm>
          <a:prstGeom prst="rect">
            <a:avLst/>
          </a:prstGeom>
        </p:spPr>
      </p:pic>
    </p:spTree>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7" name="CuadroTexto 6">
            <a:extLst>
              <a:ext uri="{FF2B5EF4-FFF2-40B4-BE49-F238E27FC236}">
                <a16:creationId xmlns:a16="http://schemas.microsoft.com/office/drawing/2014/main" id="{D42C8127-27EF-4030-B601-7BC31B43AF1D}"/>
              </a:ext>
            </a:extLst>
          </p:cNvPr>
          <p:cNvSpPr txBox="1"/>
          <p:nvPr/>
        </p:nvSpPr>
        <p:spPr>
          <a:xfrm>
            <a:off x="129970" y="95104"/>
            <a:ext cx="8906079" cy="492443"/>
          </a:xfrm>
          <a:prstGeom prst="rect">
            <a:avLst/>
          </a:prstGeom>
          <a:noFill/>
        </p:spPr>
        <p:txBody>
          <a:bodyPr wrap="square" lIns="0" tIns="0" rIns="0" bIns="0">
            <a:spAutoFit/>
          </a:bodyPr>
          <a:lstStyle/>
          <a:p>
            <a:pPr algn="ctr"/>
            <a:r>
              <a:rPr lang="es-VE" sz="3200" b="0" i="0" dirty="0">
                <a:ln w="41275">
                  <a:solidFill>
                    <a:srgbClr val="5C0012"/>
                  </a:solidFill>
                </a:ln>
                <a:solidFill>
                  <a:srgbClr val="FF0000"/>
                </a:solidFill>
                <a:effectLst/>
                <a:latin typeface="Arial Black" panose="020B0A04020102020204" pitchFamily="34" charset="0"/>
              </a:rPr>
              <a:t>Categorías de riesgo de extinción</a:t>
            </a:r>
          </a:p>
        </p:txBody>
      </p:sp>
      <p:sp>
        <p:nvSpPr>
          <p:cNvPr id="11" name="CuadroTexto 10">
            <a:extLst>
              <a:ext uri="{FF2B5EF4-FFF2-40B4-BE49-F238E27FC236}">
                <a16:creationId xmlns:a16="http://schemas.microsoft.com/office/drawing/2014/main" id="{3101705E-8AF3-4EA5-8A3D-333B533EAE86}"/>
              </a:ext>
            </a:extLst>
          </p:cNvPr>
          <p:cNvSpPr txBox="1"/>
          <p:nvPr/>
        </p:nvSpPr>
        <p:spPr>
          <a:xfrm>
            <a:off x="118096" y="5935237"/>
            <a:ext cx="5451431" cy="288147"/>
          </a:xfrm>
          <a:prstGeom prst="rect">
            <a:avLst/>
          </a:prstGeom>
          <a:solidFill>
            <a:srgbClr val="FFFF66"/>
          </a:solidFill>
        </p:spPr>
        <p:txBody>
          <a:bodyPr wrap="square" lIns="0" tIns="36000" rIns="0" bIns="36000">
            <a:spAutoFit/>
          </a:bodyPr>
          <a:lstStyle>
            <a:defPPr>
              <a:defRPr lang="en-US"/>
            </a:defPPr>
            <a:lvl1pPr algn="ctr">
              <a:defRPr sz="1400" b="0" i="0">
                <a:solidFill>
                  <a:srgbClr val="232323"/>
                </a:solidFill>
                <a:effectLst/>
                <a:latin typeface="Arial Black" panose="020B0A04020102020204" pitchFamily="34" charset="0"/>
              </a:defRPr>
            </a:lvl1pPr>
          </a:lstStyle>
          <a:p>
            <a:pPr algn="l"/>
            <a:r>
              <a:rPr lang="es-VE" dirty="0"/>
              <a:t>Categorías empleadas en las Listas Rojas de Especies</a:t>
            </a:r>
          </a:p>
        </p:txBody>
      </p:sp>
      <p:pic>
        <p:nvPicPr>
          <p:cNvPr id="12" name="Imagen 11">
            <a:extLst>
              <a:ext uri="{FF2B5EF4-FFF2-40B4-BE49-F238E27FC236}">
                <a16:creationId xmlns:a16="http://schemas.microsoft.com/office/drawing/2014/main" id="{31C0E507-AABA-4936-AEC2-D69BFD3BE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727" y="633722"/>
            <a:ext cx="6670220" cy="5243203"/>
          </a:xfrm>
          <a:prstGeom prst="rect">
            <a:avLst/>
          </a:prstGeom>
        </p:spPr>
      </p:pic>
      <p:sp>
        <p:nvSpPr>
          <p:cNvPr id="13" name="CuadroTexto 12">
            <a:extLst>
              <a:ext uri="{FF2B5EF4-FFF2-40B4-BE49-F238E27FC236}">
                <a16:creationId xmlns:a16="http://schemas.microsoft.com/office/drawing/2014/main" id="{6DE66F0E-ED54-411F-AFAE-A2AB3D0F6288}"/>
              </a:ext>
            </a:extLst>
          </p:cNvPr>
          <p:cNvSpPr txBox="1"/>
          <p:nvPr/>
        </p:nvSpPr>
        <p:spPr>
          <a:xfrm>
            <a:off x="5569527" y="6032666"/>
            <a:ext cx="3502557"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a:t>
            </a:r>
            <a:r>
              <a:rPr lang="es-VE" sz="1050" b="1" dirty="0">
                <a:solidFill>
                  <a:srgbClr val="232323"/>
                </a:solidFill>
                <a:latin typeface="Arial" panose="020B0604020202020204" pitchFamily="34" charset="0"/>
                <a:cs typeface="Arial" panose="020B0604020202020204" pitchFamily="34" charset="0"/>
                <a:hlinkClick r:id="rId3"/>
              </a:rPr>
              <a:t>https://www.especiesamenazadas.org/estatus</a:t>
            </a:r>
            <a:r>
              <a:rPr lang="es-VE" sz="1050" b="1" dirty="0">
                <a:solidFill>
                  <a:srgbClr val="232323"/>
                </a:solidFill>
                <a:latin typeface="Arial" panose="020B0604020202020204" pitchFamily="34" charset="0"/>
                <a:cs typeface="Arial" panose="020B0604020202020204" pitchFamily="34" charset="0"/>
              </a:rPr>
              <a:t> </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4395"/>
      </p:ext>
    </p:extLst>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902D49FA-BE19-48A7-8055-0711D61D2EFB}"/>
              </a:ext>
            </a:extLst>
          </p:cNvPr>
          <p:cNvSpPr txBox="1"/>
          <p:nvPr/>
        </p:nvSpPr>
        <p:spPr>
          <a:xfrm>
            <a:off x="107950" y="99284"/>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flora venezolana en 2020</a:t>
            </a:r>
          </a:p>
        </p:txBody>
      </p:sp>
      <p:sp>
        <p:nvSpPr>
          <p:cNvPr id="4" name="CuadroTexto 3">
            <a:extLst>
              <a:ext uri="{FF2B5EF4-FFF2-40B4-BE49-F238E27FC236}">
                <a16:creationId xmlns:a16="http://schemas.microsoft.com/office/drawing/2014/main" id="{C3A7A2C3-DB21-43F7-ACA6-A6DECA6716FB}"/>
              </a:ext>
            </a:extLst>
          </p:cNvPr>
          <p:cNvSpPr txBox="1"/>
          <p:nvPr/>
        </p:nvSpPr>
        <p:spPr>
          <a:xfrm>
            <a:off x="122464" y="5960187"/>
            <a:ext cx="8928100" cy="288147"/>
          </a:xfrm>
          <a:prstGeom prst="rect">
            <a:avLst/>
          </a:prstGeom>
          <a:solidFill>
            <a:srgbClr val="FFFF66"/>
          </a:solidFill>
        </p:spPr>
        <p:txBody>
          <a:bodyPr wrap="square" lIns="0" tIns="36000" rIns="0" bIns="36000">
            <a:spAutoFit/>
          </a:bodyPr>
          <a:lstStyle>
            <a:defPPr>
              <a:defRPr lang="en-US"/>
            </a:defPPr>
            <a:lvl1pPr algn="ctr">
              <a:defRPr b="0" i="0">
                <a:solidFill>
                  <a:srgbClr val="232323"/>
                </a:solidFill>
                <a:effectLst/>
                <a:latin typeface="Arial Black" panose="020B0A04020102020204" pitchFamily="34" charset="0"/>
              </a:defRPr>
            </a:lvl1pPr>
          </a:lstStyle>
          <a:p>
            <a:r>
              <a:rPr lang="es-VE" sz="1400" dirty="0"/>
              <a:t>Número de especies registradas, evaluadas, amenazadas y extintas en el ámbito regional</a:t>
            </a:r>
          </a:p>
        </p:txBody>
      </p:sp>
      <p:sp>
        <p:nvSpPr>
          <p:cNvPr id="5" name="CuadroTexto 4">
            <a:extLst>
              <a:ext uri="{FF2B5EF4-FFF2-40B4-BE49-F238E27FC236}">
                <a16:creationId xmlns:a16="http://schemas.microsoft.com/office/drawing/2014/main" id="{670E3AD0-4F3C-49BB-AB54-D59F66D20883}"/>
              </a:ext>
            </a:extLst>
          </p:cNvPr>
          <p:cNvSpPr txBox="1"/>
          <p:nvPr/>
        </p:nvSpPr>
        <p:spPr>
          <a:xfrm>
            <a:off x="5569527" y="5666906"/>
            <a:ext cx="3502557"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Libro Rojo de la Flora Venezolana 2020 (p. 73)</a:t>
            </a:r>
            <a:endParaRPr lang="es-VE" sz="105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71954619-FD32-4F2C-891C-3CECBAF0E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8651"/>
            <a:ext cx="9144000" cy="4060697"/>
          </a:xfrm>
          <a:prstGeom prst="rect">
            <a:avLst/>
          </a:prstGeom>
        </p:spPr>
      </p:pic>
    </p:spTree>
    <p:extLst>
      <p:ext uri="{BB962C8B-B14F-4D97-AF65-F5344CB8AC3E}">
        <p14:creationId xmlns:p14="http://schemas.microsoft.com/office/powerpoint/2010/main" val="109538223"/>
      </p:ext>
    </p:extLst>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3" name="Imagen 2">
            <a:extLst>
              <a:ext uri="{FF2B5EF4-FFF2-40B4-BE49-F238E27FC236}">
                <a16:creationId xmlns:a16="http://schemas.microsoft.com/office/drawing/2014/main" id="{8462D01A-FC66-449D-8FCC-7B0873731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55" y="620712"/>
            <a:ext cx="6041783" cy="5329237"/>
          </a:xfrm>
          <a:prstGeom prst="rect">
            <a:avLst/>
          </a:prstGeom>
        </p:spPr>
      </p:pic>
      <p:sp>
        <p:nvSpPr>
          <p:cNvPr id="4" name="CuadroTexto 3">
            <a:extLst>
              <a:ext uri="{FF2B5EF4-FFF2-40B4-BE49-F238E27FC236}">
                <a16:creationId xmlns:a16="http://schemas.microsoft.com/office/drawing/2014/main" id="{D1E7AC94-6D6C-4E21-9A09-341E3216EA4F}"/>
              </a:ext>
            </a:extLst>
          </p:cNvPr>
          <p:cNvSpPr txBox="1"/>
          <p:nvPr/>
        </p:nvSpPr>
        <p:spPr>
          <a:xfrm>
            <a:off x="107950" y="99284"/>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flora venezolana en 2020</a:t>
            </a:r>
          </a:p>
        </p:txBody>
      </p:sp>
      <p:sp>
        <p:nvSpPr>
          <p:cNvPr id="5" name="CuadroTexto 4">
            <a:extLst>
              <a:ext uri="{FF2B5EF4-FFF2-40B4-BE49-F238E27FC236}">
                <a16:creationId xmlns:a16="http://schemas.microsoft.com/office/drawing/2014/main" id="{4785902B-3D02-46EE-A894-652F9F716FA1}"/>
              </a:ext>
            </a:extLst>
          </p:cNvPr>
          <p:cNvSpPr txBox="1"/>
          <p:nvPr/>
        </p:nvSpPr>
        <p:spPr>
          <a:xfrm>
            <a:off x="122464" y="5960187"/>
            <a:ext cx="8928100" cy="251795"/>
          </a:xfrm>
          <a:prstGeom prst="rect">
            <a:avLst/>
          </a:prstGeom>
          <a:solidFill>
            <a:srgbClr val="FFFF66"/>
          </a:solidFill>
        </p:spPr>
        <p:txBody>
          <a:bodyPr wrap="square" lIns="36000" tIns="18000" rIns="0" bIns="18000">
            <a:spAutoFit/>
          </a:bodyPr>
          <a:lstStyle>
            <a:defPPr>
              <a:defRPr lang="en-US"/>
            </a:defPPr>
            <a:lvl1pPr algn="ctr">
              <a:defRPr b="0" i="0">
                <a:solidFill>
                  <a:srgbClr val="232323"/>
                </a:solidFill>
                <a:effectLst/>
                <a:latin typeface="Arial Black" panose="020B0A04020102020204" pitchFamily="34" charset="0"/>
              </a:defRPr>
            </a:lvl1pPr>
          </a:lstStyle>
          <a:p>
            <a:pPr algn="l"/>
            <a:r>
              <a:rPr lang="es-VE" sz="1400" dirty="0"/>
              <a:t>Número de especies totales registradas en cada categoría</a:t>
            </a:r>
          </a:p>
        </p:txBody>
      </p:sp>
      <p:sp>
        <p:nvSpPr>
          <p:cNvPr id="6" name="CuadroTexto 5">
            <a:extLst>
              <a:ext uri="{FF2B5EF4-FFF2-40B4-BE49-F238E27FC236}">
                <a16:creationId xmlns:a16="http://schemas.microsoft.com/office/drawing/2014/main" id="{4BD478A4-93E5-4CDA-A2AB-FC559C6B7B3F}"/>
              </a:ext>
            </a:extLst>
          </p:cNvPr>
          <p:cNvSpPr txBox="1"/>
          <p:nvPr/>
        </p:nvSpPr>
        <p:spPr>
          <a:xfrm>
            <a:off x="6686548" y="5621880"/>
            <a:ext cx="2342671" cy="323165"/>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Libro Rojo de la Flora Venezolana 2020 (p. 74)</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530059"/>
      </p:ext>
    </p:extLst>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7B484F9D-5541-4D0B-94E0-38657EA32A00}"/>
              </a:ext>
            </a:extLst>
          </p:cNvPr>
          <p:cNvSpPr txBox="1"/>
          <p:nvPr/>
        </p:nvSpPr>
        <p:spPr>
          <a:xfrm>
            <a:off x="107950" y="99284"/>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flora venezolana en 2020</a:t>
            </a:r>
          </a:p>
        </p:txBody>
      </p:sp>
      <p:sp>
        <p:nvSpPr>
          <p:cNvPr id="4" name="CuadroTexto 3">
            <a:extLst>
              <a:ext uri="{FF2B5EF4-FFF2-40B4-BE49-F238E27FC236}">
                <a16:creationId xmlns:a16="http://schemas.microsoft.com/office/drawing/2014/main" id="{1B2D9208-0398-4BA8-B3AD-FE309352BA53}"/>
              </a:ext>
            </a:extLst>
          </p:cNvPr>
          <p:cNvSpPr txBox="1"/>
          <p:nvPr/>
        </p:nvSpPr>
        <p:spPr>
          <a:xfrm>
            <a:off x="122464" y="5960187"/>
            <a:ext cx="8928100" cy="288147"/>
          </a:xfrm>
          <a:prstGeom prst="rect">
            <a:avLst/>
          </a:prstGeom>
          <a:solidFill>
            <a:srgbClr val="FFFF66"/>
          </a:solidFill>
        </p:spPr>
        <p:txBody>
          <a:bodyPr wrap="square" lIns="36000" tIns="18000" rIns="0" bIns="18000">
            <a:spAutoFit/>
          </a:bodyPr>
          <a:lstStyle>
            <a:defPPr>
              <a:defRPr lang="en-US"/>
            </a:defPPr>
            <a:lvl1pPr>
              <a:defRPr sz="1400" b="0" i="0">
                <a:solidFill>
                  <a:srgbClr val="232323"/>
                </a:solidFill>
                <a:effectLst/>
                <a:latin typeface="Arial Black" panose="020B0A04020102020204" pitchFamily="34" charset="0"/>
              </a:defRPr>
            </a:lvl1pPr>
          </a:lstStyle>
          <a:p>
            <a:r>
              <a:rPr lang="es-VE" dirty="0"/>
              <a:t>Distribución de especies evaluadas en los diferentes grupos y categorías</a:t>
            </a:r>
          </a:p>
        </p:txBody>
      </p:sp>
      <p:sp>
        <p:nvSpPr>
          <p:cNvPr id="5" name="CuadroTexto 4">
            <a:extLst>
              <a:ext uri="{FF2B5EF4-FFF2-40B4-BE49-F238E27FC236}">
                <a16:creationId xmlns:a16="http://schemas.microsoft.com/office/drawing/2014/main" id="{287149DC-D4BE-4D09-955F-F3EC921B734E}"/>
              </a:ext>
            </a:extLst>
          </p:cNvPr>
          <p:cNvSpPr txBox="1"/>
          <p:nvPr/>
        </p:nvSpPr>
        <p:spPr>
          <a:xfrm>
            <a:off x="5386388" y="5766193"/>
            <a:ext cx="3642831"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Libro Rojo de la Flora Venezolana 2020 (p. 75)</a:t>
            </a:r>
            <a:endParaRPr lang="es-VE" sz="1050"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A223BFCF-E8AD-4A1D-AA96-40F94FA76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6954"/>
            <a:ext cx="9144000" cy="4444091"/>
          </a:xfrm>
          <a:prstGeom prst="rect">
            <a:avLst/>
          </a:prstGeom>
        </p:spPr>
      </p:pic>
    </p:spTree>
    <p:extLst>
      <p:ext uri="{BB962C8B-B14F-4D97-AF65-F5344CB8AC3E}">
        <p14:creationId xmlns:p14="http://schemas.microsoft.com/office/powerpoint/2010/main" val="1931919345"/>
      </p:ext>
    </p:extLst>
  </p:cSld>
  <p:clrMapOvr>
    <a:masterClrMapping/>
  </p:clrMapOvr>
  <p:transition>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CAC52B01-12B3-47FE-A88D-FD9C88BD64A8}"/>
              </a:ext>
            </a:extLst>
          </p:cNvPr>
          <p:cNvSpPr txBox="1"/>
          <p:nvPr/>
        </p:nvSpPr>
        <p:spPr>
          <a:xfrm>
            <a:off x="107950" y="99284"/>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flora venezolana en 2020</a:t>
            </a:r>
          </a:p>
        </p:txBody>
      </p:sp>
      <p:sp>
        <p:nvSpPr>
          <p:cNvPr id="4" name="CuadroTexto 3">
            <a:extLst>
              <a:ext uri="{FF2B5EF4-FFF2-40B4-BE49-F238E27FC236}">
                <a16:creationId xmlns:a16="http://schemas.microsoft.com/office/drawing/2014/main" id="{452E47DC-ED9D-4E08-A478-F1379799C25B}"/>
              </a:ext>
            </a:extLst>
          </p:cNvPr>
          <p:cNvSpPr txBox="1"/>
          <p:nvPr/>
        </p:nvSpPr>
        <p:spPr>
          <a:xfrm>
            <a:off x="122464" y="5960187"/>
            <a:ext cx="8928100" cy="288147"/>
          </a:xfrm>
          <a:prstGeom prst="rect">
            <a:avLst/>
          </a:prstGeom>
          <a:solidFill>
            <a:srgbClr val="FFFF66"/>
          </a:solidFill>
        </p:spPr>
        <p:txBody>
          <a:bodyPr wrap="square" lIns="36000" tIns="18000" rIns="0" bIns="18000">
            <a:spAutoFit/>
          </a:bodyPr>
          <a:lstStyle>
            <a:defPPr>
              <a:defRPr lang="en-US"/>
            </a:defPPr>
            <a:lvl1pPr>
              <a:defRPr sz="1400" b="0" i="0">
                <a:solidFill>
                  <a:srgbClr val="232323"/>
                </a:solidFill>
                <a:effectLst/>
                <a:latin typeface="Arial Black" panose="020B0A04020102020204" pitchFamily="34" charset="0"/>
              </a:defRPr>
            </a:lvl1pPr>
          </a:lstStyle>
          <a:p>
            <a:r>
              <a:rPr lang="es-VE" dirty="0"/>
              <a:t>Distribución de grados de amenaza en los diferentes grupos</a:t>
            </a:r>
          </a:p>
        </p:txBody>
      </p:sp>
      <p:pic>
        <p:nvPicPr>
          <p:cNvPr id="5" name="Imagen 4">
            <a:extLst>
              <a:ext uri="{FF2B5EF4-FFF2-40B4-BE49-F238E27FC236}">
                <a16:creationId xmlns:a16="http://schemas.microsoft.com/office/drawing/2014/main" id="{9E16F5C3-8804-476D-9859-FCFC563C0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161"/>
            <a:ext cx="9144000" cy="5437026"/>
          </a:xfrm>
          <a:prstGeom prst="rect">
            <a:avLst/>
          </a:prstGeom>
        </p:spPr>
      </p:pic>
      <p:sp>
        <p:nvSpPr>
          <p:cNvPr id="6" name="CuadroTexto 5">
            <a:extLst>
              <a:ext uri="{FF2B5EF4-FFF2-40B4-BE49-F238E27FC236}">
                <a16:creationId xmlns:a16="http://schemas.microsoft.com/office/drawing/2014/main" id="{7080D27A-3C38-44FD-8E45-ECD90B027051}"/>
              </a:ext>
            </a:extLst>
          </p:cNvPr>
          <p:cNvSpPr txBox="1"/>
          <p:nvPr/>
        </p:nvSpPr>
        <p:spPr>
          <a:xfrm>
            <a:off x="6757987" y="5580455"/>
            <a:ext cx="2271231" cy="323165"/>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Libro Rojo de la Flora Venezolana 2020 (p. 75)</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340344"/>
      </p:ext>
    </p:extLst>
  </p:cSld>
  <p:clrMapOvr>
    <a:masterClrMapping/>
  </p:clrMapOvr>
  <p:transition>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3" name="Imagen 2">
            <a:extLst>
              <a:ext uri="{FF2B5EF4-FFF2-40B4-BE49-F238E27FC236}">
                <a16:creationId xmlns:a16="http://schemas.microsoft.com/office/drawing/2014/main" id="{92568AE8-75B0-4E97-9415-DF24C4C7C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35" y="588216"/>
            <a:ext cx="8895483" cy="5361734"/>
          </a:xfrm>
          <a:prstGeom prst="rect">
            <a:avLst/>
          </a:prstGeom>
        </p:spPr>
      </p:pic>
      <p:sp>
        <p:nvSpPr>
          <p:cNvPr id="4" name="CuadroTexto 3">
            <a:extLst>
              <a:ext uri="{FF2B5EF4-FFF2-40B4-BE49-F238E27FC236}">
                <a16:creationId xmlns:a16="http://schemas.microsoft.com/office/drawing/2014/main" id="{DCF1111B-F67E-439E-AA29-CC5DF086A747}"/>
              </a:ext>
            </a:extLst>
          </p:cNvPr>
          <p:cNvSpPr txBox="1"/>
          <p:nvPr/>
        </p:nvSpPr>
        <p:spPr>
          <a:xfrm>
            <a:off x="107950" y="99284"/>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flora venezolana en 2020</a:t>
            </a:r>
          </a:p>
        </p:txBody>
      </p:sp>
      <p:sp>
        <p:nvSpPr>
          <p:cNvPr id="5" name="CuadroTexto 4">
            <a:extLst>
              <a:ext uri="{FF2B5EF4-FFF2-40B4-BE49-F238E27FC236}">
                <a16:creationId xmlns:a16="http://schemas.microsoft.com/office/drawing/2014/main" id="{084B595C-F629-4F6B-B1C4-88568C39EAF9}"/>
              </a:ext>
            </a:extLst>
          </p:cNvPr>
          <p:cNvSpPr txBox="1"/>
          <p:nvPr/>
        </p:nvSpPr>
        <p:spPr>
          <a:xfrm>
            <a:off x="122464" y="5960187"/>
            <a:ext cx="8928100" cy="288147"/>
          </a:xfrm>
          <a:prstGeom prst="rect">
            <a:avLst/>
          </a:prstGeom>
          <a:solidFill>
            <a:srgbClr val="FFFF66"/>
          </a:solidFill>
        </p:spPr>
        <p:txBody>
          <a:bodyPr wrap="square" lIns="36000" tIns="18000" rIns="0" bIns="18000">
            <a:spAutoFit/>
          </a:bodyPr>
          <a:lstStyle>
            <a:defPPr>
              <a:defRPr lang="en-US"/>
            </a:defPPr>
            <a:lvl1pPr>
              <a:defRPr sz="1400" b="0" i="0">
                <a:solidFill>
                  <a:srgbClr val="232323"/>
                </a:solidFill>
                <a:effectLst/>
                <a:latin typeface="Arial Black" panose="020B0A04020102020204" pitchFamily="34" charset="0"/>
              </a:defRPr>
            </a:lvl1pPr>
          </a:lstStyle>
          <a:p>
            <a:r>
              <a:rPr lang="es-VE" dirty="0"/>
              <a:t>Familias de angiospermas con mayor representación de especies amenazadas</a:t>
            </a:r>
          </a:p>
        </p:txBody>
      </p:sp>
      <p:sp>
        <p:nvSpPr>
          <p:cNvPr id="6" name="CuadroTexto 5">
            <a:extLst>
              <a:ext uri="{FF2B5EF4-FFF2-40B4-BE49-F238E27FC236}">
                <a16:creationId xmlns:a16="http://schemas.microsoft.com/office/drawing/2014/main" id="{102A9F63-2B17-4B9B-864B-95CEF090FEBB}"/>
              </a:ext>
            </a:extLst>
          </p:cNvPr>
          <p:cNvSpPr txBox="1"/>
          <p:nvPr/>
        </p:nvSpPr>
        <p:spPr>
          <a:xfrm>
            <a:off x="5529263" y="5743576"/>
            <a:ext cx="3499955"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Libro Rojo de la Flora Venezolana 2020 (p. 76)</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168963"/>
      </p:ext>
    </p:extLst>
  </p:cSld>
  <p:clrMapOvr>
    <a:masterClrMapping/>
  </p:clrMapOvr>
  <p:transition>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422DFECC-F04C-4C47-B0A2-4E7DB8067E85}"/>
              </a:ext>
            </a:extLst>
          </p:cNvPr>
          <p:cNvSpPr txBox="1"/>
          <p:nvPr/>
        </p:nvSpPr>
        <p:spPr>
          <a:xfrm>
            <a:off x="107950" y="99284"/>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flora venezolana en 2020</a:t>
            </a:r>
          </a:p>
        </p:txBody>
      </p:sp>
      <p:sp>
        <p:nvSpPr>
          <p:cNvPr id="4" name="CuadroTexto 3">
            <a:extLst>
              <a:ext uri="{FF2B5EF4-FFF2-40B4-BE49-F238E27FC236}">
                <a16:creationId xmlns:a16="http://schemas.microsoft.com/office/drawing/2014/main" id="{F6F2F82C-A413-40D5-B5B7-0C3FCA6B36B2}"/>
              </a:ext>
            </a:extLst>
          </p:cNvPr>
          <p:cNvSpPr txBox="1"/>
          <p:nvPr/>
        </p:nvSpPr>
        <p:spPr>
          <a:xfrm>
            <a:off x="122464" y="5960187"/>
            <a:ext cx="8928100" cy="288147"/>
          </a:xfrm>
          <a:prstGeom prst="rect">
            <a:avLst/>
          </a:prstGeom>
          <a:solidFill>
            <a:srgbClr val="FFFF66"/>
          </a:solidFill>
        </p:spPr>
        <p:txBody>
          <a:bodyPr wrap="square" lIns="36000" tIns="18000" rIns="0" bIns="18000">
            <a:spAutoFit/>
          </a:bodyPr>
          <a:lstStyle>
            <a:defPPr>
              <a:defRPr lang="en-US"/>
            </a:defPPr>
            <a:lvl1pPr>
              <a:defRPr sz="1400" b="0" i="0">
                <a:solidFill>
                  <a:srgbClr val="232323"/>
                </a:solidFill>
                <a:effectLst/>
                <a:latin typeface="Arial Black" panose="020B0A04020102020204" pitchFamily="34" charset="0"/>
              </a:defRPr>
            </a:lvl1pPr>
          </a:lstStyle>
          <a:p>
            <a:r>
              <a:rPr lang="es-VE" dirty="0"/>
              <a:t>Distribución de endémicas evaluadas</a:t>
            </a:r>
          </a:p>
        </p:txBody>
      </p:sp>
      <p:pic>
        <p:nvPicPr>
          <p:cNvPr id="5" name="Imagen 4">
            <a:extLst>
              <a:ext uri="{FF2B5EF4-FFF2-40B4-BE49-F238E27FC236}">
                <a16:creationId xmlns:a16="http://schemas.microsoft.com/office/drawing/2014/main" id="{A117ED36-E0B3-41F3-B34F-FF9EF4534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151"/>
            <a:ext cx="9144000" cy="4497054"/>
          </a:xfrm>
          <a:prstGeom prst="rect">
            <a:avLst/>
          </a:prstGeom>
        </p:spPr>
      </p:pic>
      <p:sp>
        <p:nvSpPr>
          <p:cNvPr id="6" name="CuadroTexto 5">
            <a:extLst>
              <a:ext uri="{FF2B5EF4-FFF2-40B4-BE49-F238E27FC236}">
                <a16:creationId xmlns:a16="http://schemas.microsoft.com/office/drawing/2014/main" id="{213D4951-6DA0-4571-BD97-1CE9EEBD32C2}"/>
              </a:ext>
            </a:extLst>
          </p:cNvPr>
          <p:cNvSpPr txBox="1"/>
          <p:nvPr/>
        </p:nvSpPr>
        <p:spPr>
          <a:xfrm>
            <a:off x="5529263" y="5743576"/>
            <a:ext cx="3499955"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Libro Rojo de la Flora Venezolana 2020 (p. 77)</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993895"/>
      </p:ext>
    </p:extLst>
  </p:cSld>
  <p:clrMapOvr>
    <a:masterClrMapping/>
  </p:clrMapOvr>
  <p:transition>
    <p:fade thruBlk="1"/>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FCA1DF0E-80D3-436E-991D-53EF0BA83FF1}"/>
              </a:ext>
            </a:extLst>
          </p:cNvPr>
          <p:cNvSpPr txBox="1"/>
          <p:nvPr/>
        </p:nvSpPr>
        <p:spPr>
          <a:xfrm>
            <a:off x="107950" y="28946"/>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flora venezolana en 2020</a:t>
            </a:r>
          </a:p>
        </p:txBody>
      </p:sp>
      <p:sp>
        <p:nvSpPr>
          <p:cNvPr id="4" name="CuadroTexto 3">
            <a:extLst>
              <a:ext uri="{FF2B5EF4-FFF2-40B4-BE49-F238E27FC236}">
                <a16:creationId xmlns:a16="http://schemas.microsoft.com/office/drawing/2014/main" id="{F7A9000D-7C19-42E7-AC8A-EF2DE3DFF480}"/>
              </a:ext>
            </a:extLst>
          </p:cNvPr>
          <p:cNvSpPr txBox="1"/>
          <p:nvPr/>
        </p:nvSpPr>
        <p:spPr>
          <a:xfrm>
            <a:off x="122464" y="5889849"/>
            <a:ext cx="8928100" cy="349702"/>
          </a:xfrm>
          <a:prstGeom prst="rect">
            <a:avLst/>
          </a:prstGeom>
          <a:solidFill>
            <a:srgbClr val="FFFF66"/>
          </a:solidFill>
        </p:spPr>
        <p:txBody>
          <a:bodyPr wrap="square" lIns="36000" tIns="18000" rIns="0" bIns="18000">
            <a:spAutoFit/>
          </a:bodyPr>
          <a:lstStyle>
            <a:defPPr>
              <a:defRPr lang="en-US"/>
            </a:defPPr>
            <a:lvl1pPr>
              <a:defRPr sz="1400" b="0" i="0">
                <a:solidFill>
                  <a:srgbClr val="232323"/>
                </a:solidFill>
                <a:effectLst/>
                <a:latin typeface="Arial Black" panose="020B0A04020102020204" pitchFamily="34" charset="0"/>
              </a:defRPr>
            </a:lvl1pPr>
          </a:lstStyle>
          <a:p>
            <a:r>
              <a:rPr lang="es-VE" dirty="0"/>
              <a:t>Distribución de los factores de amenaza por grupo taxonómico</a:t>
            </a:r>
          </a:p>
        </p:txBody>
      </p:sp>
      <p:sp>
        <p:nvSpPr>
          <p:cNvPr id="5" name="CuadroTexto 4">
            <a:extLst>
              <a:ext uri="{FF2B5EF4-FFF2-40B4-BE49-F238E27FC236}">
                <a16:creationId xmlns:a16="http://schemas.microsoft.com/office/drawing/2014/main" id="{8BC3CD3A-E5F1-4143-BBC3-2E571165BAA0}"/>
              </a:ext>
            </a:extLst>
          </p:cNvPr>
          <p:cNvSpPr txBox="1"/>
          <p:nvPr/>
        </p:nvSpPr>
        <p:spPr>
          <a:xfrm>
            <a:off x="6415088" y="5840208"/>
            <a:ext cx="2614130" cy="323165"/>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Libro Rojo de la Flora Venezolana 2020 (p. 79)</a:t>
            </a:r>
            <a:endParaRPr lang="es-VE" sz="105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7F93A81B-3144-46F2-B565-05F1B4B4E6E1}"/>
              </a:ext>
            </a:extLst>
          </p:cNvPr>
          <p:cNvSpPr txBox="1"/>
          <p:nvPr/>
        </p:nvSpPr>
        <p:spPr>
          <a:xfrm>
            <a:off x="122464" y="5709763"/>
            <a:ext cx="8906754" cy="138499"/>
          </a:xfrm>
          <a:prstGeom prst="rect">
            <a:avLst/>
          </a:prstGeom>
          <a:noFill/>
        </p:spPr>
        <p:txBody>
          <a:bodyPr wrap="square" lIns="0" tIns="0" rIns="0" bIns="0">
            <a:spAutoFit/>
          </a:bodyPr>
          <a:lstStyle>
            <a:defPPr>
              <a:defRPr lang="en-US"/>
            </a:defPPr>
            <a:lvl1pPr algn="r">
              <a:defRPr sz="1050" b="1">
                <a:solidFill>
                  <a:srgbClr val="232323"/>
                </a:solidFill>
                <a:latin typeface="Arial" panose="020B0604020202020204" pitchFamily="34" charset="0"/>
                <a:cs typeface="Arial" panose="020B0604020202020204" pitchFamily="34" charset="0"/>
              </a:defRPr>
            </a:lvl1pPr>
          </a:lstStyle>
          <a:p>
            <a:pPr algn="ctr"/>
            <a:r>
              <a:rPr lang="es-VE" sz="900" dirty="0"/>
              <a:t>ALG= Algas, H-L= Hongos </a:t>
            </a:r>
            <a:r>
              <a:rPr lang="es-VE" sz="900" dirty="0" err="1"/>
              <a:t>Liquenizados</a:t>
            </a:r>
            <a:r>
              <a:rPr lang="es-VE" sz="900" dirty="0"/>
              <a:t>, HEP= Hepáticas, MUS= Musgos, PTE= Pteridofitas, GIM= Gimnospermas, DIC= Dicotiledóneas, MON= Monocotiledóneas</a:t>
            </a:r>
          </a:p>
        </p:txBody>
      </p:sp>
      <p:pic>
        <p:nvPicPr>
          <p:cNvPr id="7" name="Imagen 6">
            <a:extLst>
              <a:ext uri="{FF2B5EF4-FFF2-40B4-BE49-F238E27FC236}">
                <a16:creationId xmlns:a16="http://schemas.microsoft.com/office/drawing/2014/main" id="{A7F38555-1078-4B8F-9002-1D7FD3C44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9007"/>
            <a:ext cx="9144000" cy="5199170"/>
          </a:xfrm>
          <a:prstGeom prst="rect">
            <a:avLst/>
          </a:prstGeom>
        </p:spPr>
      </p:pic>
    </p:spTree>
    <p:extLst>
      <p:ext uri="{BB962C8B-B14F-4D97-AF65-F5344CB8AC3E}">
        <p14:creationId xmlns:p14="http://schemas.microsoft.com/office/powerpoint/2010/main" val="1193629892"/>
      </p:ext>
    </p:extLst>
  </p:cSld>
  <p:clrMapOvr>
    <a:masterClrMapping/>
  </p:clrMapOvr>
  <p:transition>
    <p:fade thruBlk="1"/>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12C78A64-2F4A-4414-B5FE-B2FFE46F4F12}"/>
              </a:ext>
            </a:extLst>
          </p:cNvPr>
          <p:cNvSpPr txBox="1"/>
          <p:nvPr/>
        </p:nvSpPr>
        <p:spPr>
          <a:xfrm>
            <a:off x="107950" y="28946"/>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flora venezolana en 2020</a:t>
            </a:r>
          </a:p>
        </p:txBody>
      </p:sp>
      <p:sp>
        <p:nvSpPr>
          <p:cNvPr id="4" name="CuadroTexto 3">
            <a:extLst>
              <a:ext uri="{FF2B5EF4-FFF2-40B4-BE49-F238E27FC236}">
                <a16:creationId xmlns:a16="http://schemas.microsoft.com/office/drawing/2014/main" id="{CD4E0627-843E-4A47-8ECD-43597BAE6685}"/>
              </a:ext>
            </a:extLst>
          </p:cNvPr>
          <p:cNvSpPr txBox="1"/>
          <p:nvPr/>
        </p:nvSpPr>
        <p:spPr>
          <a:xfrm>
            <a:off x="122464" y="5889849"/>
            <a:ext cx="8928100" cy="349702"/>
          </a:xfrm>
          <a:prstGeom prst="rect">
            <a:avLst/>
          </a:prstGeom>
          <a:solidFill>
            <a:srgbClr val="FFFF66"/>
          </a:solidFill>
        </p:spPr>
        <p:txBody>
          <a:bodyPr wrap="square" lIns="36000" tIns="18000" rIns="0" bIns="18000">
            <a:spAutoFit/>
          </a:bodyPr>
          <a:lstStyle>
            <a:defPPr>
              <a:defRPr lang="en-US"/>
            </a:defPPr>
            <a:lvl1pPr>
              <a:defRPr sz="1400" b="0" i="0">
                <a:solidFill>
                  <a:srgbClr val="232323"/>
                </a:solidFill>
                <a:effectLst/>
                <a:latin typeface="Arial Black" panose="020B0A04020102020204" pitchFamily="34" charset="0"/>
              </a:defRPr>
            </a:lvl1pPr>
          </a:lstStyle>
          <a:p>
            <a:r>
              <a:rPr lang="es-VE" dirty="0"/>
              <a:t>Distribución de los factores de amenaza por grupo taxonómico</a:t>
            </a:r>
          </a:p>
        </p:txBody>
      </p:sp>
      <p:sp>
        <p:nvSpPr>
          <p:cNvPr id="5" name="CuadroTexto 4">
            <a:extLst>
              <a:ext uri="{FF2B5EF4-FFF2-40B4-BE49-F238E27FC236}">
                <a16:creationId xmlns:a16="http://schemas.microsoft.com/office/drawing/2014/main" id="{DB499A8F-D6F1-48B0-BF90-B921080CC700}"/>
              </a:ext>
            </a:extLst>
          </p:cNvPr>
          <p:cNvSpPr txBox="1"/>
          <p:nvPr/>
        </p:nvSpPr>
        <p:spPr>
          <a:xfrm>
            <a:off x="6415088" y="5840208"/>
            <a:ext cx="2614130" cy="323165"/>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Libro Rojo de la Flora Venezolana 2020 (p. 79)</a:t>
            </a:r>
            <a:endParaRPr lang="es-VE" sz="1050" b="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81627756-2FDD-4C1A-8FFE-928192E8755B}"/>
              </a:ext>
            </a:extLst>
          </p:cNvPr>
          <p:cNvSpPr txBox="1"/>
          <p:nvPr/>
        </p:nvSpPr>
        <p:spPr>
          <a:xfrm>
            <a:off x="122464" y="5709763"/>
            <a:ext cx="8906754" cy="138499"/>
          </a:xfrm>
          <a:prstGeom prst="rect">
            <a:avLst/>
          </a:prstGeom>
          <a:noFill/>
        </p:spPr>
        <p:txBody>
          <a:bodyPr wrap="square" lIns="0" tIns="0" rIns="0" bIns="0">
            <a:spAutoFit/>
          </a:bodyPr>
          <a:lstStyle>
            <a:defPPr>
              <a:defRPr lang="en-US"/>
            </a:defPPr>
            <a:lvl1pPr algn="r">
              <a:defRPr sz="1050" b="1">
                <a:solidFill>
                  <a:srgbClr val="232323"/>
                </a:solidFill>
                <a:latin typeface="Arial" panose="020B0604020202020204" pitchFamily="34" charset="0"/>
                <a:cs typeface="Arial" panose="020B0604020202020204" pitchFamily="34" charset="0"/>
              </a:defRPr>
            </a:lvl1pPr>
          </a:lstStyle>
          <a:p>
            <a:pPr algn="ctr"/>
            <a:r>
              <a:rPr lang="es-VE" sz="900" dirty="0"/>
              <a:t>ALG= Algas, H-L= Hongos </a:t>
            </a:r>
            <a:r>
              <a:rPr lang="es-VE" sz="900" dirty="0" err="1"/>
              <a:t>Liquenizados</a:t>
            </a:r>
            <a:r>
              <a:rPr lang="es-VE" sz="900" dirty="0"/>
              <a:t>, HEP= Hepáticas, MUS= Musgos, PTE= Pteridofitas, GIM= Gimnospermas, DIC= Dicotiledóneas, MON= Monocotiledóneas</a:t>
            </a:r>
          </a:p>
        </p:txBody>
      </p:sp>
      <p:pic>
        <p:nvPicPr>
          <p:cNvPr id="7" name="Imagen 6">
            <a:extLst>
              <a:ext uri="{FF2B5EF4-FFF2-40B4-BE49-F238E27FC236}">
                <a16:creationId xmlns:a16="http://schemas.microsoft.com/office/drawing/2014/main" id="{9ECBED2B-A09B-496A-BB47-2E6F8B9C6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7652"/>
            <a:ext cx="9144000" cy="4870524"/>
          </a:xfrm>
          <a:prstGeom prst="rect">
            <a:avLst/>
          </a:prstGeom>
        </p:spPr>
      </p:pic>
    </p:spTree>
    <p:extLst>
      <p:ext uri="{BB962C8B-B14F-4D97-AF65-F5344CB8AC3E}">
        <p14:creationId xmlns:p14="http://schemas.microsoft.com/office/powerpoint/2010/main" val="1733744712"/>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EC7691C-AA42-4C73-B463-E989E8291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6"/>
            <a:ext cx="9109074" cy="6246813"/>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12985"/>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Tobogán de la Selva</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Estado Amazonas</a:t>
            </a:r>
          </a:p>
        </p:txBody>
      </p:sp>
    </p:spTree>
    <p:extLst>
      <p:ext uri="{BB962C8B-B14F-4D97-AF65-F5344CB8AC3E}">
        <p14:creationId xmlns:p14="http://schemas.microsoft.com/office/powerpoint/2010/main" val="3390884804"/>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7" name="CuadroTexto 6">
            <a:extLst>
              <a:ext uri="{FF2B5EF4-FFF2-40B4-BE49-F238E27FC236}">
                <a16:creationId xmlns:a16="http://schemas.microsoft.com/office/drawing/2014/main" id="{C09D31E6-3E37-49EF-B883-6A59F4F403F4}"/>
              </a:ext>
            </a:extLst>
          </p:cNvPr>
          <p:cNvSpPr txBox="1"/>
          <p:nvPr/>
        </p:nvSpPr>
        <p:spPr>
          <a:xfrm>
            <a:off x="4011560" y="3429000"/>
            <a:ext cx="5010200" cy="240065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es-VE" altLang="es-VE" sz="1800" dirty="0" err="1"/>
              <a:t>Phylum</a:t>
            </a:r>
            <a:r>
              <a:rPr lang="es-VE" altLang="es-VE" sz="1800" dirty="0"/>
              <a:t>: </a:t>
            </a:r>
            <a:r>
              <a:rPr lang="es-VE" sz="1800" dirty="0" err="1"/>
              <a:t>Tracheophyta</a:t>
            </a:r>
            <a:endParaRPr lang="es-VE" altLang="es-VE" sz="1800" dirty="0"/>
          </a:p>
          <a:p>
            <a:r>
              <a:rPr lang="es-VE" altLang="es-VE" sz="1800" dirty="0"/>
              <a:t>Clase: </a:t>
            </a:r>
            <a:r>
              <a:rPr lang="es-VE" sz="1800" dirty="0"/>
              <a:t> </a:t>
            </a:r>
            <a:r>
              <a:rPr lang="es-VE" sz="1800" dirty="0" err="1"/>
              <a:t>Magnoliopsida</a:t>
            </a:r>
            <a:endParaRPr lang="es-VE" altLang="es-VE" sz="1800" dirty="0"/>
          </a:p>
          <a:p>
            <a:r>
              <a:rPr lang="es-VE" altLang="es-VE" sz="1800" dirty="0"/>
              <a:t>Orden: </a:t>
            </a:r>
            <a:r>
              <a:rPr lang="es-VE" sz="1800" dirty="0" err="1"/>
              <a:t>Gentianales</a:t>
            </a:r>
            <a:endParaRPr lang="es-VE" sz="1800" dirty="0"/>
          </a:p>
          <a:p>
            <a:r>
              <a:rPr lang="es-VE" altLang="es-VE" sz="1800" dirty="0"/>
              <a:t>Familia: </a:t>
            </a:r>
            <a:r>
              <a:rPr lang="es-VE" sz="1800" dirty="0" err="1"/>
              <a:t>Apocynaceae</a:t>
            </a:r>
            <a:endParaRPr lang="es-VE" altLang="es-VE" sz="1800" dirty="0"/>
          </a:p>
          <a:p>
            <a:r>
              <a:rPr lang="es-VE" altLang="es-VE" sz="1800" dirty="0"/>
              <a:t>Nombre científico: </a:t>
            </a:r>
            <a:r>
              <a:rPr lang="it-IT" sz="1800" b="1" i="1" dirty="0">
                <a:solidFill>
                  <a:srgbClr val="000000"/>
                </a:solidFill>
                <a:effectLst/>
              </a:rPr>
              <a:t>Marsdenia smithii </a:t>
            </a:r>
            <a:r>
              <a:rPr lang="it-IT" sz="1800" dirty="0">
                <a:solidFill>
                  <a:srgbClr val="000000"/>
                </a:solidFill>
                <a:effectLst/>
              </a:rPr>
              <a:t>Morillo</a:t>
            </a:r>
            <a:endParaRPr lang="es-VE" altLang="es-VE" sz="1800" dirty="0"/>
          </a:p>
          <a:p>
            <a:r>
              <a:rPr lang="es-VE" altLang="es-VE" sz="1800" dirty="0">
                <a:solidFill>
                  <a:srgbClr val="1C1C1C"/>
                </a:solidFill>
              </a:rPr>
              <a:t>Nombre común: Lechero</a:t>
            </a:r>
            <a:endParaRPr lang="es-VE" altLang="es-VE" sz="1800" dirty="0"/>
          </a:p>
          <a:p>
            <a:r>
              <a:rPr lang="es-VE" altLang="es-VE" sz="1800" dirty="0"/>
              <a:t>Categoría:         </a:t>
            </a:r>
            <a:r>
              <a:rPr lang="es-VE" sz="1800" dirty="0"/>
              <a:t>Extinto</a:t>
            </a:r>
            <a:endParaRPr lang="es-VE" altLang="es-VE" sz="1800" dirty="0"/>
          </a:p>
        </p:txBody>
      </p:sp>
      <p:sp>
        <p:nvSpPr>
          <p:cNvPr id="8" name="Rectangle 1">
            <a:extLst>
              <a:ext uri="{FF2B5EF4-FFF2-40B4-BE49-F238E27FC236}">
                <a16:creationId xmlns:a16="http://schemas.microsoft.com/office/drawing/2014/main" id="{D634B346-A009-4C80-A5CE-154FAE2B989D}"/>
              </a:ext>
            </a:extLst>
          </p:cNvPr>
          <p:cNvSpPr>
            <a:spLocks noChangeArrowheads="1"/>
          </p:cNvSpPr>
          <p:nvPr/>
        </p:nvSpPr>
        <p:spPr bwMode="auto">
          <a:xfrm>
            <a:off x="3686175" y="124194"/>
            <a:ext cx="5349876" cy="461665"/>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44000" indent="-144000" algn="r" defTabSz="144000"/>
            <a:r>
              <a:rPr lang="it-IT" sz="3000" dirty="0">
                <a:ln w="41275">
                  <a:solidFill>
                    <a:srgbClr val="5C0012"/>
                  </a:solidFill>
                </a:ln>
                <a:solidFill>
                  <a:srgbClr val="FF0000"/>
                </a:solidFill>
                <a:latin typeface="Arial Black" panose="020B0A04020102020204" pitchFamily="34" charset="0"/>
              </a:rPr>
              <a:t>Marsdenia smithii</a:t>
            </a:r>
            <a:endParaRPr lang="es-VE" sz="3000" dirty="0">
              <a:ln w="41275">
                <a:solidFill>
                  <a:srgbClr val="5C0012"/>
                </a:solidFill>
              </a:ln>
              <a:solidFill>
                <a:srgbClr val="FF0000"/>
              </a:solidFill>
              <a:latin typeface="Arial Black" panose="020B0A04020102020204" pitchFamily="34" charset="0"/>
            </a:endParaRPr>
          </a:p>
        </p:txBody>
      </p:sp>
      <p:pic>
        <p:nvPicPr>
          <p:cNvPr id="10" name="image198.jpeg">
            <a:extLst>
              <a:ext uri="{FF2B5EF4-FFF2-40B4-BE49-F238E27FC236}">
                <a16:creationId xmlns:a16="http://schemas.microsoft.com/office/drawing/2014/main" id="{CB55805D-6412-4910-BE48-81ED093D124B}"/>
              </a:ext>
            </a:extLst>
          </p:cNvPr>
          <p:cNvPicPr/>
          <p:nvPr/>
        </p:nvPicPr>
        <p:blipFill>
          <a:blip r:embed="rId2" cstate="print"/>
          <a:stretch>
            <a:fillRect/>
          </a:stretch>
        </p:blipFill>
        <p:spPr>
          <a:xfrm>
            <a:off x="122240" y="3261403"/>
            <a:ext cx="2135556" cy="2932504"/>
          </a:xfrm>
          <a:prstGeom prst="rect">
            <a:avLst/>
          </a:prstGeom>
        </p:spPr>
      </p:pic>
      <p:pic>
        <p:nvPicPr>
          <p:cNvPr id="11" name="Imagen 10" descr="Extinto">
            <a:hlinkClick r:id="rId3"/>
            <a:extLst>
              <a:ext uri="{FF2B5EF4-FFF2-40B4-BE49-F238E27FC236}">
                <a16:creationId xmlns:a16="http://schemas.microsoft.com/office/drawing/2014/main" id="{C9561E34-B46B-4455-BAE4-7A5A53F63BC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35828" y="5455179"/>
            <a:ext cx="490207" cy="431800"/>
          </a:xfrm>
          <a:prstGeom prst="rect">
            <a:avLst/>
          </a:prstGeom>
          <a:noFill/>
          <a:ln>
            <a:noFill/>
          </a:ln>
        </p:spPr>
      </p:pic>
      <p:sp>
        <p:nvSpPr>
          <p:cNvPr id="12" name="CuadroTexto 11">
            <a:extLst>
              <a:ext uri="{FF2B5EF4-FFF2-40B4-BE49-F238E27FC236}">
                <a16:creationId xmlns:a16="http://schemas.microsoft.com/office/drawing/2014/main" id="{75BA4CD8-F31F-4A03-A405-ABE930EA0188}"/>
              </a:ext>
            </a:extLst>
          </p:cNvPr>
          <p:cNvSpPr txBox="1"/>
          <p:nvPr/>
        </p:nvSpPr>
        <p:spPr>
          <a:xfrm>
            <a:off x="122238" y="638664"/>
            <a:ext cx="8899524" cy="25699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spcAft>
                <a:spcPts val="300"/>
              </a:spcAft>
            </a:pPr>
            <a:r>
              <a:rPr lang="es-VE" altLang="es-VE" sz="1800" dirty="0"/>
              <a:t>DISTRIBUCIÓN: Endémica de Venezuela. Fue reportada solo para el estado Lara (áreas adyacentes a Barquisimeto, Duaca y Eneal).</a:t>
            </a:r>
          </a:p>
          <a:p>
            <a:pPr>
              <a:spcAft>
                <a:spcPts val="300"/>
              </a:spcAft>
            </a:pPr>
            <a:r>
              <a:rPr lang="es-VE" altLang="es-VE" sz="1800" dirty="0"/>
              <a:t>HÁBITAT: lugares secos entre 0 y 500 m </a:t>
            </a:r>
            <a:r>
              <a:rPr lang="es-VE" altLang="es-VE" sz="1800" dirty="0" err="1"/>
              <a:t>snm</a:t>
            </a:r>
            <a:r>
              <a:rPr lang="es-VE" altLang="es-VE" sz="1800" dirty="0"/>
              <a:t>.</a:t>
            </a:r>
          </a:p>
          <a:p>
            <a:pPr>
              <a:spcAft>
                <a:spcPts val="300"/>
              </a:spcAft>
            </a:pPr>
            <a:r>
              <a:rPr lang="es-VE" altLang="es-VE" sz="1800" dirty="0"/>
              <a:t>SITUACIÓN Y AMENAZAS: Se conocía de pequeños fragmentos poblacionales dispersos en algunos sectores de la región larense y no ha sido vista ni colectada hace más de 25 años. Igualmente, el hábitat de la especie, ya prácticamente inexistente, fue destruido progresivamente a causa de la extensión agrícola y urbanística dentro del área de distribución. En vista de las condiciones mencionadas el taxón se considera extinto.</a:t>
            </a:r>
          </a:p>
        </p:txBody>
      </p:sp>
    </p:spTree>
    <p:extLst>
      <p:ext uri="{BB962C8B-B14F-4D97-AF65-F5344CB8AC3E}">
        <p14:creationId xmlns:p14="http://schemas.microsoft.com/office/powerpoint/2010/main" val="3712894308"/>
      </p:ext>
    </p:extLst>
  </p:cSld>
  <p:clrMapOvr>
    <a:masterClrMapping/>
  </p:clrMapOvr>
  <p:transition>
    <p:fade thruBlk="1"/>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17C52B81-F63D-4829-861F-53CA745CFBFE}"/>
              </a:ext>
            </a:extLst>
          </p:cNvPr>
          <p:cNvSpPr txBox="1"/>
          <p:nvPr/>
        </p:nvSpPr>
        <p:spPr>
          <a:xfrm>
            <a:off x="2448232" y="3444975"/>
            <a:ext cx="6573529" cy="2754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es-VE" altLang="es-VE" sz="1800" dirty="0" err="1"/>
              <a:t>Phylum</a:t>
            </a:r>
            <a:r>
              <a:rPr lang="es-VE" altLang="es-VE" sz="1800" dirty="0"/>
              <a:t>: </a:t>
            </a:r>
            <a:r>
              <a:rPr lang="es-VE" sz="1800" dirty="0" err="1"/>
              <a:t>Tracheophyta</a:t>
            </a:r>
            <a:endParaRPr lang="es-VE" altLang="es-VE" sz="1800" dirty="0"/>
          </a:p>
          <a:p>
            <a:r>
              <a:rPr lang="es-VE" altLang="es-VE" sz="1800" dirty="0"/>
              <a:t>Clase: </a:t>
            </a:r>
            <a:r>
              <a:rPr lang="es-VE" sz="1800" dirty="0"/>
              <a:t> </a:t>
            </a:r>
            <a:r>
              <a:rPr lang="es-VE" sz="1800" dirty="0" err="1"/>
              <a:t>Magnoliopsida</a:t>
            </a:r>
            <a:endParaRPr lang="es-VE" altLang="es-VE" sz="1800" dirty="0"/>
          </a:p>
          <a:p>
            <a:r>
              <a:rPr lang="es-VE" altLang="es-VE" sz="1800" dirty="0"/>
              <a:t>Orden: </a:t>
            </a:r>
            <a:r>
              <a:rPr lang="es-VE" sz="1800" dirty="0" err="1"/>
              <a:t>Brassicales</a:t>
            </a:r>
            <a:endParaRPr lang="es-VE" sz="1800" dirty="0"/>
          </a:p>
          <a:p>
            <a:r>
              <a:rPr lang="es-VE" altLang="es-VE" sz="1800" dirty="0"/>
              <a:t>Familia: </a:t>
            </a:r>
            <a:r>
              <a:rPr lang="es-VE" sz="1800" dirty="0" err="1"/>
              <a:t>Capparaceae</a:t>
            </a:r>
            <a:endParaRPr lang="es-VE" altLang="es-VE" sz="1800" dirty="0"/>
          </a:p>
          <a:p>
            <a:r>
              <a:rPr lang="es-VE" altLang="es-VE" sz="1800" dirty="0"/>
              <a:t>Nombre científico: </a:t>
            </a:r>
            <a:r>
              <a:rPr lang="it-IT" sz="1800" b="1" i="1" dirty="0">
                <a:solidFill>
                  <a:srgbClr val="000000"/>
                </a:solidFill>
                <a:effectLst/>
              </a:rPr>
              <a:t>Calanthea pulcherrima</a:t>
            </a:r>
            <a:r>
              <a:rPr lang="it-IT" sz="1800" dirty="0">
                <a:solidFill>
                  <a:srgbClr val="000000"/>
                </a:solidFill>
                <a:effectLst/>
              </a:rPr>
              <a:t> (Jacq.) Miers</a:t>
            </a:r>
          </a:p>
          <a:p>
            <a:r>
              <a:rPr lang="es-VE" altLang="es-VE" sz="1800" dirty="0">
                <a:solidFill>
                  <a:srgbClr val="1C1C1C"/>
                </a:solidFill>
              </a:rPr>
              <a:t>Nombre común: Mamita de caballo, Tapara de caballo</a:t>
            </a:r>
          </a:p>
          <a:p>
            <a:r>
              <a:rPr lang="es-VE" altLang="es-VE" sz="1800" dirty="0"/>
              <a:t>Categoría:        </a:t>
            </a:r>
            <a:r>
              <a:rPr lang="es-VE" sz="1800" dirty="0"/>
              <a:t>En Peligro Crítico</a:t>
            </a:r>
          </a:p>
          <a:p>
            <a:r>
              <a:rPr lang="es-VE" altLang="es-VE" sz="1800" dirty="0"/>
              <a:t>Criterio: </a:t>
            </a:r>
            <a:r>
              <a:rPr lang="es-VE" sz="1800" dirty="0"/>
              <a:t>B1ab(</a:t>
            </a:r>
            <a:r>
              <a:rPr lang="es-VE" sz="1800" dirty="0" err="1"/>
              <a:t>iii,v</a:t>
            </a:r>
            <a:r>
              <a:rPr lang="es-VE" sz="1800" dirty="0"/>
              <a:t>)</a:t>
            </a:r>
            <a:endParaRPr lang="es-VE" altLang="es-VE" sz="1800" dirty="0"/>
          </a:p>
        </p:txBody>
      </p:sp>
      <p:pic>
        <p:nvPicPr>
          <p:cNvPr id="4" name="image211.jpeg">
            <a:extLst>
              <a:ext uri="{FF2B5EF4-FFF2-40B4-BE49-F238E27FC236}">
                <a16:creationId xmlns:a16="http://schemas.microsoft.com/office/drawing/2014/main" id="{46230535-A54A-429D-AD5C-FE751001D4D0}"/>
              </a:ext>
            </a:extLst>
          </p:cNvPr>
          <p:cNvPicPr/>
          <p:nvPr/>
        </p:nvPicPr>
        <p:blipFill>
          <a:blip r:embed="rId2" cstate="print"/>
          <a:stretch>
            <a:fillRect/>
          </a:stretch>
        </p:blipFill>
        <p:spPr>
          <a:xfrm>
            <a:off x="136526" y="3420351"/>
            <a:ext cx="2178972" cy="2797474"/>
          </a:xfrm>
          <a:prstGeom prst="rect">
            <a:avLst/>
          </a:prstGeom>
        </p:spPr>
      </p:pic>
      <p:pic>
        <p:nvPicPr>
          <p:cNvPr id="5" name="Picture 2" descr="En Peligro Crítico">
            <a:hlinkClick r:id="rId3"/>
            <a:extLst>
              <a:ext uri="{FF2B5EF4-FFF2-40B4-BE49-F238E27FC236}">
                <a16:creationId xmlns:a16="http://schemas.microsoft.com/office/drawing/2014/main" id="{A1FDF71D-11E0-4EA2-B8EB-30261DCDE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5008" y="5478398"/>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DB35E3ED-4306-4A32-AA32-35FEA4F48809}"/>
              </a:ext>
            </a:extLst>
          </p:cNvPr>
          <p:cNvSpPr txBox="1"/>
          <p:nvPr/>
        </p:nvSpPr>
        <p:spPr>
          <a:xfrm>
            <a:off x="122238" y="500165"/>
            <a:ext cx="8899524" cy="28469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spcAft>
                <a:spcPts val="300"/>
              </a:spcAft>
            </a:pPr>
            <a:r>
              <a:rPr lang="es-VE" altLang="es-VE" sz="1800" dirty="0"/>
              <a:t>DISTRIBUCIÓN: Solo se conoce en el estado Lara, municipio Torres, en los caseríos Buena Vista y Los </a:t>
            </a:r>
            <a:r>
              <a:rPr lang="es-VE" altLang="es-VE" sz="1800" dirty="0" err="1"/>
              <a:t>Tunalitos</a:t>
            </a:r>
            <a:r>
              <a:rPr lang="es-VE" altLang="es-VE" sz="1800" dirty="0"/>
              <a:t>, cerca de </a:t>
            </a:r>
            <a:r>
              <a:rPr lang="es-VE" altLang="es-VE" sz="1800" dirty="0" err="1"/>
              <a:t>Curarigua</a:t>
            </a:r>
            <a:r>
              <a:rPr lang="es-VE" altLang="es-VE" sz="1800" dirty="0"/>
              <a:t>. </a:t>
            </a:r>
          </a:p>
          <a:p>
            <a:pPr>
              <a:spcAft>
                <a:spcPts val="300"/>
              </a:spcAft>
            </a:pPr>
            <a:r>
              <a:rPr lang="es-VE" altLang="es-VE" sz="1800" dirty="0"/>
              <a:t>HÁBITAT: Terrenos pedregosos de arbustales xerófilos espinosos (cardonales y espinares), entre 650 y 700 m </a:t>
            </a:r>
            <a:r>
              <a:rPr lang="es-VE" altLang="es-VE" sz="1800" dirty="0" err="1"/>
              <a:t>snm</a:t>
            </a:r>
            <a:r>
              <a:rPr lang="es-VE" altLang="es-VE" sz="1800" dirty="0"/>
              <a:t>.</a:t>
            </a:r>
          </a:p>
          <a:p>
            <a:pPr>
              <a:spcAft>
                <a:spcPts val="300"/>
              </a:spcAft>
            </a:pPr>
            <a:r>
              <a:rPr lang="es-VE" altLang="es-VE" sz="1800" dirty="0"/>
              <a:t>SITUACIÓN Y AMENAZAS: La extensión de su presencia es menor de 20 km</a:t>
            </a:r>
            <a:r>
              <a:rPr lang="es-VE" altLang="es-VE" sz="1800" baseline="30000" dirty="0"/>
              <a:t>2</a:t>
            </a:r>
            <a:r>
              <a:rPr lang="es-VE" altLang="es-VE" sz="1800" dirty="0"/>
              <a:t> y su hábitat ha venido deteriorándose por el incremento de asentamientos rurales y urbanos, así como por el impacto de la ganadería caprina. Al ser considerada como planta venenosa, los moradores de los caseríos cortan los árboles cercanos a las viviendas para salvaguardar la vida de sus habitantes, principalmente los niños, ya que el fruto es llamativo.</a:t>
            </a:r>
          </a:p>
        </p:txBody>
      </p:sp>
      <p:sp>
        <p:nvSpPr>
          <p:cNvPr id="7" name="Rectangle 1">
            <a:extLst>
              <a:ext uri="{FF2B5EF4-FFF2-40B4-BE49-F238E27FC236}">
                <a16:creationId xmlns:a16="http://schemas.microsoft.com/office/drawing/2014/main" id="{FCCAA118-7D7E-473F-BECF-96581B72A5A7}"/>
              </a:ext>
            </a:extLst>
          </p:cNvPr>
          <p:cNvSpPr>
            <a:spLocks noChangeArrowheads="1"/>
          </p:cNvSpPr>
          <p:nvPr/>
        </p:nvSpPr>
        <p:spPr bwMode="auto">
          <a:xfrm>
            <a:off x="2900363" y="18687"/>
            <a:ext cx="6135688" cy="461665"/>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44000" indent="-144000" algn="r" defTabSz="144000"/>
            <a:r>
              <a:rPr lang="it-IT" sz="3000" dirty="0">
                <a:ln w="41275">
                  <a:solidFill>
                    <a:srgbClr val="5C0012"/>
                  </a:solidFill>
                </a:ln>
                <a:solidFill>
                  <a:srgbClr val="FF0000"/>
                </a:solidFill>
                <a:latin typeface="Arial Black" panose="020B0A04020102020204" pitchFamily="34" charset="0"/>
              </a:rPr>
              <a:t>Calanthea pulcherrima</a:t>
            </a:r>
            <a:endParaRPr lang="es-VE" sz="3000" dirty="0">
              <a:ln w="41275">
                <a:solidFill>
                  <a:srgbClr val="5C0012"/>
                </a:solidFill>
              </a:ln>
              <a:solidFill>
                <a:srgbClr val="FF0000"/>
              </a:solidFill>
              <a:latin typeface="Arial Black" panose="020B0A04020102020204" pitchFamily="34" charset="0"/>
            </a:endParaRPr>
          </a:p>
        </p:txBody>
      </p:sp>
    </p:spTree>
    <p:extLst>
      <p:ext uri="{BB962C8B-B14F-4D97-AF65-F5344CB8AC3E}">
        <p14:creationId xmlns:p14="http://schemas.microsoft.com/office/powerpoint/2010/main" val="4187142904"/>
      </p:ext>
    </p:extLst>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BFA60175-2632-408B-ABBF-0ED25793DFB0}"/>
              </a:ext>
            </a:extLst>
          </p:cNvPr>
          <p:cNvSpPr txBox="1"/>
          <p:nvPr/>
        </p:nvSpPr>
        <p:spPr>
          <a:xfrm>
            <a:off x="1710813" y="3503536"/>
            <a:ext cx="7310949" cy="24852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spcAft>
                <a:spcPts val="300"/>
              </a:spcAft>
            </a:pPr>
            <a:r>
              <a:rPr lang="es-VE" altLang="es-VE" sz="1800" dirty="0" err="1"/>
              <a:t>Phylum</a:t>
            </a:r>
            <a:r>
              <a:rPr lang="es-VE" altLang="es-VE" sz="1800" dirty="0"/>
              <a:t>: </a:t>
            </a:r>
            <a:r>
              <a:rPr lang="es-VE" sz="1800" dirty="0" err="1"/>
              <a:t>Tracheophyta</a:t>
            </a:r>
            <a:endParaRPr lang="es-VE" altLang="es-VE" sz="1800" dirty="0"/>
          </a:p>
          <a:p>
            <a:pPr>
              <a:spcAft>
                <a:spcPts val="300"/>
              </a:spcAft>
            </a:pPr>
            <a:r>
              <a:rPr lang="es-VE" altLang="es-VE" sz="1800" dirty="0"/>
              <a:t>Clase: </a:t>
            </a:r>
            <a:r>
              <a:rPr lang="es-VE" sz="1800" dirty="0"/>
              <a:t> </a:t>
            </a:r>
            <a:r>
              <a:rPr lang="es-VE" sz="1800" dirty="0" err="1"/>
              <a:t>Magnoliopsida</a:t>
            </a:r>
            <a:endParaRPr lang="es-VE" altLang="es-VE" sz="1800" dirty="0"/>
          </a:p>
          <a:p>
            <a:pPr>
              <a:spcAft>
                <a:spcPts val="300"/>
              </a:spcAft>
            </a:pPr>
            <a:r>
              <a:rPr lang="es-VE" altLang="es-VE" sz="1800" dirty="0"/>
              <a:t>Orden: </a:t>
            </a:r>
            <a:r>
              <a:rPr lang="es-VE" sz="1800" dirty="0" err="1"/>
              <a:t>Caryophyllales</a:t>
            </a:r>
            <a:endParaRPr lang="es-VE" sz="1800" dirty="0"/>
          </a:p>
          <a:p>
            <a:pPr>
              <a:spcAft>
                <a:spcPts val="300"/>
              </a:spcAft>
            </a:pPr>
            <a:r>
              <a:rPr lang="es-VE" altLang="es-VE" sz="1800" dirty="0"/>
              <a:t>Familia: </a:t>
            </a:r>
            <a:r>
              <a:rPr lang="es-VE" sz="1800" dirty="0" err="1"/>
              <a:t>Droseraceae</a:t>
            </a:r>
            <a:endParaRPr lang="es-VE" altLang="es-VE" sz="1800" dirty="0"/>
          </a:p>
          <a:p>
            <a:pPr>
              <a:spcAft>
                <a:spcPts val="300"/>
              </a:spcAft>
            </a:pPr>
            <a:r>
              <a:rPr lang="es-VE" altLang="es-VE" sz="1800" dirty="0"/>
              <a:t>Nombre científico: </a:t>
            </a:r>
            <a:r>
              <a:rPr lang="it-IT" sz="1800" b="1" i="1" dirty="0">
                <a:solidFill>
                  <a:srgbClr val="000000"/>
                </a:solidFill>
                <a:effectLst/>
              </a:rPr>
              <a:t>Drosera cendeensis </a:t>
            </a:r>
            <a:r>
              <a:rPr lang="it-IT" sz="1800" dirty="0">
                <a:solidFill>
                  <a:srgbClr val="000000"/>
                </a:solidFill>
                <a:effectLst/>
              </a:rPr>
              <a:t>Tamayo &amp; Croizat</a:t>
            </a:r>
          </a:p>
          <a:p>
            <a:pPr>
              <a:spcAft>
                <a:spcPts val="300"/>
              </a:spcAft>
            </a:pPr>
            <a:r>
              <a:rPr lang="es-VE" altLang="es-VE" sz="1800" dirty="0">
                <a:solidFill>
                  <a:srgbClr val="1C1C1C"/>
                </a:solidFill>
              </a:rPr>
              <a:t>Nombre común: </a:t>
            </a:r>
            <a:r>
              <a:rPr lang="es-VE" altLang="es-VE" sz="1800" dirty="0" err="1">
                <a:solidFill>
                  <a:srgbClr val="1C1C1C"/>
                </a:solidFill>
              </a:rPr>
              <a:t>Dictamo</a:t>
            </a:r>
            <a:r>
              <a:rPr lang="es-VE" altLang="es-VE" sz="1800" dirty="0">
                <a:solidFill>
                  <a:srgbClr val="1C1C1C"/>
                </a:solidFill>
              </a:rPr>
              <a:t> real, </a:t>
            </a:r>
            <a:r>
              <a:rPr lang="es-VE" altLang="es-VE" sz="1800" dirty="0" err="1">
                <a:solidFill>
                  <a:srgbClr val="1C1C1C"/>
                </a:solidFill>
              </a:rPr>
              <a:t>Dictamo</a:t>
            </a:r>
            <a:r>
              <a:rPr lang="es-VE" altLang="es-VE" sz="1800" dirty="0">
                <a:solidFill>
                  <a:srgbClr val="1C1C1C"/>
                </a:solidFill>
              </a:rPr>
              <a:t> de venado, Yerba de Lucas</a:t>
            </a:r>
          </a:p>
          <a:p>
            <a:pPr>
              <a:spcAft>
                <a:spcPts val="300"/>
              </a:spcAft>
            </a:pPr>
            <a:r>
              <a:rPr lang="es-VE" altLang="es-VE" sz="1800" dirty="0"/>
              <a:t>Categoría:        </a:t>
            </a:r>
            <a:r>
              <a:rPr lang="es-VE" sz="1800" dirty="0"/>
              <a:t>En Peligro Crítico</a:t>
            </a:r>
          </a:p>
          <a:p>
            <a:pPr>
              <a:spcAft>
                <a:spcPts val="300"/>
              </a:spcAft>
            </a:pPr>
            <a:r>
              <a:rPr lang="es-VE" altLang="es-VE" sz="1800" dirty="0"/>
              <a:t>Criterio: </a:t>
            </a:r>
            <a:r>
              <a:rPr lang="es-VE" sz="1800" dirty="0"/>
              <a:t>B1b(</a:t>
            </a:r>
            <a:r>
              <a:rPr lang="es-VE" sz="1800" dirty="0" err="1"/>
              <a:t>i,iv,v</a:t>
            </a:r>
            <a:r>
              <a:rPr lang="es-VE" sz="1800" dirty="0"/>
              <a:t>)c(</a:t>
            </a:r>
            <a:r>
              <a:rPr lang="es-VE" sz="1800" dirty="0" err="1"/>
              <a:t>iv</a:t>
            </a:r>
            <a:r>
              <a:rPr lang="es-VE" sz="1800" dirty="0"/>
              <a:t>); C2a(i)</a:t>
            </a:r>
            <a:endParaRPr lang="es-VE" altLang="es-VE" sz="1800" dirty="0"/>
          </a:p>
        </p:txBody>
      </p:sp>
      <p:sp>
        <p:nvSpPr>
          <p:cNvPr id="4" name="Rectangle 1">
            <a:extLst>
              <a:ext uri="{FF2B5EF4-FFF2-40B4-BE49-F238E27FC236}">
                <a16:creationId xmlns:a16="http://schemas.microsoft.com/office/drawing/2014/main" id="{D6336C6B-CEF4-47D4-A814-B59DE7BB842E}"/>
              </a:ext>
            </a:extLst>
          </p:cNvPr>
          <p:cNvSpPr>
            <a:spLocks noChangeArrowheads="1"/>
          </p:cNvSpPr>
          <p:nvPr/>
        </p:nvSpPr>
        <p:spPr bwMode="auto">
          <a:xfrm>
            <a:off x="2900363" y="124194"/>
            <a:ext cx="6135688" cy="461665"/>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44000" indent="-144000" algn="r" defTabSz="144000"/>
            <a:r>
              <a:rPr lang="it-IT" sz="3000" dirty="0">
                <a:ln w="41275">
                  <a:solidFill>
                    <a:srgbClr val="5C0012"/>
                  </a:solidFill>
                </a:ln>
                <a:solidFill>
                  <a:srgbClr val="FF0000"/>
                </a:solidFill>
                <a:latin typeface="Arial Black" panose="020B0A04020102020204" pitchFamily="34" charset="0"/>
              </a:rPr>
              <a:t>Drosera cendeensis</a:t>
            </a:r>
            <a:endParaRPr lang="es-VE" sz="3000" dirty="0">
              <a:ln w="41275">
                <a:solidFill>
                  <a:srgbClr val="5C0012"/>
                </a:solidFill>
              </a:ln>
              <a:solidFill>
                <a:srgbClr val="FF0000"/>
              </a:solidFill>
              <a:latin typeface="Arial Black" panose="020B0A04020102020204" pitchFamily="34" charset="0"/>
            </a:endParaRPr>
          </a:p>
        </p:txBody>
      </p:sp>
      <p:pic>
        <p:nvPicPr>
          <p:cNvPr id="5" name="image215.jpeg">
            <a:extLst>
              <a:ext uri="{FF2B5EF4-FFF2-40B4-BE49-F238E27FC236}">
                <a16:creationId xmlns:a16="http://schemas.microsoft.com/office/drawing/2014/main" id="{2C6B99B2-328C-43A4-90E3-E3826ED1E5D1}"/>
              </a:ext>
            </a:extLst>
          </p:cNvPr>
          <p:cNvPicPr/>
          <p:nvPr/>
        </p:nvPicPr>
        <p:blipFill>
          <a:blip r:embed="rId2" cstate="print"/>
          <a:stretch>
            <a:fillRect/>
          </a:stretch>
        </p:blipFill>
        <p:spPr>
          <a:xfrm>
            <a:off x="122239" y="3261427"/>
            <a:ext cx="1345707" cy="2739149"/>
          </a:xfrm>
          <a:prstGeom prst="rect">
            <a:avLst/>
          </a:prstGeom>
        </p:spPr>
      </p:pic>
      <p:pic>
        <p:nvPicPr>
          <p:cNvPr id="6" name="Picture 2" descr="En Peligro Crítico">
            <a:hlinkClick r:id="rId3"/>
            <a:extLst>
              <a:ext uri="{FF2B5EF4-FFF2-40B4-BE49-F238E27FC236}">
                <a16:creationId xmlns:a16="http://schemas.microsoft.com/office/drawing/2014/main" id="{E7A4FD76-737F-4D5B-BF5B-D82B0247A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402" y="5310775"/>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35FF001-B695-438C-9D41-70B417FA498A}"/>
              </a:ext>
            </a:extLst>
          </p:cNvPr>
          <p:cNvSpPr txBox="1"/>
          <p:nvPr/>
        </p:nvSpPr>
        <p:spPr>
          <a:xfrm>
            <a:off x="122238" y="638676"/>
            <a:ext cx="8899524" cy="25699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spcAft>
                <a:spcPts val="300"/>
              </a:spcAft>
            </a:pPr>
            <a:r>
              <a:rPr lang="es-VE" altLang="es-VE" sz="1800" dirty="0"/>
              <a:t>DISTRIBUCIÓN: Endémica de Venezuela. Es conocida en los páramos andinos, en Lara y Trujillo (páramos de Cendé, Jabón y las Rosas). </a:t>
            </a:r>
          </a:p>
          <a:p>
            <a:pPr>
              <a:spcAft>
                <a:spcPts val="300"/>
              </a:spcAft>
            </a:pPr>
            <a:r>
              <a:rPr lang="es-VE" altLang="es-VE" sz="1800" dirty="0"/>
              <a:t>HÁBITAT: páramos secos, con baja precipitación anual. Es posible que se encuentre en lugares húmedos, entre 2100 y 3000 m </a:t>
            </a:r>
            <a:r>
              <a:rPr lang="es-VE" altLang="es-VE" sz="1800" dirty="0" err="1"/>
              <a:t>snm</a:t>
            </a:r>
            <a:r>
              <a:rPr lang="es-VE" altLang="es-VE" sz="1800" dirty="0"/>
              <a:t>.</a:t>
            </a:r>
          </a:p>
          <a:p>
            <a:pPr>
              <a:spcAft>
                <a:spcPts val="300"/>
              </a:spcAft>
            </a:pPr>
            <a:r>
              <a:rPr lang="es-VE" altLang="es-VE" sz="1800" dirty="0"/>
              <a:t>SITUACIÓN Y AMENAZAS: distribución restringida y solo dos subpoblaciones fragmentadas con un número de individuos maduros entre 30 y 50 en cada una de estas. Es un componente importante de la bebida conocida como “díctamo real”, utilizada ampliamente en la medicina popular andina. Extraída en exceso de su hábitat natural para fines comerciales sin contar con algún plan de reposición.</a:t>
            </a:r>
          </a:p>
        </p:txBody>
      </p:sp>
    </p:spTree>
    <p:extLst>
      <p:ext uri="{BB962C8B-B14F-4D97-AF65-F5344CB8AC3E}">
        <p14:creationId xmlns:p14="http://schemas.microsoft.com/office/powerpoint/2010/main" val="1883614443"/>
      </p:ext>
    </p:extLst>
  </p:cSld>
  <p:clrMapOvr>
    <a:masterClrMapping/>
  </p:clrMapOvr>
  <p:transition>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B13C5C50-20EC-4CBA-9F1C-2676D6BF9BA2}"/>
              </a:ext>
            </a:extLst>
          </p:cNvPr>
          <p:cNvSpPr txBox="1"/>
          <p:nvPr/>
        </p:nvSpPr>
        <p:spPr>
          <a:xfrm>
            <a:off x="1710813" y="3503536"/>
            <a:ext cx="7310949" cy="24852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spcAft>
                <a:spcPts val="300"/>
              </a:spcAft>
            </a:pPr>
            <a:r>
              <a:rPr lang="es-VE" altLang="es-VE" sz="1800" dirty="0" err="1"/>
              <a:t>Phylum</a:t>
            </a:r>
            <a:r>
              <a:rPr lang="es-VE" altLang="es-VE" sz="1800" dirty="0"/>
              <a:t>: </a:t>
            </a:r>
            <a:r>
              <a:rPr lang="es-VE" sz="1800" dirty="0" err="1"/>
              <a:t>Tracheophyta</a:t>
            </a:r>
            <a:endParaRPr lang="es-VE" altLang="es-VE" sz="1800" dirty="0"/>
          </a:p>
          <a:p>
            <a:pPr>
              <a:spcAft>
                <a:spcPts val="300"/>
              </a:spcAft>
            </a:pPr>
            <a:r>
              <a:rPr lang="es-VE" altLang="es-VE" sz="1800" dirty="0"/>
              <a:t>Clase: </a:t>
            </a:r>
            <a:r>
              <a:rPr lang="es-VE" sz="1800" dirty="0"/>
              <a:t> </a:t>
            </a:r>
            <a:r>
              <a:rPr lang="es-VE" sz="1800" dirty="0" err="1"/>
              <a:t>Magnoliopsida</a:t>
            </a:r>
            <a:endParaRPr lang="es-VE" altLang="es-VE" sz="1800" dirty="0"/>
          </a:p>
          <a:p>
            <a:pPr>
              <a:spcAft>
                <a:spcPts val="300"/>
              </a:spcAft>
            </a:pPr>
            <a:r>
              <a:rPr lang="es-VE" altLang="es-VE" sz="1800" dirty="0"/>
              <a:t>Orden: </a:t>
            </a:r>
            <a:r>
              <a:rPr lang="es-VE" sz="1800" dirty="0" err="1"/>
              <a:t>Caryophyllales</a:t>
            </a:r>
            <a:endParaRPr lang="es-VE" sz="1800" dirty="0"/>
          </a:p>
          <a:p>
            <a:pPr>
              <a:spcAft>
                <a:spcPts val="300"/>
              </a:spcAft>
            </a:pPr>
            <a:r>
              <a:rPr lang="es-VE" altLang="es-VE" sz="1800" dirty="0"/>
              <a:t>Familia: </a:t>
            </a:r>
            <a:r>
              <a:rPr lang="es-VE" sz="1800" dirty="0" err="1"/>
              <a:t>Droseraceae</a:t>
            </a:r>
            <a:endParaRPr lang="es-VE" altLang="es-VE" sz="1800" dirty="0"/>
          </a:p>
          <a:p>
            <a:pPr>
              <a:spcAft>
                <a:spcPts val="300"/>
              </a:spcAft>
            </a:pPr>
            <a:r>
              <a:rPr lang="es-VE" altLang="es-VE" sz="1800" dirty="0"/>
              <a:t>Nombre científico: </a:t>
            </a:r>
            <a:r>
              <a:rPr lang="it-IT" sz="1800" b="1" i="1" dirty="0">
                <a:solidFill>
                  <a:srgbClr val="000000"/>
                </a:solidFill>
                <a:effectLst/>
              </a:rPr>
              <a:t>Drosera cendeensis </a:t>
            </a:r>
            <a:r>
              <a:rPr lang="it-IT" sz="1800" dirty="0">
                <a:solidFill>
                  <a:srgbClr val="000000"/>
                </a:solidFill>
                <a:effectLst/>
              </a:rPr>
              <a:t>Tamayo &amp; Croizat</a:t>
            </a:r>
          </a:p>
          <a:p>
            <a:pPr>
              <a:spcAft>
                <a:spcPts val="300"/>
              </a:spcAft>
            </a:pPr>
            <a:r>
              <a:rPr lang="es-VE" altLang="es-VE" sz="1800" dirty="0">
                <a:solidFill>
                  <a:srgbClr val="1C1C1C"/>
                </a:solidFill>
              </a:rPr>
              <a:t>Nombre común: </a:t>
            </a:r>
            <a:r>
              <a:rPr lang="es-VE" altLang="es-VE" sz="1800" dirty="0" err="1">
                <a:solidFill>
                  <a:srgbClr val="1C1C1C"/>
                </a:solidFill>
              </a:rPr>
              <a:t>Dictamo</a:t>
            </a:r>
            <a:r>
              <a:rPr lang="es-VE" altLang="es-VE" sz="1800" dirty="0">
                <a:solidFill>
                  <a:srgbClr val="1C1C1C"/>
                </a:solidFill>
              </a:rPr>
              <a:t> real, </a:t>
            </a:r>
            <a:r>
              <a:rPr lang="es-VE" altLang="es-VE" sz="1800" dirty="0" err="1">
                <a:solidFill>
                  <a:srgbClr val="1C1C1C"/>
                </a:solidFill>
              </a:rPr>
              <a:t>Dictamo</a:t>
            </a:r>
            <a:r>
              <a:rPr lang="es-VE" altLang="es-VE" sz="1800" dirty="0">
                <a:solidFill>
                  <a:srgbClr val="1C1C1C"/>
                </a:solidFill>
              </a:rPr>
              <a:t> de venado, Yerba de Lucas</a:t>
            </a:r>
          </a:p>
          <a:p>
            <a:pPr>
              <a:spcAft>
                <a:spcPts val="300"/>
              </a:spcAft>
            </a:pPr>
            <a:r>
              <a:rPr lang="es-VE" altLang="es-VE" sz="1800" dirty="0"/>
              <a:t>Categoría:        </a:t>
            </a:r>
            <a:r>
              <a:rPr lang="es-VE" sz="1800" dirty="0"/>
              <a:t>En Peligro Crítico</a:t>
            </a:r>
          </a:p>
          <a:p>
            <a:pPr>
              <a:spcAft>
                <a:spcPts val="300"/>
              </a:spcAft>
            </a:pPr>
            <a:r>
              <a:rPr lang="es-VE" altLang="es-VE" sz="1800" dirty="0"/>
              <a:t>Criterio: </a:t>
            </a:r>
            <a:r>
              <a:rPr lang="es-VE" sz="1800" dirty="0"/>
              <a:t>B1b(</a:t>
            </a:r>
            <a:r>
              <a:rPr lang="es-VE" sz="1800" dirty="0" err="1"/>
              <a:t>i,iv,v</a:t>
            </a:r>
            <a:r>
              <a:rPr lang="es-VE" sz="1800" dirty="0"/>
              <a:t>)c(</a:t>
            </a:r>
            <a:r>
              <a:rPr lang="es-VE" sz="1800" dirty="0" err="1"/>
              <a:t>iv</a:t>
            </a:r>
            <a:r>
              <a:rPr lang="es-VE" sz="1800" dirty="0"/>
              <a:t>); C2a(i)</a:t>
            </a:r>
            <a:endParaRPr lang="es-VE" altLang="es-VE" sz="1800" dirty="0"/>
          </a:p>
        </p:txBody>
      </p:sp>
      <p:sp>
        <p:nvSpPr>
          <p:cNvPr id="4" name="Rectangle 1">
            <a:extLst>
              <a:ext uri="{FF2B5EF4-FFF2-40B4-BE49-F238E27FC236}">
                <a16:creationId xmlns:a16="http://schemas.microsoft.com/office/drawing/2014/main" id="{077FC3CC-0E7D-4D5D-9214-896B5AB55083}"/>
              </a:ext>
            </a:extLst>
          </p:cNvPr>
          <p:cNvSpPr>
            <a:spLocks noChangeArrowheads="1"/>
          </p:cNvSpPr>
          <p:nvPr/>
        </p:nvSpPr>
        <p:spPr bwMode="auto">
          <a:xfrm>
            <a:off x="2900363" y="124194"/>
            <a:ext cx="6135688" cy="461665"/>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44000" indent="-144000" algn="r" defTabSz="144000"/>
            <a:r>
              <a:rPr lang="it-IT" sz="3000" dirty="0">
                <a:ln w="41275">
                  <a:solidFill>
                    <a:srgbClr val="5C0012"/>
                  </a:solidFill>
                </a:ln>
                <a:solidFill>
                  <a:srgbClr val="FF0000"/>
                </a:solidFill>
                <a:latin typeface="Arial Black" panose="020B0A04020102020204" pitchFamily="34" charset="0"/>
              </a:rPr>
              <a:t>Drosera cendeensis</a:t>
            </a:r>
            <a:endParaRPr lang="es-VE" sz="3000" dirty="0">
              <a:ln w="41275">
                <a:solidFill>
                  <a:srgbClr val="5C0012"/>
                </a:solidFill>
              </a:ln>
              <a:solidFill>
                <a:srgbClr val="FF0000"/>
              </a:solidFill>
              <a:latin typeface="Arial Black" panose="020B0A04020102020204" pitchFamily="34" charset="0"/>
            </a:endParaRPr>
          </a:p>
        </p:txBody>
      </p:sp>
      <p:pic>
        <p:nvPicPr>
          <p:cNvPr id="5" name="image215.jpeg">
            <a:extLst>
              <a:ext uri="{FF2B5EF4-FFF2-40B4-BE49-F238E27FC236}">
                <a16:creationId xmlns:a16="http://schemas.microsoft.com/office/drawing/2014/main" id="{752E0C02-7964-4C22-9D57-6E8FF3C7F6C1}"/>
              </a:ext>
            </a:extLst>
          </p:cNvPr>
          <p:cNvPicPr/>
          <p:nvPr/>
        </p:nvPicPr>
        <p:blipFill>
          <a:blip r:embed="rId2" cstate="print"/>
          <a:stretch>
            <a:fillRect/>
          </a:stretch>
        </p:blipFill>
        <p:spPr>
          <a:xfrm>
            <a:off x="122239" y="3261427"/>
            <a:ext cx="1345707" cy="2739149"/>
          </a:xfrm>
          <a:prstGeom prst="rect">
            <a:avLst/>
          </a:prstGeom>
        </p:spPr>
      </p:pic>
      <p:pic>
        <p:nvPicPr>
          <p:cNvPr id="6" name="Picture 2" descr="En Peligro Crítico">
            <a:hlinkClick r:id="rId3"/>
            <a:extLst>
              <a:ext uri="{FF2B5EF4-FFF2-40B4-BE49-F238E27FC236}">
                <a16:creationId xmlns:a16="http://schemas.microsoft.com/office/drawing/2014/main" id="{D0D6F911-453D-49FF-ABFF-9B830CE05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402" y="5310775"/>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B9AB7F0A-0FF6-47B8-9B83-B1FA4C8DDAC0}"/>
              </a:ext>
            </a:extLst>
          </p:cNvPr>
          <p:cNvSpPr txBox="1"/>
          <p:nvPr/>
        </p:nvSpPr>
        <p:spPr>
          <a:xfrm>
            <a:off x="122238" y="638676"/>
            <a:ext cx="8899524" cy="25699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a:spcAft>
                <a:spcPts val="300"/>
              </a:spcAft>
            </a:pPr>
            <a:r>
              <a:rPr lang="es-VE" altLang="es-VE" sz="1800" dirty="0"/>
              <a:t>DISTRIBUCIÓN: Endémica de Venezuela. Es conocida en los páramos andinos, en Lara y Trujillo (páramos de Cendé, Jabón y las Rosas). </a:t>
            </a:r>
          </a:p>
          <a:p>
            <a:pPr>
              <a:spcAft>
                <a:spcPts val="300"/>
              </a:spcAft>
            </a:pPr>
            <a:r>
              <a:rPr lang="es-VE" altLang="es-VE" sz="1800" dirty="0"/>
              <a:t>HÁBITAT: páramos secos, con baja precipitación anual. Es posible que se encuentre en lugares húmedos, entre 2100 y 3000 m </a:t>
            </a:r>
            <a:r>
              <a:rPr lang="es-VE" altLang="es-VE" sz="1800" dirty="0" err="1"/>
              <a:t>snm</a:t>
            </a:r>
            <a:r>
              <a:rPr lang="es-VE" altLang="es-VE" sz="1800" dirty="0"/>
              <a:t>.</a:t>
            </a:r>
          </a:p>
          <a:p>
            <a:pPr>
              <a:spcAft>
                <a:spcPts val="300"/>
              </a:spcAft>
            </a:pPr>
            <a:r>
              <a:rPr lang="es-VE" altLang="es-VE" sz="1800" dirty="0"/>
              <a:t>SITUACIÓN Y AMENAZAS: distribución restringida y solo dos subpoblaciones fragmentadas con un número de individuos maduros entre 30 y 50 en cada una de estas. Es un componente importante de la bebida conocida como “díctamo real”, utilizada ampliamente en la medicina popular andina. Extraída en exceso de su hábitat natural para fines comerciales sin contar con algún plan de reposición.</a:t>
            </a:r>
          </a:p>
        </p:txBody>
      </p:sp>
    </p:spTree>
    <p:extLst>
      <p:ext uri="{BB962C8B-B14F-4D97-AF65-F5344CB8AC3E}">
        <p14:creationId xmlns:p14="http://schemas.microsoft.com/office/powerpoint/2010/main" val="542761320"/>
      </p:ext>
    </p:extLst>
  </p:cSld>
  <p:clrMapOvr>
    <a:masterClrMapping/>
  </p:clrMapOvr>
  <p:transition>
    <p:fade thruBlk="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AFA3A4FE-E4F2-43AA-9063-920DB5D359B5}"/>
              </a:ext>
            </a:extLst>
          </p:cNvPr>
          <p:cNvSpPr txBox="1"/>
          <p:nvPr/>
        </p:nvSpPr>
        <p:spPr>
          <a:xfrm>
            <a:off x="107950" y="99284"/>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fauna venezolana en 2015</a:t>
            </a:r>
          </a:p>
        </p:txBody>
      </p:sp>
      <p:sp>
        <p:nvSpPr>
          <p:cNvPr id="4" name="CuadroTexto 3">
            <a:extLst>
              <a:ext uri="{FF2B5EF4-FFF2-40B4-BE49-F238E27FC236}">
                <a16:creationId xmlns:a16="http://schemas.microsoft.com/office/drawing/2014/main" id="{83A97D5E-93C8-462B-A351-DC6E9EC018C1}"/>
              </a:ext>
            </a:extLst>
          </p:cNvPr>
          <p:cNvSpPr txBox="1"/>
          <p:nvPr/>
        </p:nvSpPr>
        <p:spPr>
          <a:xfrm>
            <a:off x="122464" y="5960187"/>
            <a:ext cx="8928100" cy="288147"/>
          </a:xfrm>
          <a:prstGeom prst="rect">
            <a:avLst/>
          </a:prstGeom>
          <a:solidFill>
            <a:srgbClr val="FFFF66"/>
          </a:solidFill>
        </p:spPr>
        <p:txBody>
          <a:bodyPr wrap="square" lIns="0" tIns="36000" rIns="0" bIns="36000">
            <a:spAutoFit/>
          </a:bodyPr>
          <a:lstStyle>
            <a:defPPr>
              <a:defRPr lang="en-US"/>
            </a:defPPr>
            <a:lvl1pPr algn="ctr">
              <a:defRPr b="0" i="0">
                <a:solidFill>
                  <a:srgbClr val="232323"/>
                </a:solidFill>
                <a:effectLst/>
                <a:latin typeface="Arial Black" panose="020B0A04020102020204" pitchFamily="34" charset="0"/>
              </a:defRPr>
            </a:lvl1pPr>
          </a:lstStyle>
          <a:p>
            <a:r>
              <a:rPr lang="es-VE" sz="1400" dirty="0"/>
              <a:t>Número de especies en diferentes categorías de la Lista Roja de la Fauna Venezolana 2015</a:t>
            </a:r>
          </a:p>
        </p:txBody>
      </p:sp>
      <p:pic>
        <p:nvPicPr>
          <p:cNvPr id="5" name="Imagen 4">
            <a:extLst>
              <a:ext uri="{FF2B5EF4-FFF2-40B4-BE49-F238E27FC236}">
                <a16:creationId xmlns:a16="http://schemas.microsoft.com/office/drawing/2014/main" id="{20C6A87C-2B4E-4C42-B5F9-6101A4AB9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74" y="586167"/>
            <a:ext cx="9018327" cy="5290758"/>
          </a:xfrm>
          <a:prstGeom prst="rect">
            <a:avLst/>
          </a:prstGeom>
        </p:spPr>
      </p:pic>
      <p:sp>
        <p:nvSpPr>
          <p:cNvPr id="6" name="CuadroTexto 5">
            <a:extLst>
              <a:ext uri="{FF2B5EF4-FFF2-40B4-BE49-F238E27FC236}">
                <a16:creationId xmlns:a16="http://schemas.microsoft.com/office/drawing/2014/main" id="{EFE1ACC5-EBCA-446D-8984-68CCAD70D49D}"/>
              </a:ext>
            </a:extLst>
          </p:cNvPr>
          <p:cNvSpPr txBox="1"/>
          <p:nvPr/>
        </p:nvSpPr>
        <p:spPr>
          <a:xfrm>
            <a:off x="5569527" y="5666906"/>
            <a:ext cx="3502557"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a:t>
            </a:r>
            <a:r>
              <a:rPr lang="es-VE" sz="1050" b="1" dirty="0">
                <a:solidFill>
                  <a:srgbClr val="232323"/>
                </a:solidFill>
                <a:latin typeface="Arial" panose="020B0604020202020204" pitchFamily="34" charset="0"/>
                <a:cs typeface="Arial" panose="020B0604020202020204" pitchFamily="34" charset="0"/>
                <a:hlinkClick r:id="rId3"/>
              </a:rPr>
              <a:t>https://www.especiesamenazadas.org/estatus</a:t>
            </a:r>
            <a:r>
              <a:rPr lang="es-VE" sz="1050" b="1" dirty="0">
                <a:solidFill>
                  <a:srgbClr val="232323"/>
                </a:solidFill>
                <a:latin typeface="Arial" panose="020B0604020202020204" pitchFamily="34" charset="0"/>
                <a:cs typeface="Arial" panose="020B0604020202020204" pitchFamily="34" charset="0"/>
              </a:rPr>
              <a:t> </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489126"/>
      </p:ext>
    </p:extLst>
  </p:cSld>
  <p:clrMapOvr>
    <a:masterClrMapping/>
  </p:clrMapOvr>
  <p:transition>
    <p:fade thruBlk="1"/>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EA394F39-72C4-49DA-9F7F-DBB20D32CBE8}"/>
              </a:ext>
            </a:extLst>
          </p:cNvPr>
          <p:cNvSpPr txBox="1"/>
          <p:nvPr/>
        </p:nvSpPr>
        <p:spPr>
          <a:xfrm>
            <a:off x="107947" y="5946303"/>
            <a:ext cx="8928100" cy="272758"/>
          </a:xfrm>
          <a:prstGeom prst="rect">
            <a:avLst/>
          </a:prstGeom>
          <a:solidFill>
            <a:srgbClr val="FFFF66"/>
          </a:solidFill>
        </p:spPr>
        <p:txBody>
          <a:bodyPr wrap="square" lIns="0" tIns="36000" rIns="0" bIns="36000">
            <a:spAutoFit/>
          </a:bodyPr>
          <a:lstStyle>
            <a:defPPr>
              <a:defRPr lang="en-US"/>
            </a:defPPr>
            <a:lvl1pPr algn="ctr">
              <a:defRPr sz="1400" b="0" i="0">
                <a:solidFill>
                  <a:srgbClr val="232323"/>
                </a:solidFill>
                <a:effectLst/>
                <a:latin typeface="Arial Black" panose="020B0A04020102020204" pitchFamily="34" charset="0"/>
              </a:defRPr>
            </a:lvl1pPr>
          </a:lstStyle>
          <a:p>
            <a:r>
              <a:rPr lang="es-VE" sz="1300" dirty="0"/>
              <a:t>Número de especies en 100 km</a:t>
            </a:r>
            <a:r>
              <a:rPr lang="es-VE" sz="1300" baseline="30000" dirty="0"/>
              <a:t>2</a:t>
            </a:r>
            <a:r>
              <a:rPr lang="es-VE" sz="1300" dirty="0"/>
              <a:t> de anfibios, aves, mamíferos y reptiles amenazados de Venezuela</a:t>
            </a:r>
          </a:p>
        </p:txBody>
      </p:sp>
      <p:pic>
        <p:nvPicPr>
          <p:cNvPr id="4" name="Imagen 3">
            <a:extLst>
              <a:ext uri="{FF2B5EF4-FFF2-40B4-BE49-F238E27FC236}">
                <a16:creationId xmlns:a16="http://schemas.microsoft.com/office/drawing/2014/main" id="{29D91208-B08D-4245-B71C-CCCAAD016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914" y="590736"/>
            <a:ext cx="7328861" cy="5286189"/>
          </a:xfrm>
          <a:prstGeom prst="rect">
            <a:avLst/>
          </a:prstGeom>
        </p:spPr>
      </p:pic>
      <p:sp>
        <p:nvSpPr>
          <p:cNvPr id="5" name="CuadroTexto 4">
            <a:extLst>
              <a:ext uri="{FF2B5EF4-FFF2-40B4-BE49-F238E27FC236}">
                <a16:creationId xmlns:a16="http://schemas.microsoft.com/office/drawing/2014/main" id="{10108A13-0FBF-4705-8A20-2BA0C65E0ECC}"/>
              </a:ext>
            </a:extLst>
          </p:cNvPr>
          <p:cNvSpPr txBox="1"/>
          <p:nvPr/>
        </p:nvSpPr>
        <p:spPr>
          <a:xfrm>
            <a:off x="107950" y="99284"/>
            <a:ext cx="8928100" cy="477054"/>
          </a:xfrm>
          <a:prstGeom prst="rect">
            <a:avLst/>
          </a:prstGeom>
          <a:noFill/>
        </p:spPr>
        <p:txBody>
          <a:bodyPr wrap="square" lIns="0" tIns="0" rIns="0" bIns="0">
            <a:spAutoFit/>
          </a:bodyPr>
          <a:lstStyle>
            <a:defPPr>
              <a:defRPr lang="en-US"/>
            </a:defPPr>
            <a:lvl1pPr algn="ctr">
              <a:defRPr sz="3200" b="0" i="0">
                <a:ln w="41275">
                  <a:solidFill>
                    <a:srgbClr val="5C0012"/>
                  </a:solidFill>
                </a:ln>
                <a:solidFill>
                  <a:srgbClr val="FF0000"/>
                </a:solidFill>
                <a:effectLst/>
                <a:latin typeface="Arial Black" panose="020B0A04020102020204" pitchFamily="34" charset="0"/>
              </a:defRPr>
            </a:lvl1pPr>
          </a:lstStyle>
          <a:p>
            <a:r>
              <a:rPr lang="es-VE" sz="3000" dirty="0"/>
              <a:t>Situación de la fauna venezolana en 2015</a:t>
            </a:r>
          </a:p>
        </p:txBody>
      </p:sp>
      <p:sp>
        <p:nvSpPr>
          <p:cNvPr id="6" name="CuadroTexto 5">
            <a:extLst>
              <a:ext uri="{FF2B5EF4-FFF2-40B4-BE49-F238E27FC236}">
                <a16:creationId xmlns:a16="http://schemas.microsoft.com/office/drawing/2014/main" id="{4A095DD7-B01F-496C-8BDD-6DBBB7E881D1}"/>
              </a:ext>
            </a:extLst>
          </p:cNvPr>
          <p:cNvSpPr txBox="1"/>
          <p:nvPr/>
        </p:nvSpPr>
        <p:spPr>
          <a:xfrm>
            <a:off x="5569527" y="5697386"/>
            <a:ext cx="3502557"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a:t>
            </a:r>
            <a:r>
              <a:rPr lang="es-VE" sz="1050" b="1" dirty="0">
                <a:solidFill>
                  <a:srgbClr val="232323"/>
                </a:solidFill>
                <a:latin typeface="Arial" panose="020B0604020202020204" pitchFamily="34" charset="0"/>
                <a:cs typeface="Arial" panose="020B0604020202020204" pitchFamily="34" charset="0"/>
                <a:hlinkClick r:id="rId3"/>
              </a:rPr>
              <a:t>https://www.especiesamenazadas.org/estatus</a:t>
            </a:r>
            <a:r>
              <a:rPr lang="es-VE" sz="1050" b="1" dirty="0">
                <a:solidFill>
                  <a:srgbClr val="232323"/>
                </a:solidFill>
                <a:latin typeface="Arial" panose="020B0604020202020204" pitchFamily="34" charset="0"/>
                <a:cs typeface="Arial" panose="020B0604020202020204" pitchFamily="34" charset="0"/>
              </a:rPr>
              <a:t> </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797701"/>
      </p:ext>
    </p:extLst>
  </p:cSld>
  <p:clrMapOvr>
    <a:masterClrMapping/>
  </p:clrMapOvr>
  <p:transition>
    <p:fade thruBlk="1"/>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1A125FCE-EAAF-4FB4-A7EF-62844EA205BC}"/>
              </a:ext>
            </a:extLst>
          </p:cNvPr>
          <p:cNvSpPr txBox="1"/>
          <p:nvPr/>
        </p:nvSpPr>
        <p:spPr>
          <a:xfrm>
            <a:off x="107950" y="5951159"/>
            <a:ext cx="8928100" cy="288147"/>
          </a:xfrm>
          <a:prstGeom prst="rect">
            <a:avLst/>
          </a:prstGeom>
          <a:solidFill>
            <a:srgbClr val="FFFF66"/>
          </a:solidFill>
        </p:spPr>
        <p:txBody>
          <a:bodyPr wrap="square" lIns="0" tIns="36000" rIns="0" bIns="36000">
            <a:spAutoFit/>
          </a:bodyPr>
          <a:lstStyle>
            <a:defPPr>
              <a:defRPr lang="en-US"/>
            </a:defPPr>
            <a:lvl1pPr algn="ctr">
              <a:defRPr sz="1400" b="0" i="0">
                <a:solidFill>
                  <a:srgbClr val="232323"/>
                </a:solidFill>
                <a:effectLst/>
                <a:latin typeface="Arial Black" panose="020B0A04020102020204" pitchFamily="34" charset="0"/>
              </a:defRPr>
            </a:lvl1pPr>
          </a:lstStyle>
          <a:p>
            <a:r>
              <a:rPr lang="es-VE" dirty="0"/>
              <a:t>Principales factores de riesgo de extinción de la fauna venezolana</a:t>
            </a:r>
          </a:p>
        </p:txBody>
      </p:sp>
      <p:pic>
        <p:nvPicPr>
          <p:cNvPr id="4" name="Imagen 3">
            <a:extLst>
              <a:ext uri="{FF2B5EF4-FFF2-40B4-BE49-F238E27FC236}">
                <a16:creationId xmlns:a16="http://schemas.microsoft.com/office/drawing/2014/main" id="{5444DD78-1622-436A-8526-1953BB5E5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65" y="588762"/>
            <a:ext cx="7152423" cy="5288163"/>
          </a:xfrm>
          <a:prstGeom prst="rect">
            <a:avLst/>
          </a:prstGeom>
        </p:spPr>
      </p:pic>
      <p:sp>
        <p:nvSpPr>
          <p:cNvPr id="5" name="CuadroTexto 4">
            <a:extLst>
              <a:ext uri="{FF2B5EF4-FFF2-40B4-BE49-F238E27FC236}">
                <a16:creationId xmlns:a16="http://schemas.microsoft.com/office/drawing/2014/main" id="{8E390CC9-309C-4EFA-9D4D-59D7316AC784}"/>
              </a:ext>
            </a:extLst>
          </p:cNvPr>
          <p:cNvSpPr txBox="1"/>
          <p:nvPr/>
        </p:nvSpPr>
        <p:spPr>
          <a:xfrm>
            <a:off x="107950" y="100235"/>
            <a:ext cx="8928100" cy="461665"/>
          </a:xfrm>
          <a:prstGeom prst="rect">
            <a:avLst/>
          </a:prstGeom>
          <a:noFill/>
        </p:spPr>
        <p:txBody>
          <a:bodyPr wrap="square" lIns="0" tIns="0" rIns="0" bIns="0">
            <a:spAutoFit/>
          </a:bodyPr>
          <a:lstStyle>
            <a:defPPr>
              <a:defRPr lang="en-US"/>
            </a:defPPr>
            <a:lvl1pPr algn="ctr">
              <a:defRPr sz="3000" b="0" i="0">
                <a:ln w="41275">
                  <a:solidFill>
                    <a:srgbClr val="5C0012"/>
                  </a:solidFill>
                </a:ln>
                <a:solidFill>
                  <a:srgbClr val="FF0000"/>
                </a:solidFill>
                <a:effectLst/>
                <a:latin typeface="Arial Black" panose="020B0A04020102020204" pitchFamily="34" charset="0"/>
              </a:defRPr>
            </a:lvl1pPr>
          </a:lstStyle>
          <a:p>
            <a:r>
              <a:rPr lang="es-VE" dirty="0"/>
              <a:t>Situación de la fauna venezolana en 2015</a:t>
            </a:r>
          </a:p>
        </p:txBody>
      </p:sp>
      <p:sp>
        <p:nvSpPr>
          <p:cNvPr id="6" name="CuadroTexto 5">
            <a:extLst>
              <a:ext uri="{FF2B5EF4-FFF2-40B4-BE49-F238E27FC236}">
                <a16:creationId xmlns:a16="http://schemas.microsoft.com/office/drawing/2014/main" id="{B5F04187-121C-4BED-87C4-6B29FA21F997}"/>
              </a:ext>
            </a:extLst>
          </p:cNvPr>
          <p:cNvSpPr txBox="1"/>
          <p:nvPr/>
        </p:nvSpPr>
        <p:spPr>
          <a:xfrm>
            <a:off x="107950" y="5646543"/>
            <a:ext cx="3502557"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a:t>
            </a:r>
            <a:r>
              <a:rPr lang="es-VE" sz="1050" b="1" dirty="0">
                <a:solidFill>
                  <a:srgbClr val="232323"/>
                </a:solidFill>
                <a:latin typeface="Arial" panose="020B0604020202020204" pitchFamily="34" charset="0"/>
                <a:cs typeface="Arial" panose="020B0604020202020204" pitchFamily="34" charset="0"/>
                <a:hlinkClick r:id="rId3"/>
              </a:rPr>
              <a:t>https://www.especiesamenazadas.org/estatus</a:t>
            </a:r>
            <a:r>
              <a:rPr lang="es-VE" sz="1050" b="1" dirty="0">
                <a:solidFill>
                  <a:srgbClr val="232323"/>
                </a:solidFill>
                <a:latin typeface="Arial" panose="020B0604020202020204" pitchFamily="34" charset="0"/>
                <a:cs typeface="Arial" panose="020B0604020202020204" pitchFamily="34" charset="0"/>
              </a:rPr>
              <a:t> </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372187"/>
      </p:ext>
    </p:extLst>
  </p:cSld>
  <p:clrMapOvr>
    <a:masterClrMapping/>
  </p:clrMapOvr>
  <p:transition>
    <p:fade thruBlk="1"/>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3" name="CuadroTexto 2">
            <a:extLst>
              <a:ext uri="{FF2B5EF4-FFF2-40B4-BE49-F238E27FC236}">
                <a16:creationId xmlns:a16="http://schemas.microsoft.com/office/drawing/2014/main" id="{8B51F602-16C8-450D-B869-DB6B2AF3C995}"/>
              </a:ext>
            </a:extLst>
          </p:cNvPr>
          <p:cNvSpPr txBox="1"/>
          <p:nvPr/>
        </p:nvSpPr>
        <p:spPr>
          <a:xfrm>
            <a:off x="107949" y="5947239"/>
            <a:ext cx="5789931" cy="288147"/>
          </a:xfrm>
          <a:prstGeom prst="rect">
            <a:avLst/>
          </a:prstGeom>
          <a:solidFill>
            <a:srgbClr val="FFFF66"/>
          </a:solidFill>
        </p:spPr>
        <p:txBody>
          <a:bodyPr wrap="square" lIns="0" tIns="36000" rIns="0" bIns="36000">
            <a:spAutoFit/>
          </a:bodyPr>
          <a:lstStyle>
            <a:defPPr>
              <a:defRPr lang="en-US"/>
            </a:defPPr>
            <a:lvl1pPr algn="ctr">
              <a:defRPr sz="1400" b="0" i="0">
                <a:solidFill>
                  <a:srgbClr val="232323"/>
                </a:solidFill>
                <a:effectLst/>
                <a:latin typeface="Arial Black" panose="020B0A04020102020204" pitchFamily="34" charset="0"/>
              </a:defRPr>
            </a:lvl1pPr>
          </a:lstStyle>
          <a:p>
            <a:r>
              <a:rPr lang="es-VE" dirty="0"/>
              <a:t>Índice de la Lista Roja de la Fauna Venezolana 1999-2015</a:t>
            </a:r>
          </a:p>
        </p:txBody>
      </p:sp>
      <p:sp>
        <p:nvSpPr>
          <p:cNvPr id="4" name="CuadroTexto 3">
            <a:extLst>
              <a:ext uri="{FF2B5EF4-FFF2-40B4-BE49-F238E27FC236}">
                <a16:creationId xmlns:a16="http://schemas.microsoft.com/office/drawing/2014/main" id="{1F350DFA-9D5F-4B77-8234-429009F721E6}"/>
              </a:ext>
            </a:extLst>
          </p:cNvPr>
          <p:cNvSpPr txBox="1"/>
          <p:nvPr/>
        </p:nvSpPr>
        <p:spPr>
          <a:xfrm>
            <a:off x="107950" y="100235"/>
            <a:ext cx="8928100" cy="461665"/>
          </a:xfrm>
          <a:prstGeom prst="rect">
            <a:avLst/>
          </a:prstGeom>
          <a:noFill/>
        </p:spPr>
        <p:txBody>
          <a:bodyPr wrap="square" lIns="0" tIns="0" rIns="0" bIns="0">
            <a:spAutoFit/>
          </a:bodyPr>
          <a:lstStyle>
            <a:defPPr>
              <a:defRPr lang="en-US"/>
            </a:defPPr>
            <a:lvl1pPr algn="ctr">
              <a:defRPr sz="3000" b="0" i="0">
                <a:ln w="41275">
                  <a:solidFill>
                    <a:srgbClr val="5C0012"/>
                  </a:solidFill>
                </a:ln>
                <a:solidFill>
                  <a:srgbClr val="FF0000"/>
                </a:solidFill>
                <a:effectLst/>
                <a:latin typeface="Arial Black" panose="020B0A04020102020204" pitchFamily="34" charset="0"/>
              </a:defRPr>
            </a:lvl1pPr>
          </a:lstStyle>
          <a:p>
            <a:r>
              <a:rPr lang="es-VE" dirty="0"/>
              <a:t>Situación de la fauna venezolana en 2015</a:t>
            </a:r>
          </a:p>
        </p:txBody>
      </p:sp>
      <p:pic>
        <p:nvPicPr>
          <p:cNvPr id="5" name="Imagen 4">
            <a:extLst>
              <a:ext uri="{FF2B5EF4-FFF2-40B4-BE49-F238E27FC236}">
                <a16:creationId xmlns:a16="http://schemas.microsoft.com/office/drawing/2014/main" id="{CEB4587D-8919-4E89-9FE6-7CA1358E2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594036"/>
            <a:ext cx="6793695" cy="5282889"/>
          </a:xfrm>
          <a:prstGeom prst="rect">
            <a:avLst/>
          </a:prstGeom>
        </p:spPr>
      </p:pic>
      <p:sp>
        <p:nvSpPr>
          <p:cNvPr id="6" name="CuadroTexto 5">
            <a:extLst>
              <a:ext uri="{FF2B5EF4-FFF2-40B4-BE49-F238E27FC236}">
                <a16:creationId xmlns:a16="http://schemas.microsoft.com/office/drawing/2014/main" id="{C74771FB-06CC-4475-B61E-2FBCA0AEA279}"/>
              </a:ext>
            </a:extLst>
          </p:cNvPr>
          <p:cNvSpPr txBox="1"/>
          <p:nvPr/>
        </p:nvSpPr>
        <p:spPr>
          <a:xfrm>
            <a:off x="6800045" y="701952"/>
            <a:ext cx="2242351" cy="5509200"/>
          </a:xfrm>
          <a:prstGeom prst="rect">
            <a:avLst/>
          </a:prstGeom>
          <a:noFill/>
        </p:spPr>
        <p:txBody>
          <a:bodyPr wrap="square">
            <a:spAutoFit/>
          </a:bodyPr>
          <a:lstStyle/>
          <a:p>
            <a:r>
              <a:rPr lang="es-VE" sz="1600" b="0" i="0" dirty="0">
                <a:solidFill>
                  <a:srgbClr val="232323"/>
                </a:solidFill>
                <a:effectLst/>
                <a:latin typeface="Arial" panose="020B0604020202020204" pitchFamily="34" charset="0"/>
                <a:cs typeface="Arial" panose="020B0604020202020204" pitchFamily="34" charset="0"/>
              </a:rPr>
              <a:t>El índice de las Listas Rojas (ILR) mide las tendencias generales en riesgo de extinción de grupos de especies sobre la base de cambios genuinos en su estatus dentro de la Lista Roja a través del tiempo (</a:t>
            </a:r>
            <a:r>
              <a:rPr lang="es-VE" sz="1600" b="0" i="0" dirty="0" err="1">
                <a:solidFill>
                  <a:srgbClr val="232323"/>
                </a:solidFill>
                <a:effectLst/>
                <a:latin typeface="Arial" panose="020B0604020202020204" pitchFamily="34" charset="0"/>
                <a:cs typeface="Arial" panose="020B0604020202020204" pitchFamily="34" charset="0"/>
              </a:rPr>
              <a:t>Butchart</a:t>
            </a:r>
            <a:r>
              <a:rPr lang="es-VE" sz="1600" b="0" i="0" dirty="0">
                <a:solidFill>
                  <a:srgbClr val="232323"/>
                </a:solidFill>
                <a:effectLst/>
                <a:latin typeface="Arial" panose="020B0604020202020204" pitchFamily="34" charset="0"/>
                <a:cs typeface="Arial" panose="020B0604020202020204" pitchFamily="34" charset="0"/>
              </a:rPr>
              <a:t> et al. 2007, </a:t>
            </a:r>
            <a:r>
              <a:rPr lang="es-VE" sz="1600" b="0" i="0" dirty="0" err="1">
                <a:solidFill>
                  <a:srgbClr val="232323"/>
                </a:solidFill>
                <a:effectLst/>
                <a:latin typeface="Arial" panose="020B0604020202020204" pitchFamily="34" charset="0"/>
                <a:cs typeface="Arial" panose="020B0604020202020204" pitchFamily="34" charset="0"/>
              </a:rPr>
              <a:t>Bubb</a:t>
            </a:r>
            <a:r>
              <a:rPr lang="es-VE" sz="1600" b="0" i="0" dirty="0">
                <a:solidFill>
                  <a:srgbClr val="232323"/>
                </a:solidFill>
                <a:effectLst/>
                <a:latin typeface="Arial" panose="020B0604020202020204" pitchFamily="34" charset="0"/>
                <a:cs typeface="Arial" panose="020B0604020202020204" pitchFamily="34" charset="0"/>
              </a:rPr>
              <a:t> et al. 2009). Su valor oscila entre uno y cero. Cuando todas las especies de un grupo clasifican como Preocupación Menor (LC), el índice vale uno. Cuando todas las especies de un grupo se extinguieron, el ILR vale cero. </a:t>
            </a:r>
            <a:endParaRPr lang="es-VE" sz="16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7628B444-AF86-494B-9126-0FFDBC716E33}"/>
              </a:ext>
            </a:extLst>
          </p:cNvPr>
          <p:cNvSpPr txBox="1"/>
          <p:nvPr/>
        </p:nvSpPr>
        <p:spPr>
          <a:xfrm>
            <a:off x="2094807" y="5727866"/>
            <a:ext cx="3502557" cy="161583"/>
          </a:xfrm>
          <a:prstGeom prst="rect">
            <a:avLst/>
          </a:prstGeom>
          <a:noFill/>
        </p:spPr>
        <p:txBody>
          <a:bodyPr wrap="square" lIns="0" tIns="0" rIns="0" bIns="0">
            <a:spAutoFit/>
          </a:bodyPr>
          <a:lstStyle/>
          <a:p>
            <a:pPr algn="r"/>
            <a:r>
              <a:rPr lang="es-VE" sz="1050" b="1" dirty="0">
                <a:solidFill>
                  <a:srgbClr val="232323"/>
                </a:solidFill>
                <a:latin typeface="Arial" panose="020B0604020202020204" pitchFamily="34" charset="0"/>
                <a:cs typeface="Arial" panose="020B0604020202020204" pitchFamily="34" charset="0"/>
              </a:rPr>
              <a:t>Fuente: </a:t>
            </a:r>
            <a:r>
              <a:rPr lang="es-VE" sz="1050" b="1" dirty="0">
                <a:solidFill>
                  <a:srgbClr val="232323"/>
                </a:solidFill>
                <a:latin typeface="Arial" panose="020B0604020202020204" pitchFamily="34" charset="0"/>
                <a:cs typeface="Arial" panose="020B0604020202020204" pitchFamily="34" charset="0"/>
                <a:hlinkClick r:id="rId3"/>
              </a:rPr>
              <a:t>https://www.especiesamenazadas.org/estatus</a:t>
            </a:r>
            <a:r>
              <a:rPr lang="es-VE" sz="1050" b="1" dirty="0">
                <a:solidFill>
                  <a:srgbClr val="232323"/>
                </a:solidFill>
                <a:latin typeface="Arial" panose="020B0604020202020204" pitchFamily="34" charset="0"/>
                <a:cs typeface="Arial" panose="020B0604020202020204" pitchFamily="34" charset="0"/>
              </a:rPr>
              <a:t> </a:t>
            </a:r>
            <a:endParaRPr lang="es-VE" sz="10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2187390"/>
      </p:ext>
    </p:extLst>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3" name="Imagen 2">
            <a:extLst>
              <a:ext uri="{FF2B5EF4-FFF2-40B4-BE49-F238E27FC236}">
                <a16:creationId xmlns:a16="http://schemas.microsoft.com/office/drawing/2014/main" id="{665AABD8-8788-444B-BB6B-59F13DEF32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78" y="527304"/>
            <a:ext cx="4449762" cy="4999086"/>
          </a:xfrm>
          <a:prstGeom prst="rect">
            <a:avLst/>
          </a:prstGeom>
        </p:spPr>
      </p:pic>
      <p:sp>
        <p:nvSpPr>
          <p:cNvPr id="4" name="CuadroTexto 3">
            <a:extLst>
              <a:ext uri="{FF2B5EF4-FFF2-40B4-BE49-F238E27FC236}">
                <a16:creationId xmlns:a16="http://schemas.microsoft.com/office/drawing/2014/main" id="{279C5904-D42A-4E52-A050-9318E71AF7EF}"/>
              </a:ext>
            </a:extLst>
          </p:cNvPr>
          <p:cNvSpPr txBox="1"/>
          <p:nvPr/>
        </p:nvSpPr>
        <p:spPr>
          <a:xfrm>
            <a:off x="4596315" y="859406"/>
            <a:ext cx="4449762" cy="18466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defTabSz="144000" eaLnBrk="0" fontAlgn="base" hangingPunct="0">
              <a:lnSpc>
                <a:spcPct val="100000"/>
              </a:lnSpc>
              <a:spcBef>
                <a:spcPct val="0"/>
              </a:spcBef>
              <a:spcAft>
                <a:spcPts val="600"/>
              </a:spcAft>
              <a:buClrTx/>
              <a:buSzTx/>
              <a:buFontTx/>
              <a:buNone/>
              <a:tabLst/>
              <a:defRPr sz="2000" b="0" i="0">
                <a:effectLst/>
                <a:latin typeface="Arial" panose="020B0604020202020204" pitchFamily="34" charset="0"/>
                <a:cs typeface="Arial" panose="020B06040202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es-VE" altLang="es-VE" dirty="0" err="1"/>
              <a:t>Phylum</a:t>
            </a:r>
            <a:r>
              <a:rPr lang="es-VE" altLang="es-VE" dirty="0"/>
              <a:t>: </a:t>
            </a:r>
            <a:r>
              <a:rPr lang="es-VE" altLang="es-VE" dirty="0" err="1">
                <a:hlinkClick r:id="rId3"/>
              </a:rPr>
              <a:t>Chordata</a:t>
            </a:r>
            <a:endParaRPr lang="es-VE" altLang="es-VE" dirty="0"/>
          </a:p>
          <a:p>
            <a:r>
              <a:rPr lang="es-VE" altLang="es-VE" dirty="0"/>
              <a:t>Clase: </a:t>
            </a:r>
            <a:r>
              <a:rPr lang="es-VE" altLang="es-VE" dirty="0">
                <a:hlinkClick r:id="rId4"/>
              </a:rPr>
              <a:t>Aves</a:t>
            </a:r>
            <a:endParaRPr lang="es-VE" altLang="es-VE" dirty="0"/>
          </a:p>
          <a:p>
            <a:r>
              <a:rPr lang="es-VE" altLang="es-VE" dirty="0"/>
              <a:t>Nombre científico: </a:t>
            </a:r>
            <a:r>
              <a:rPr lang="es-VE" altLang="es-VE" b="1" i="1" dirty="0" err="1"/>
              <a:t>Sporagra</a:t>
            </a:r>
            <a:r>
              <a:rPr lang="es-VE" altLang="es-VE" b="1" i="1" dirty="0"/>
              <a:t> </a:t>
            </a:r>
            <a:r>
              <a:rPr lang="es-VE" altLang="es-VE" b="1" i="1" dirty="0" err="1"/>
              <a:t>cucullata</a:t>
            </a:r>
            <a:endParaRPr lang="es-VE" altLang="es-VE" b="1" i="1" dirty="0"/>
          </a:p>
          <a:p>
            <a:r>
              <a:rPr lang="es-VE" altLang="es-VE" dirty="0"/>
              <a:t>Categoría:        </a:t>
            </a:r>
            <a:r>
              <a:rPr lang="es-VE" altLang="es-VE" dirty="0">
                <a:hlinkClick r:id="rId5"/>
              </a:rPr>
              <a:t>En Peligro Crítico</a:t>
            </a:r>
            <a:endParaRPr lang="es-VE" altLang="es-VE" dirty="0"/>
          </a:p>
          <a:p>
            <a:r>
              <a:rPr lang="es-VE" altLang="es-VE" dirty="0"/>
              <a:t>Criterio: A4cd</a:t>
            </a:r>
          </a:p>
        </p:txBody>
      </p:sp>
      <p:sp>
        <p:nvSpPr>
          <p:cNvPr id="5" name="Rectangle 1">
            <a:extLst>
              <a:ext uri="{FF2B5EF4-FFF2-40B4-BE49-F238E27FC236}">
                <a16:creationId xmlns:a16="http://schemas.microsoft.com/office/drawing/2014/main" id="{BEABDBE0-6E69-4706-873B-0DD51D36CE60}"/>
              </a:ext>
            </a:extLst>
          </p:cNvPr>
          <p:cNvSpPr>
            <a:spLocks noChangeArrowheads="1"/>
          </p:cNvSpPr>
          <p:nvPr/>
        </p:nvSpPr>
        <p:spPr bwMode="auto">
          <a:xfrm>
            <a:off x="5512157" y="108805"/>
            <a:ext cx="3523893"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44000" marR="0" lvl="0" indent="-144000" algn="r" defTabSz="144000" rtl="0" eaLnBrk="0" fontAlgn="base" latinLnBrk="0" hangingPunct="0">
              <a:lnSpc>
                <a:spcPct val="100000"/>
              </a:lnSpc>
              <a:spcBef>
                <a:spcPct val="0"/>
              </a:spcBef>
              <a:spcAft>
                <a:spcPct val="0"/>
              </a:spcAft>
              <a:buClrTx/>
              <a:buSzTx/>
              <a:buFontTx/>
              <a:buNone/>
              <a:tabLst/>
            </a:pPr>
            <a:r>
              <a:rPr lang="es-VE" altLang="es-VE" sz="3200" dirty="0">
                <a:ln w="41275">
                  <a:solidFill>
                    <a:srgbClr val="5C0012"/>
                  </a:solidFill>
                </a:ln>
                <a:solidFill>
                  <a:srgbClr val="FF0000"/>
                </a:solidFill>
                <a:latin typeface="Arial Black" panose="020B0A04020102020204" pitchFamily="34" charset="0"/>
              </a:rPr>
              <a:t>Cardenalito</a:t>
            </a:r>
          </a:p>
        </p:txBody>
      </p:sp>
      <p:sp>
        <p:nvSpPr>
          <p:cNvPr id="6" name="CuadroTexto 5">
            <a:extLst>
              <a:ext uri="{FF2B5EF4-FFF2-40B4-BE49-F238E27FC236}">
                <a16:creationId xmlns:a16="http://schemas.microsoft.com/office/drawing/2014/main" id="{0E52B90E-E229-4986-8AEE-D4CA1CE763E6}"/>
              </a:ext>
            </a:extLst>
          </p:cNvPr>
          <p:cNvSpPr txBox="1"/>
          <p:nvPr/>
        </p:nvSpPr>
        <p:spPr>
          <a:xfrm>
            <a:off x="122238" y="6049050"/>
            <a:ext cx="8899524" cy="184666"/>
          </a:xfrm>
          <a:prstGeom prst="rect">
            <a:avLst/>
          </a:prstGeom>
          <a:noFill/>
        </p:spPr>
        <p:txBody>
          <a:bodyPr wrap="square" lIns="0" tIns="0" rIns="0" bIns="0">
            <a:spAutoFit/>
          </a:bodyPr>
          <a:lstStyle>
            <a:defPPr>
              <a:defRPr lang="en-US"/>
            </a:defPPr>
            <a:lvl1pPr algn="r">
              <a:defRPr sz="1200" b="1">
                <a:solidFill>
                  <a:srgbClr val="232323"/>
                </a:solidFill>
                <a:latin typeface="Arial" panose="020B0604020202020204" pitchFamily="34" charset="0"/>
                <a:cs typeface="Arial" panose="020B0604020202020204" pitchFamily="34" charset="0"/>
              </a:defRPr>
            </a:lvl1pPr>
          </a:lstStyle>
          <a:p>
            <a:r>
              <a:rPr lang="es-VE" dirty="0">
                <a:hlinkClick r:id="rId6"/>
              </a:rPr>
              <a:t>https://www.especiesamenazadas.org/taxon/chordata/aves/passeriformes/fringillidae/sporagra/cardenalito</a:t>
            </a:r>
            <a:r>
              <a:rPr lang="es-VE" dirty="0"/>
              <a:t> </a:t>
            </a:r>
          </a:p>
        </p:txBody>
      </p:sp>
    </p:spTree>
    <p:extLst>
      <p:ext uri="{BB962C8B-B14F-4D97-AF65-F5344CB8AC3E}">
        <p14:creationId xmlns:p14="http://schemas.microsoft.com/office/powerpoint/2010/main" val="4117056829"/>
      </p:ext>
    </p:extLst>
  </p:cSld>
  <p:clrMapOvr>
    <a:masterClrMapping/>
  </p:clrMapOvr>
  <p:transition>
    <p:fade thruBlk="1"/>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ph type="ftr" sz="quarter" idx="3"/>
          </p:nvPr>
        </p:nvSpPr>
        <p:spPr bwMode="auto">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6" name="Imagen 5">
            <a:extLst>
              <a:ext uri="{FF2B5EF4-FFF2-40B4-BE49-F238E27FC236}">
                <a16:creationId xmlns:a16="http://schemas.microsoft.com/office/drawing/2014/main" id="{29B0F095-9586-4943-A56E-1AC731B3F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53" y="98319"/>
            <a:ext cx="3708000" cy="2956351"/>
          </a:xfrm>
          <a:prstGeom prst="rect">
            <a:avLst/>
          </a:prstGeom>
        </p:spPr>
      </p:pic>
      <p:sp>
        <p:nvSpPr>
          <p:cNvPr id="7" name="CuadroTexto 6">
            <a:extLst>
              <a:ext uri="{FF2B5EF4-FFF2-40B4-BE49-F238E27FC236}">
                <a16:creationId xmlns:a16="http://schemas.microsoft.com/office/drawing/2014/main" id="{CB99C508-84CA-4E28-9B38-879C4229D8BF}"/>
              </a:ext>
            </a:extLst>
          </p:cNvPr>
          <p:cNvSpPr txBox="1"/>
          <p:nvPr/>
        </p:nvSpPr>
        <p:spPr>
          <a:xfrm>
            <a:off x="4572000" y="115414"/>
            <a:ext cx="4464049" cy="9848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defPPr>
              <a:defRPr lang="en-US"/>
            </a:defPPr>
            <a:lvl1pPr marL="144000" marR="0" lvl="0" indent="-144000" algn="r" defTabSz="144000" eaLnBrk="0" fontAlgn="base" hangingPunct="0">
              <a:lnSpc>
                <a:spcPct val="100000"/>
              </a:lnSpc>
              <a:spcBef>
                <a:spcPct val="0"/>
              </a:spcBef>
              <a:spcAft>
                <a:spcPct val="0"/>
              </a:spcAft>
              <a:buClrTx/>
              <a:buSzTx/>
              <a:buFontTx/>
              <a:buNone/>
              <a:tabLst/>
              <a:defRPr sz="3200">
                <a:ln w="41275">
                  <a:solidFill>
                    <a:srgbClr val="5C0012"/>
                  </a:solidFill>
                </a:ln>
                <a:solidFill>
                  <a:srgbClr val="FF0000"/>
                </a:solidFill>
                <a:latin typeface="Arial Black" panose="020B0A04020102020204" pitchFamily="34" charset="0"/>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r>
              <a:rPr lang="es-VE" dirty="0"/>
              <a:t>Mariposa paramera del Cendé</a:t>
            </a:r>
          </a:p>
        </p:txBody>
      </p:sp>
      <p:sp>
        <p:nvSpPr>
          <p:cNvPr id="8" name="Rectangle 1">
            <a:extLst>
              <a:ext uri="{FF2B5EF4-FFF2-40B4-BE49-F238E27FC236}">
                <a16:creationId xmlns:a16="http://schemas.microsoft.com/office/drawing/2014/main" id="{08490C36-8C32-42F4-9AD1-C4CE635ED775}"/>
              </a:ext>
            </a:extLst>
          </p:cNvPr>
          <p:cNvSpPr>
            <a:spLocks noChangeArrowheads="1"/>
          </p:cNvSpPr>
          <p:nvPr/>
        </p:nvSpPr>
        <p:spPr bwMode="auto">
          <a:xfrm>
            <a:off x="4288665" y="1256729"/>
            <a:ext cx="4753619" cy="18466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144000" indent="-144000" defTabSz="144000" eaLnBrk="0" fontAlgn="base" hangingPunct="0">
              <a:spcBef>
                <a:spcPct val="0"/>
              </a:spcBef>
              <a:spcAft>
                <a:spcPts val="600"/>
              </a:spcAft>
            </a:pPr>
            <a:r>
              <a:rPr lang="es-VE" sz="2000" dirty="0" err="1">
                <a:latin typeface="Arial" panose="020B0604020202020204" pitchFamily="34" charset="0"/>
                <a:cs typeface="Arial" panose="020B0604020202020204" pitchFamily="34" charset="0"/>
              </a:rPr>
              <a:t>Phylum</a:t>
            </a:r>
            <a:r>
              <a:rPr lang="es-VE" sz="2000" dirty="0">
                <a:latin typeface="Arial" panose="020B0604020202020204" pitchFamily="34" charset="0"/>
                <a:cs typeface="Arial" panose="020B0604020202020204" pitchFamily="34" charset="0"/>
              </a:rPr>
              <a:t>: </a:t>
            </a:r>
            <a:r>
              <a:rPr lang="es-VE" sz="2000" dirty="0" err="1">
                <a:latin typeface="Arial" panose="020B0604020202020204" pitchFamily="34" charset="0"/>
                <a:cs typeface="Arial" panose="020B0604020202020204" pitchFamily="34" charset="0"/>
                <a:hlinkClick r:id="rId3"/>
              </a:rPr>
              <a:t>Arthropoda</a:t>
            </a:r>
            <a:endParaRPr lang="es-VE" altLang="es-VE" sz="2000" dirty="0">
              <a:latin typeface="Arial" panose="020B0604020202020204" pitchFamily="34" charset="0"/>
              <a:cs typeface="Arial" panose="020B0604020202020204" pitchFamily="34" charset="0"/>
            </a:endParaRPr>
          </a:p>
          <a:p>
            <a:pPr marL="144000" indent="-144000" defTabSz="144000" eaLnBrk="0" fontAlgn="base" hangingPunct="0">
              <a:spcBef>
                <a:spcPct val="0"/>
              </a:spcBef>
              <a:spcAft>
                <a:spcPts val="600"/>
              </a:spcAft>
            </a:pPr>
            <a:r>
              <a:rPr lang="es-VE" altLang="es-VE" sz="2000" dirty="0">
                <a:latin typeface="Arial" panose="020B0604020202020204" pitchFamily="34" charset="0"/>
                <a:cs typeface="Arial" panose="020B0604020202020204" pitchFamily="34" charset="0"/>
              </a:rPr>
              <a:t>Clase: </a:t>
            </a:r>
            <a:r>
              <a:rPr lang="es-VE" altLang="es-VE" sz="2000" dirty="0" err="1">
                <a:latin typeface="Arial" panose="020B0604020202020204" pitchFamily="34" charset="0"/>
                <a:cs typeface="Arial" panose="020B0604020202020204" pitchFamily="34" charset="0"/>
                <a:hlinkClick r:id="rId4"/>
              </a:rPr>
              <a:t>Insecta</a:t>
            </a:r>
            <a:endParaRPr lang="es-VE" altLang="es-VE" sz="2000" dirty="0">
              <a:latin typeface="Arial" panose="020B0604020202020204" pitchFamily="34" charset="0"/>
              <a:cs typeface="Arial" panose="020B0604020202020204" pitchFamily="34" charset="0"/>
            </a:endParaRPr>
          </a:p>
          <a:p>
            <a:pPr marL="144000" indent="-144000" defTabSz="144000" eaLnBrk="0" fontAlgn="base" hangingPunct="0">
              <a:spcBef>
                <a:spcPct val="0"/>
              </a:spcBef>
              <a:spcAft>
                <a:spcPts val="600"/>
              </a:spcAft>
            </a:pPr>
            <a:r>
              <a:rPr lang="es-VE" altLang="es-VE" sz="2000" dirty="0">
                <a:latin typeface="Arial" panose="020B0604020202020204" pitchFamily="34" charset="0"/>
                <a:cs typeface="Arial" panose="020B0604020202020204" pitchFamily="34" charset="0"/>
              </a:rPr>
              <a:t>Nombre científico: </a:t>
            </a:r>
            <a:r>
              <a:rPr lang="es-VE" altLang="es-VE" sz="2000" b="1" i="1" dirty="0">
                <a:latin typeface="Arial" panose="020B0604020202020204" pitchFamily="34" charset="0"/>
                <a:cs typeface="Arial" panose="020B0604020202020204" pitchFamily="34" charset="0"/>
              </a:rPr>
              <a:t>Redonda </a:t>
            </a:r>
            <a:r>
              <a:rPr lang="es-VE" altLang="es-VE" sz="2000" b="1" i="1" dirty="0" err="1">
                <a:latin typeface="Arial" panose="020B0604020202020204" pitchFamily="34" charset="0"/>
                <a:cs typeface="Arial" panose="020B0604020202020204" pitchFamily="34" charset="0"/>
              </a:rPr>
              <a:t>leukasmena</a:t>
            </a:r>
            <a:endParaRPr lang="es-VE" altLang="es-VE" sz="2000" b="1" i="1" dirty="0">
              <a:latin typeface="Arial" panose="020B0604020202020204" pitchFamily="34" charset="0"/>
              <a:cs typeface="Arial" panose="020B0604020202020204" pitchFamily="34" charset="0"/>
            </a:endParaRPr>
          </a:p>
          <a:p>
            <a:pPr marL="144000" indent="-144000" defTabSz="144000" eaLnBrk="0" fontAlgn="base" hangingPunct="0">
              <a:spcBef>
                <a:spcPct val="0"/>
              </a:spcBef>
              <a:spcAft>
                <a:spcPts val="600"/>
              </a:spcAft>
            </a:pPr>
            <a:r>
              <a:rPr lang="es-VE" altLang="es-VE" sz="2000" dirty="0">
                <a:latin typeface="Arial" panose="020B0604020202020204" pitchFamily="34" charset="0"/>
                <a:cs typeface="Arial" panose="020B0604020202020204" pitchFamily="34" charset="0"/>
              </a:rPr>
              <a:t>Categoría:        </a:t>
            </a:r>
            <a:r>
              <a:rPr lang="es-VE" altLang="es-VE" sz="2000" dirty="0">
                <a:latin typeface="Arial" panose="020B0604020202020204" pitchFamily="34" charset="0"/>
                <a:cs typeface="Arial" panose="020B0604020202020204" pitchFamily="34" charset="0"/>
                <a:hlinkClick r:id="rId5"/>
              </a:rPr>
              <a:t>En Peligro Crítico</a:t>
            </a:r>
            <a:endParaRPr lang="es-VE" altLang="es-VE" sz="2000" dirty="0">
              <a:latin typeface="Arial" panose="020B0604020202020204" pitchFamily="34" charset="0"/>
              <a:cs typeface="Arial" panose="020B0604020202020204" pitchFamily="34" charset="0"/>
            </a:endParaRPr>
          </a:p>
          <a:p>
            <a:pPr marL="144000" indent="-144000" defTabSz="144000" eaLnBrk="0" fontAlgn="base" hangingPunct="0">
              <a:spcBef>
                <a:spcPct val="0"/>
              </a:spcBef>
              <a:spcAft>
                <a:spcPts val="600"/>
              </a:spcAft>
            </a:pPr>
            <a:r>
              <a:rPr lang="es-VE" altLang="es-VE" sz="2000" dirty="0">
                <a:latin typeface="Arial" panose="020B0604020202020204" pitchFamily="34" charset="0"/>
                <a:cs typeface="Arial" panose="020B0604020202020204" pitchFamily="34" charset="0"/>
              </a:rPr>
              <a:t>Criterio: B1ab(</a:t>
            </a:r>
            <a:r>
              <a:rPr lang="es-VE" altLang="es-VE" sz="2000" dirty="0" err="1">
                <a:latin typeface="Arial" panose="020B0604020202020204" pitchFamily="34" charset="0"/>
                <a:cs typeface="Arial" panose="020B0604020202020204" pitchFamily="34" charset="0"/>
              </a:rPr>
              <a:t>iii</a:t>
            </a:r>
            <a:r>
              <a:rPr lang="es-VE" altLang="es-VE" sz="2000" dirty="0">
                <a:latin typeface="Arial" panose="020B0604020202020204" pitchFamily="34" charset="0"/>
                <a:cs typeface="Arial" panose="020B0604020202020204" pitchFamily="34" charset="0"/>
              </a:rPr>
              <a:t>)+2ab(</a:t>
            </a:r>
            <a:r>
              <a:rPr lang="es-VE" altLang="es-VE" sz="2000" dirty="0" err="1">
                <a:latin typeface="Arial" panose="020B0604020202020204" pitchFamily="34" charset="0"/>
                <a:cs typeface="Arial" panose="020B0604020202020204" pitchFamily="34" charset="0"/>
              </a:rPr>
              <a:t>iii</a:t>
            </a:r>
            <a:r>
              <a:rPr lang="es-VE" altLang="es-VE" sz="2000" dirty="0">
                <a:latin typeface="Arial" panose="020B0604020202020204" pitchFamily="34" charset="0"/>
                <a:cs typeface="Arial" panose="020B0604020202020204" pitchFamily="34" charset="0"/>
              </a:rPr>
              <a:t>) </a:t>
            </a:r>
          </a:p>
        </p:txBody>
      </p:sp>
      <p:pic>
        <p:nvPicPr>
          <p:cNvPr id="10" name="Imagen 9">
            <a:extLst>
              <a:ext uri="{FF2B5EF4-FFF2-40B4-BE49-F238E27FC236}">
                <a16:creationId xmlns:a16="http://schemas.microsoft.com/office/drawing/2014/main" id="{3C9CEEC5-CC13-49A8-95F7-4D3138E4A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90" y="3065349"/>
            <a:ext cx="3708000" cy="2938028"/>
          </a:xfrm>
          <a:prstGeom prst="rect">
            <a:avLst/>
          </a:prstGeom>
        </p:spPr>
      </p:pic>
      <p:sp>
        <p:nvSpPr>
          <p:cNvPr id="11" name="CuadroTexto 10">
            <a:extLst>
              <a:ext uri="{FF2B5EF4-FFF2-40B4-BE49-F238E27FC236}">
                <a16:creationId xmlns:a16="http://schemas.microsoft.com/office/drawing/2014/main" id="{808ED7E6-2103-4A0C-85F5-BA08661575FB}"/>
              </a:ext>
            </a:extLst>
          </p:cNvPr>
          <p:cNvSpPr txBox="1"/>
          <p:nvPr/>
        </p:nvSpPr>
        <p:spPr>
          <a:xfrm>
            <a:off x="115430" y="6046415"/>
            <a:ext cx="8913140" cy="169277"/>
          </a:xfrm>
          <a:prstGeom prst="rect">
            <a:avLst/>
          </a:prstGeom>
          <a:noFill/>
        </p:spPr>
        <p:txBody>
          <a:bodyPr wrap="square" lIns="0" tIns="0" rIns="0" bIns="0">
            <a:spAutoFit/>
          </a:bodyPr>
          <a:lstStyle>
            <a:defPPr>
              <a:defRPr lang="en-US"/>
            </a:defPPr>
            <a:lvl1pPr algn="r">
              <a:defRPr sz="1200" b="1">
                <a:solidFill>
                  <a:srgbClr val="232323"/>
                </a:solidFill>
                <a:latin typeface="Arial" panose="020B0604020202020204" pitchFamily="34" charset="0"/>
                <a:cs typeface="Arial" panose="020B0604020202020204" pitchFamily="34" charset="0"/>
              </a:defRPr>
            </a:lvl1pPr>
          </a:lstStyle>
          <a:p>
            <a:r>
              <a:rPr lang="es-VE" sz="1100" dirty="0">
                <a:hlinkClick r:id="rId7"/>
              </a:rPr>
              <a:t>https://www.especiesamenazadas.org/taxon/arthropoda/insecta/lepidoptera/nymphalidae/redonda/mariposa-paramera-del-cende</a:t>
            </a:r>
            <a:endParaRPr lang="es-VE" sz="1100" dirty="0"/>
          </a:p>
        </p:txBody>
      </p:sp>
    </p:spTree>
    <p:extLst>
      <p:ext uri="{BB962C8B-B14F-4D97-AF65-F5344CB8AC3E}">
        <p14:creationId xmlns:p14="http://schemas.microsoft.com/office/powerpoint/2010/main" val="4096309411"/>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2ACD633-A92A-417A-B513-52524F361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6237288"/>
          </a:xfrm>
          <a:prstGeom prst="rect">
            <a:avLst/>
          </a:prstGeom>
        </p:spPr>
      </p:pic>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Los Médanos de Coro</a:t>
            </a:r>
          </a:p>
        </p:txBody>
      </p:sp>
    </p:spTree>
    <p:extLst>
      <p:ext uri="{BB962C8B-B14F-4D97-AF65-F5344CB8AC3E}">
        <p14:creationId xmlns:p14="http://schemas.microsoft.com/office/powerpoint/2010/main" val="3641724101"/>
      </p:ext>
    </p:extLst>
  </p:cSld>
  <p:clrMapOvr>
    <a:masterClrMapping/>
  </p:clrMapOvr>
  <p:transition advTm="2000">
    <p:fade thruBlk="1"/>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94970"/>
            <a:ext cx="8785224" cy="523220"/>
          </a:xfrm>
        </p:spPr>
        <p:txBody>
          <a:bodyPr wrap="square" lIns="0" tIns="0" rIns="0" bIns="0" rtlCol="0">
            <a:spAutoFit/>
          </a:bodyPr>
          <a:lstStyle/>
          <a:p>
            <a:pPr algn="ctr" fontAlgn="auto">
              <a:lnSpc>
                <a:spcPct val="100000"/>
              </a:lnSpc>
              <a:spcAft>
                <a:spcPts val="0"/>
              </a:spcAft>
              <a:defRPr/>
            </a:pPr>
            <a:r>
              <a:rPr lang="es-VE" sz="3400" b="1" kern="10" dirty="0">
                <a:ln w="25400">
                  <a:solidFill>
                    <a:srgbClr val="000000"/>
                  </a:solidFill>
                  <a:round/>
                  <a:headEnd/>
                  <a:tailEnd/>
                </a:ln>
                <a:solidFill>
                  <a:srgbClr val="FFCCFF"/>
                </a:solidFill>
                <a:latin typeface="Arial Black"/>
                <a:cs typeface="Arial" charset="0"/>
              </a:rPr>
              <a:t>Campaña “</a:t>
            </a:r>
            <a:r>
              <a:rPr lang="es-VE" sz="3400" b="1" kern="10" dirty="0" err="1">
                <a:ln w="25400">
                  <a:solidFill>
                    <a:srgbClr val="000000"/>
                  </a:solidFill>
                  <a:round/>
                  <a:headEnd/>
                  <a:tailEnd/>
                </a:ln>
                <a:solidFill>
                  <a:srgbClr val="FFCCFF"/>
                </a:solidFill>
                <a:latin typeface="Arial Black"/>
                <a:cs typeface="Arial" charset="0"/>
              </a:rPr>
              <a:t>Musguito</a:t>
            </a:r>
            <a:r>
              <a:rPr lang="es-VE" sz="3400" b="1" kern="10" dirty="0">
                <a:ln w="25400">
                  <a:solidFill>
                    <a:srgbClr val="000000"/>
                  </a:solidFill>
                  <a:round/>
                  <a:headEnd/>
                  <a:tailEnd/>
                </a:ln>
                <a:solidFill>
                  <a:srgbClr val="FFCCFF"/>
                </a:solidFill>
                <a:latin typeface="Arial Black"/>
                <a:cs typeface="Arial" charset="0"/>
              </a:rPr>
              <a:t>”</a:t>
            </a:r>
            <a:endParaRPr lang="es-VE" sz="3400" dirty="0"/>
          </a:p>
        </p:txBody>
      </p:sp>
      <p:sp>
        <p:nvSpPr>
          <p:cNvPr id="4" name="Marcador de contenido 3"/>
          <p:cNvSpPr>
            <a:spLocks noGrp="1"/>
          </p:cNvSpPr>
          <p:nvPr>
            <p:ph idx="1"/>
          </p:nvPr>
        </p:nvSpPr>
        <p:spPr>
          <a:xfrm>
            <a:off x="179388" y="686713"/>
            <a:ext cx="8785224" cy="1292662"/>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chemeClr val="accent5">
                    <a:lumMod val="75000"/>
                  </a:schemeClr>
                </a:solidFill>
                <a:latin typeface="Arial Black"/>
              </a:rPr>
              <a:t>Reforzar la campaña por la protección y conservación del musgo, liquen y barba de palo.</a:t>
            </a:r>
          </a:p>
        </p:txBody>
      </p:sp>
      <p:grpSp>
        <p:nvGrpSpPr>
          <p:cNvPr id="11" name="Grupo 10"/>
          <p:cNvGrpSpPr/>
          <p:nvPr/>
        </p:nvGrpSpPr>
        <p:grpSpPr>
          <a:xfrm>
            <a:off x="1460643" y="2255921"/>
            <a:ext cx="6372093" cy="3610307"/>
            <a:chOff x="1460643" y="2255921"/>
            <a:chExt cx="6372093" cy="3610307"/>
          </a:xfrm>
        </p:grpSpPr>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643" y="2281926"/>
              <a:ext cx="6372093" cy="3584302"/>
            </a:xfrm>
            <a:prstGeom prst="rect">
              <a:avLst/>
            </a:prstGeom>
            <a:noFill/>
            <a:ln w="38100">
              <a:solidFill>
                <a:schemeClr val="tx2">
                  <a:lumMod val="50000"/>
                </a:schemeClr>
              </a:solidFill>
              <a:miter lim="800000"/>
              <a:headEnd/>
              <a:tailEnd/>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5878" y="2255921"/>
              <a:ext cx="1029458" cy="3493016"/>
            </a:xfrm>
            <a:prstGeom prst="rect">
              <a:avLst/>
            </a:prstGeom>
          </p:spPr>
        </p:pic>
      </p:grpSp>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12" name="CuadroTexto 11">
            <a:extLst>
              <a:ext uri="{FF2B5EF4-FFF2-40B4-BE49-F238E27FC236}">
                <a16:creationId xmlns:a16="http://schemas.microsoft.com/office/drawing/2014/main" id="{FCA4FB6C-992D-4175-BB47-3AD5B441F044}"/>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5" action="ppaction://hlinksldjump">
                  <a:extLst>
                    <a:ext uri="{A12FA001-AC4F-418D-AE19-62706E023703}">
                      <ahyp:hlinkClr xmlns:ahyp="http://schemas.microsoft.com/office/drawing/2018/hyperlinkcolor" val="tx"/>
                    </a:ext>
                  </a:extLst>
                </a:hlinkClick>
              </a:rPr>
              <a:t>Contenidos</a:t>
            </a:r>
            <a:endParaRPr lang="es-VE" sz="1400" b="1" dirty="0"/>
          </a:p>
        </p:txBody>
      </p:sp>
    </p:spTree>
    <p:custDataLst>
      <p:tags r:id="rId1"/>
    </p:custDataLst>
    <p:extLst>
      <p:ext uri="{BB962C8B-B14F-4D97-AF65-F5344CB8AC3E}">
        <p14:creationId xmlns:p14="http://schemas.microsoft.com/office/powerpoint/2010/main" val="4219084684"/>
      </p:ext>
    </p:extLst>
  </p:cSld>
  <p:clrMapOvr>
    <a:masterClrMapping/>
  </p:clrMapOvr>
  <p:transition>
    <p:fade thruBlk="1"/>
  </p:transition>
  <p:extLst>
    <p:ext uri="{E180D4A7-C9FB-4DFB-919C-405C955672EB}">
      <p14:showEvtLst xmlns:p14="http://schemas.microsoft.com/office/powerpoint/2010/main">
        <p14:playEvt time="0" objId="8"/>
      </p14:showEvtLst>
    </p:ext>
  </p:extLs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9" y="103973"/>
            <a:ext cx="8785222" cy="446276"/>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2900" b="1" kern="10" dirty="0">
                <a:ln w="25400">
                  <a:solidFill>
                    <a:srgbClr val="000000"/>
                  </a:solidFill>
                  <a:round/>
                  <a:headEnd/>
                  <a:tailEnd/>
                </a:ln>
                <a:solidFill>
                  <a:srgbClr val="FFCCFF"/>
                </a:solidFill>
                <a:latin typeface="Arial Black"/>
                <a:cs typeface="Arial" charset="0"/>
              </a:rPr>
              <a:t>Campaña “Lencho” (Helecho Arborescente)</a:t>
            </a:r>
          </a:p>
        </p:txBody>
      </p:sp>
      <p:sp>
        <p:nvSpPr>
          <p:cNvPr id="9" name="Marcador de contenido 3"/>
          <p:cNvSpPr>
            <a:spLocks noGrp="1"/>
          </p:cNvSpPr>
          <p:nvPr>
            <p:ph idx="1"/>
          </p:nvPr>
        </p:nvSpPr>
        <p:spPr>
          <a:xfrm>
            <a:off x="179389" y="765819"/>
            <a:ext cx="5725236" cy="3739485"/>
          </a:xfrm>
        </p:spPr>
        <p:txBody>
          <a:bodyPr wrap="square"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ES" sz="2700" kern="10" dirty="0">
                <a:ln w="15875">
                  <a:solidFill>
                    <a:srgbClr val="000000"/>
                  </a:solidFill>
                  <a:round/>
                  <a:headEnd/>
                  <a:tailEnd/>
                </a:ln>
                <a:solidFill>
                  <a:schemeClr val="accent6">
                    <a:lumMod val="75000"/>
                  </a:schemeClr>
                </a:solidFill>
                <a:latin typeface="Arial Black"/>
              </a:rPr>
              <a:t>Implantar la Campaña Ambiental “Protegiendo a </a:t>
            </a:r>
            <a:r>
              <a:rPr lang="es-ES" sz="2700" kern="10" dirty="0" err="1">
                <a:ln w="15875">
                  <a:solidFill>
                    <a:srgbClr val="000000"/>
                  </a:solidFill>
                  <a:round/>
                  <a:headEnd/>
                  <a:tailEnd/>
                </a:ln>
                <a:solidFill>
                  <a:schemeClr val="accent6">
                    <a:lumMod val="75000"/>
                  </a:schemeClr>
                </a:solidFill>
                <a:latin typeface="Arial Black"/>
              </a:rPr>
              <a:t>Lencho</a:t>
            </a:r>
            <a:r>
              <a:rPr lang="es-ES" sz="2700" kern="10" dirty="0">
                <a:ln w="15875">
                  <a:solidFill>
                    <a:srgbClr val="000000"/>
                  </a:solidFill>
                  <a:round/>
                  <a:headEnd/>
                  <a:tailEnd/>
                </a:ln>
                <a:solidFill>
                  <a:schemeClr val="accent6">
                    <a:lumMod val="75000"/>
                  </a:schemeClr>
                </a:solidFill>
                <a:latin typeface="Arial Black"/>
              </a:rPr>
              <a:t>” (el helecho arborescente), actualmente en condición </a:t>
            </a:r>
            <a:r>
              <a:rPr lang="es-ES" sz="2700" kern="10" dirty="0">
                <a:ln w="15875">
                  <a:solidFill>
                    <a:srgbClr val="000000"/>
                  </a:solidFill>
                  <a:round/>
                  <a:headEnd/>
                  <a:tailEnd/>
                </a:ln>
                <a:solidFill>
                  <a:srgbClr val="FF0000"/>
                </a:solidFill>
                <a:latin typeface="Arial Black"/>
                <a:hlinkClick r:id="rId2" action="ppaction://hlinkfile"/>
              </a:rPr>
              <a:t>vulnerable</a:t>
            </a:r>
            <a:r>
              <a:rPr lang="es-ES" sz="2700" kern="10" dirty="0">
                <a:ln w="15875">
                  <a:solidFill>
                    <a:srgbClr val="000000"/>
                  </a:solidFill>
                  <a:round/>
                  <a:headEnd/>
                  <a:tailEnd/>
                </a:ln>
                <a:solidFill>
                  <a:schemeClr val="accent6">
                    <a:lumMod val="75000"/>
                  </a:schemeClr>
                </a:solidFill>
                <a:latin typeface="Arial Black"/>
              </a:rPr>
              <a:t>, debido a su explotación con fines comerciales, para el cultivo de orquídeas y otras plantas ornamentales.</a:t>
            </a:r>
          </a:p>
        </p:txBody>
      </p:sp>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2758" t="4853" r="1726" b="3439"/>
          <a:stretch/>
        </p:blipFill>
        <p:spPr>
          <a:xfrm>
            <a:off x="5904625" y="552060"/>
            <a:ext cx="2699078" cy="2859489"/>
          </a:xfrm>
          <a:prstGeom prst="rect">
            <a:avLst/>
          </a:prstGeom>
          <a:noFill/>
          <a:ln w="9525">
            <a:noFill/>
            <a:miter lim="800000"/>
            <a:headEnd/>
            <a:tailEnd/>
          </a:ln>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6957" y="3773555"/>
            <a:ext cx="2751699" cy="2206948"/>
          </a:xfrm>
          <a:prstGeom prst="rect">
            <a:avLst/>
          </a:prstGeom>
        </p:spPr>
      </p:pic>
      <p:sp>
        <p:nvSpPr>
          <p:cNvPr id="11" name="Marcador de contenido 3"/>
          <p:cNvSpPr txBox="1">
            <a:spLocks/>
          </p:cNvSpPr>
          <p:nvPr/>
        </p:nvSpPr>
        <p:spPr>
          <a:xfrm>
            <a:off x="179385" y="5105631"/>
            <a:ext cx="7056546" cy="830997"/>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pPr>
            <a:r>
              <a:rPr lang="es-VE" sz="2200" kern="10" dirty="0">
                <a:ln w="15875">
                  <a:solidFill>
                    <a:srgbClr val="000000"/>
                  </a:solidFill>
                  <a:round/>
                  <a:headEnd/>
                  <a:tailEnd/>
                </a:ln>
                <a:solidFill>
                  <a:srgbClr val="FFFF00"/>
                </a:solidFill>
                <a:latin typeface="Arial Black"/>
                <a:hlinkClick r:id="rId5" action="ppaction://hlinkfile"/>
              </a:rPr>
              <a:t>Información </a:t>
            </a:r>
            <a:r>
              <a:rPr lang="es-VE" sz="2200" kern="10" dirty="0" err="1">
                <a:ln w="15875">
                  <a:solidFill>
                    <a:srgbClr val="000000"/>
                  </a:solidFill>
                  <a:round/>
                  <a:headEnd/>
                  <a:tailEnd/>
                </a:ln>
                <a:solidFill>
                  <a:srgbClr val="FFFF00"/>
                </a:solidFill>
                <a:latin typeface="Arial Black"/>
                <a:hlinkClick r:id="rId5" action="ppaction://hlinkfile"/>
              </a:rPr>
              <a:t>Helechos_Arborescentes</a:t>
            </a:r>
            <a:endParaRPr lang="es-VE" sz="2200" kern="10" dirty="0">
              <a:ln w="15875">
                <a:solidFill>
                  <a:srgbClr val="000000"/>
                </a:solidFill>
                <a:round/>
                <a:headEnd/>
                <a:tailEnd/>
              </a:ln>
              <a:solidFill>
                <a:srgbClr val="FFFF00"/>
              </a:solidFill>
              <a:latin typeface="Arial Black"/>
              <a:hlinkClick r:id="rId6" action="ppaction://hlinkfile"/>
            </a:endParaRPr>
          </a:p>
          <a:p>
            <a:pPr marL="360000" indent="-360000" defTabSz="360000" fontAlgn="auto">
              <a:lnSpc>
                <a:spcPct val="100000"/>
              </a:lnSpc>
              <a:spcBef>
                <a:spcPts val="1200"/>
              </a:spcBef>
              <a:spcAft>
                <a:spcPts val="0"/>
              </a:spcAft>
              <a:buClr>
                <a:srgbClr val="FF0000"/>
              </a:buClr>
              <a:buFont typeface="Wingdings" panose="05000000000000000000" pitchFamily="2" charset="2"/>
              <a:buChar char="Ø"/>
            </a:pPr>
            <a:r>
              <a:rPr lang="es-VE" sz="2200" kern="10" dirty="0">
                <a:ln w="15875">
                  <a:solidFill>
                    <a:srgbClr val="000000"/>
                  </a:solidFill>
                  <a:round/>
                  <a:headEnd/>
                  <a:tailEnd/>
                </a:ln>
                <a:solidFill>
                  <a:srgbClr val="FFFF00"/>
                </a:solidFill>
                <a:latin typeface="Arial Black"/>
                <a:hlinkClick r:id="rId7" action="ppaction://hlinkfile"/>
              </a:rPr>
              <a:t>Imágenes web </a:t>
            </a:r>
            <a:r>
              <a:rPr lang="es-VE" sz="2200" kern="10" dirty="0" err="1">
                <a:ln w="15875">
                  <a:solidFill>
                    <a:srgbClr val="000000"/>
                  </a:solidFill>
                  <a:round/>
                  <a:headEnd/>
                  <a:tailEnd/>
                </a:ln>
                <a:solidFill>
                  <a:srgbClr val="FFFF00"/>
                </a:solidFill>
                <a:latin typeface="Arial Black"/>
                <a:hlinkClick r:id="rId7" action="ppaction://hlinkfile"/>
              </a:rPr>
              <a:t>Dicksonia_sellowiana</a:t>
            </a:r>
            <a:endParaRPr lang="es-VE" sz="2200" kern="10" dirty="0">
              <a:ln w="15875">
                <a:solidFill>
                  <a:srgbClr val="000000"/>
                </a:solidFill>
                <a:round/>
                <a:headEnd/>
                <a:tailEnd/>
              </a:ln>
              <a:solidFill>
                <a:srgbClr val="FFFF00"/>
              </a:solidFill>
              <a:latin typeface="Arial Black"/>
            </a:endParaRPr>
          </a:p>
        </p:txBody>
      </p:sp>
      <p:sp>
        <p:nvSpPr>
          <p:cNvPr id="12" name="CuadroTexto 11">
            <a:extLst>
              <a:ext uri="{FF2B5EF4-FFF2-40B4-BE49-F238E27FC236}">
                <a16:creationId xmlns:a16="http://schemas.microsoft.com/office/drawing/2014/main" id="{53F8EBFD-48DD-424B-80FE-1CB89DA3846C}"/>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8"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3619327236"/>
      </p:ext>
    </p:extLst>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03968"/>
            <a:ext cx="8785224" cy="446276"/>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2900" b="1" kern="10" dirty="0">
                <a:ln w="25400">
                  <a:solidFill>
                    <a:srgbClr val="000000"/>
                  </a:solidFill>
                  <a:round/>
                  <a:headEnd/>
                  <a:tailEnd/>
                </a:ln>
                <a:solidFill>
                  <a:srgbClr val="FFCCFF"/>
                </a:solidFill>
                <a:latin typeface="Arial Black"/>
                <a:cs typeface="Arial" charset="0"/>
              </a:rPr>
              <a:t>Campaña “Lencho” (Helecho Arborescente)</a:t>
            </a:r>
          </a:p>
        </p:txBody>
      </p:sp>
      <p:sp>
        <p:nvSpPr>
          <p:cNvPr id="9" name="Marcador de contenido 3"/>
          <p:cNvSpPr>
            <a:spLocks noGrp="1"/>
          </p:cNvSpPr>
          <p:nvPr>
            <p:ph idx="1"/>
          </p:nvPr>
        </p:nvSpPr>
        <p:spPr>
          <a:xfrm>
            <a:off x="179388" y="665446"/>
            <a:ext cx="8785225" cy="1723549"/>
          </a:xfrm>
        </p:spPr>
        <p:txBody>
          <a:bodyPr wrap="square"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ES" kern="10" dirty="0">
                <a:ln w="15875">
                  <a:solidFill>
                    <a:srgbClr val="000000"/>
                  </a:solidFill>
                  <a:round/>
                  <a:headEnd/>
                  <a:tailEnd/>
                </a:ln>
                <a:solidFill>
                  <a:schemeClr val="accent6">
                    <a:lumMod val="75000"/>
                  </a:schemeClr>
                </a:solidFill>
                <a:latin typeface="Arial Black"/>
              </a:rPr>
              <a:t>Promover la realización de operativos de vigilancia y control de la extracción del helecho arborescente y comercialización del tallo (“tronco”) de helecho.</a:t>
            </a:r>
            <a:endParaRPr lang="es-VE" kern="10" dirty="0">
              <a:ln w="15875">
                <a:solidFill>
                  <a:srgbClr val="000000"/>
                </a:solidFill>
                <a:round/>
                <a:headEnd/>
                <a:tailEnd/>
              </a:ln>
              <a:solidFill>
                <a:schemeClr val="accent6">
                  <a:lumMod val="75000"/>
                </a:schemeClr>
              </a:solidFill>
              <a:latin typeface="Arial Black"/>
            </a:endParaRPr>
          </a:p>
        </p:txBody>
      </p:sp>
      <p:pic>
        <p:nvPicPr>
          <p:cNvPr id="10" name="Imagen 4"/>
          <p:cNvPicPr>
            <a:picLocks noChangeAspect="1"/>
          </p:cNvPicPr>
          <p:nvPr/>
        </p:nvPicPr>
        <p:blipFill>
          <a:blip r:embed="rId2"/>
          <a:srcRect/>
          <a:stretch>
            <a:fillRect/>
          </a:stretch>
        </p:blipFill>
        <p:spPr bwMode="auto">
          <a:xfrm>
            <a:off x="2408269" y="2388995"/>
            <a:ext cx="6653831" cy="3741909"/>
          </a:xfrm>
          <a:prstGeom prst="rect">
            <a:avLst/>
          </a:prstGeom>
          <a:noFill/>
          <a:ln w="9525">
            <a:noFill/>
            <a:miter lim="800000"/>
            <a:headEnd/>
            <a:tailEnd/>
          </a:ln>
        </p:spPr>
      </p:pic>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Tree>
    <p:extLst>
      <p:ext uri="{BB962C8B-B14F-4D97-AF65-F5344CB8AC3E}">
        <p14:creationId xmlns:p14="http://schemas.microsoft.com/office/powerpoint/2010/main" val="37931223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87028" y="13454"/>
            <a:ext cx="8769944" cy="461665"/>
          </a:xfrm>
        </p:spPr>
        <p:txBody>
          <a:bodyPr wrap="square" lIns="0" tIns="0" rIns="0" bIns="0" rtlCol="0">
            <a:spAutoFit/>
          </a:bodyPr>
          <a:lstStyle/>
          <a:p>
            <a:pPr algn="ctr" eaLnBrk="0" fontAlgn="auto" hangingPunct="0">
              <a:lnSpc>
                <a:spcPct val="100000"/>
              </a:lnSpc>
              <a:spcAft>
                <a:spcPts val="0"/>
              </a:spcAft>
              <a:defRPr/>
            </a:pPr>
            <a:r>
              <a:rPr lang="es-VE" sz="3000" b="1" kern="10" dirty="0">
                <a:ln w="25400">
                  <a:solidFill>
                    <a:srgbClr val="000000"/>
                  </a:solidFill>
                  <a:round/>
                  <a:headEnd/>
                  <a:tailEnd/>
                </a:ln>
                <a:solidFill>
                  <a:srgbClr val="FFCCFF"/>
                </a:solidFill>
                <a:latin typeface="Arial Black"/>
                <a:cs typeface="Arial" charset="0"/>
              </a:rPr>
              <a:t>Campaña “Proteger las Orquídeas”</a:t>
            </a:r>
          </a:p>
        </p:txBody>
      </p:sp>
      <p:sp>
        <p:nvSpPr>
          <p:cNvPr id="4" name="Marcador de contenido 3"/>
          <p:cNvSpPr>
            <a:spLocks noGrp="1"/>
          </p:cNvSpPr>
          <p:nvPr>
            <p:ph idx="1"/>
          </p:nvPr>
        </p:nvSpPr>
        <p:spPr>
          <a:xfrm>
            <a:off x="179388" y="527165"/>
            <a:ext cx="8785224" cy="1723549"/>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chemeClr val="accent6">
                    <a:lumMod val="75000"/>
                  </a:schemeClr>
                </a:solidFill>
                <a:latin typeface="Arial Black"/>
              </a:rPr>
              <a:t>Desarrollar la campaña por la protección y conservación de las orquídeas, </a:t>
            </a:r>
            <a:r>
              <a:rPr lang="es-ES" kern="10" dirty="0">
                <a:ln w="15875">
                  <a:solidFill>
                    <a:srgbClr val="000000"/>
                  </a:solidFill>
                  <a:round/>
                  <a:headEnd/>
                  <a:tailEnd/>
                </a:ln>
                <a:solidFill>
                  <a:schemeClr val="accent6">
                    <a:lumMod val="75000"/>
                  </a:schemeClr>
                </a:solidFill>
                <a:latin typeface="Arial Black"/>
              </a:rPr>
              <a:t>resaltando las especies referidas en la </a:t>
            </a:r>
            <a:r>
              <a:rPr lang="es-VE" kern="10" dirty="0">
                <a:ln w="15875">
                  <a:solidFill>
                    <a:srgbClr val="000000"/>
                  </a:solidFill>
                  <a:round/>
                  <a:headEnd/>
                  <a:tailEnd/>
                </a:ln>
                <a:solidFill>
                  <a:srgbClr val="FF0000"/>
                </a:solidFill>
                <a:latin typeface="Arial Black"/>
              </a:rPr>
              <a:t>Lista Roja de Orquídeas de Lara</a:t>
            </a:r>
            <a:r>
              <a:rPr lang="es-VE" kern="10" dirty="0">
                <a:ln w="15875">
                  <a:solidFill>
                    <a:srgbClr val="000000"/>
                  </a:solidFill>
                  <a:round/>
                  <a:headEnd/>
                  <a:tailEnd/>
                </a:ln>
                <a:solidFill>
                  <a:schemeClr val="accent6">
                    <a:lumMod val="75000"/>
                  </a:schemeClr>
                </a:solidFill>
                <a:latin typeface="Arial Black"/>
              </a:rPr>
              <a:t>.</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4703" y="2104872"/>
            <a:ext cx="1888185" cy="2520000"/>
          </a:xfrm>
          <a:prstGeom prst="rect">
            <a:avLst/>
          </a:prstGeom>
        </p:spPr>
      </p:pic>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pic>
        <p:nvPicPr>
          <p:cNvPr id="11" name="Imagen 10">
            <a:extLst>
              <a:ext uri="{FF2B5EF4-FFF2-40B4-BE49-F238E27FC236}">
                <a16:creationId xmlns:a16="http://schemas.microsoft.com/office/drawing/2014/main" id="{4AA94069-413D-4CB2-BF78-9E29AC281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007" y="2259014"/>
            <a:ext cx="1535625" cy="2340000"/>
          </a:xfrm>
          <a:prstGeom prst="rect">
            <a:avLst/>
          </a:prstGeom>
        </p:spPr>
      </p:pic>
      <p:pic>
        <p:nvPicPr>
          <p:cNvPr id="12" name="Imagen 11">
            <a:extLst>
              <a:ext uri="{FF2B5EF4-FFF2-40B4-BE49-F238E27FC236}">
                <a16:creationId xmlns:a16="http://schemas.microsoft.com/office/drawing/2014/main" id="{A485B381-865F-410C-A8CB-7FCB57B34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798" y="2321902"/>
            <a:ext cx="2340000" cy="1713215"/>
          </a:xfrm>
          <a:prstGeom prst="rect">
            <a:avLst/>
          </a:prstGeom>
        </p:spPr>
      </p:pic>
      <p:pic>
        <p:nvPicPr>
          <p:cNvPr id="13" name="Imagen 12">
            <a:extLst>
              <a:ext uri="{FF2B5EF4-FFF2-40B4-BE49-F238E27FC236}">
                <a16:creationId xmlns:a16="http://schemas.microsoft.com/office/drawing/2014/main" id="{8B3E4D23-B08A-405F-B8A6-922153A01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09" y="4048209"/>
            <a:ext cx="1431963" cy="2160000"/>
          </a:xfrm>
          <a:prstGeom prst="rect">
            <a:avLst/>
          </a:prstGeom>
        </p:spPr>
      </p:pic>
      <p:pic>
        <p:nvPicPr>
          <p:cNvPr id="14" name="Imagen 13">
            <a:extLst>
              <a:ext uri="{FF2B5EF4-FFF2-40B4-BE49-F238E27FC236}">
                <a16:creationId xmlns:a16="http://schemas.microsoft.com/office/drawing/2014/main" id="{22C57DF1-8523-45A8-85D4-B62771D9AA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157" y="4058866"/>
            <a:ext cx="1566965" cy="2160000"/>
          </a:xfrm>
          <a:prstGeom prst="rect">
            <a:avLst/>
          </a:prstGeom>
        </p:spPr>
      </p:pic>
      <p:pic>
        <p:nvPicPr>
          <p:cNvPr id="15" name="Imagen 14">
            <a:extLst>
              <a:ext uri="{FF2B5EF4-FFF2-40B4-BE49-F238E27FC236}">
                <a16:creationId xmlns:a16="http://schemas.microsoft.com/office/drawing/2014/main" id="{7E910817-DE48-44CF-9128-846492D65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0930" y="4637095"/>
            <a:ext cx="2160000" cy="1571478"/>
          </a:xfrm>
          <a:prstGeom prst="rect">
            <a:avLst/>
          </a:prstGeom>
        </p:spPr>
      </p:pic>
      <p:pic>
        <p:nvPicPr>
          <p:cNvPr id="16" name="Imagen 15">
            <a:extLst>
              <a:ext uri="{FF2B5EF4-FFF2-40B4-BE49-F238E27FC236}">
                <a16:creationId xmlns:a16="http://schemas.microsoft.com/office/drawing/2014/main" id="{B9466A4A-F193-4060-BADC-F2029BDB6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0213" y="4675925"/>
            <a:ext cx="2160000" cy="1528989"/>
          </a:xfrm>
          <a:prstGeom prst="rect">
            <a:avLst/>
          </a:prstGeom>
        </p:spPr>
      </p:pic>
      <p:pic>
        <p:nvPicPr>
          <p:cNvPr id="17" name="Imagen 16">
            <a:extLst>
              <a:ext uri="{FF2B5EF4-FFF2-40B4-BE49-F238E27FC236}">
                <a16:creationId xmlns:a16="http://schemas.microsoft.com/office/drawing/2014/main" id="{A6F1B75A-3DFC-4EE2-A081-A6B67FDA11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7828" y="4040775"/>
            <a:ext cx="1620000" cy="2160000"/>
          </a:xfrm>
          <a:prstGeom prst="rect">
            <a:avLst/>
          </a:prstGeom>
        </p:spPr>
      </p:pic>
    </p:spTree>
    <p:extLst>
      <p:ext uri="{BB962C8B-B14F-4D97-AF65-F5344CB8AC3E}">
        <p14:creationId xmlns:p14="http://schemas.microsoft.com/office/powerpoint/2010/main" val="25640321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500"/>
                            </p:stCondLst>
                            <p:childTnLst>
                              <p:par>
                                <p:cTn id="16" presetID="10" presetClass="entr" presetSubtype="0" fill="hold" nodeType="after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2250"/>
                            </p:stCondLst>
                            <p:childTnLst>
                              <p:par>
                                <p:cTn id="20" presetID="10" presetClass="entr" presetSubtype="0" fill="hold" nodeType="after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3000"/>
                            </p:stCondLst>
                            <p:childTnLst>
                              <p:par>
                                <p:cTn id="24" presetID="10" presetClass="entr" presetSubtype="0" fill="hold" nodeType="afterEffect">
                                  <p:stCondLst>
                                    <p:cond delay="25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3750"/>
                            </p:stCondLst>
                            <p:childTnLst>
                              <p:par>
                                <p:cTn id="28" presetID="10" presetClass="entr" presetSubtype="0" fill="hold" nodeType="afterEffect">
                                  <p:stCondLst>
                                    <p:cond delay="2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4500"/>
                            </p:stCondLst>
                            <p:childTnLst>
                              <p:par>
                                <p:cTn id="32" presetID="10" presetClass="entr" presetSubtype="0" fill="hold" nodeType="afterEffect">
                                  <p:stCondLst>
                                    <p:cond delay="25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5250"/>
                            </p:stCondLst>
                            <p:childTnLst>
                              <p:par>
                                <p:cTn id="36" presetID="10" presetClass="entr" presetSubtype="0" fill="hold" nodeType="after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112741"/>
            <a:ext cx="8785224" cy="461665"/>
          </a:xfrm>
        </p:spPr>
        <p:txBody>
          <a:bodyPr wrap="square" lIns="0" tIns="0" rIns="0" bIns="0" rtlCol="0">
            <a:spAutoFit/>
          </a:bodyPr>
          <a:lstStyle/>
          <a:p>
            <a:pPr algn="ctr" eaLnBrk="0" fontAlgn="auto" hangingPunct="0">
              <a:lnSpc>
                <a:spcPct val="100000"/>
              </a:lnSpc>
              <a:spcAft>
                <a:spcPts val="0"/>
              </a:spcAft>
              <a:defRPr/>
            </a:pPr>
            <a:r>
              <a:rPr lang="es-VE" sz="3000" b="1" kern="10" dirty="0">
                <a:ln w="25400">
                  <a:solidFill>
                    <a:srgbClr val="000000"/>
                  </a:solidFill>
                  <a:round/>
                  <a:headEnd/>
                  <a:tailEnd/>
                </a:ln>
                <a:solidFill>
                  <a:srgbClr val="FFCCFF"/>
                </a:solidFill>
                <a:latin typeface="Arial Black"/>
                <a:cs typeface="Arial" charset="0"/>
              </a:rPr>
              <a:t>Campaña “Proteger la Palma Bendita”</a:t>
            </a:r>
          </a:p>
        </p:txBody>
      </p:sp>
      <p:sp>
        <p:nvSpPr>
          <p:cNvPr id="4" name="Marcador de contenido 3"/>
          <p:cNvSpPr>
            <a:spLocks noGrp="1"/>
          </p:cNvSpPr>
          <p:nvPr>
            <p:ph idx="1"/>
          </p:nvPr>
        </p:nvSpPr>
        <p:spPr>
          <a:xfrm>
            <a:off x="179388" y="687466"/>
            <a:ext cx="8764082" cy="1477328"/>
          </a:xfrm>
        </p:spPr>
        <p:txBody>
          <a:bodyPr wrap="square"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400" kern="10" dirty="0">
                <a:ln w="15875">
                  <a:solidFill>
                    <a:srgbClr val="000000"/>
                  </a:solidFill>
                  <a:round/>
                  <a:headEnd/>
                  <a:tailEnd/>
                </a:ln>
                <a:solidFill>
                  <a:schemeClr val="accent6">
                    <a:lumMod val="75000"/>
                  </a:schemeClr>
                </a:solidFill>
                <a:latin typeface="Arial Black"/>
              </a:rPr>
              <a:t>Impulsar la campaña por la Protección y Conservación de la Palma Bendita (</a:t>
            </a:r>
            <a:r>
              <a:rPr lang="es-VE" sz="2400" i="1" kern="10" dirty="0" err="1">
                <a:ln w="15875">
                  <a:solidFill>
                    <a:srgbClr val="000000"/>
                  </a:solidFill>
                  <a:round/>
                  <a:headEnd/>
                  <a:tailEnd/>
                </a:ln>
                <a:solidFill>
                  <a:schemeClr val="accent6">
                    <a:lumMod val="75000"/>
                  </a:schemeClr>
                </a:solidFill>
                <a:latin typeface="Arial Black"/>
              </a:rPr>
              <a:t>Ceroxylon</a:t>
            </a:r>
            <a:r>
              <a:rPr lang="es-VE" sz="2400" i="1" kern="10" dirty="0">
                <a:ln w="15875">
                  <a:solidFill>
                    <a:srgbClr val="000000"/>
                  </a:solidFill>
                  <a:round/>
                  <a:headEnd/>
                  <a:tailEnd/>
                </a:ln>
                <a:solidFill>
                  <a:schemeClr val="accent6">
                    <a:lumMod val="75000"/>
                  </a:schemeClr>
                </a:solidFill>
                <a:latin typeface="Arial Black"/>
              </a:rPr>
              <a:t> </a:t>
            </a:r>
            <a:r>
              <a:rPr lang="es-VE" sz="2400" i="1" kern="10" dirty="0" err="1">
                <a:ln w="15875">
                  <a:solidFill>
                    <a:srgbClr val="000000"/>
                  </a:solidFill>
                  <a:round/>
                  <a:headEnd/>
                  <a:tailEnd/>
                </a:ln>
                <a:solidFill>
                  <a:schemeClr val="accent6">
                    <a:lumMod val="75000"/>
                  </a:schemeClr>
                </a:solidFill>
                <a:latin typeface="Arial Black"/>
              </a:rPr>
              <a:t>spp</a:t>
            </a:r>
            <a:r>
              <a:rPr lang="es-VE" sz="2400" i="1" kern="10" dirty="0">
                <a:ln w="15875">
                  <a:solidFill>
                    <a:srgbClr val="000000"/>
                  </a:solidFill>
                  <a:round/>
                  <a:headEnd/>
                  <a:tailEnd/>
                </a:ln>
                <a:solidFill>
                  <a:schemeClr val="accent6">
                    <a:lumMod val="75000"/>
                  </a:schemeClr>
                </a:solidFill>
                <a:latin typeface="Arial Black"/>
              </a:rPr>
              <a:t>.</a:t>
            </a:r>
            <a:r>
              <a:rPr lang="es-VE" sz="2400" kern="10" dirty="0">
                <a:ln w="15875">
                  <a:solidFill>
                    <a:srgbClr val="000000"/>
                  </a:solidFill>
                  <a:round/>
                  <a:headEnd/>
                  <a:tailEnd/>
                </a:ln>
                <a:solidFill>
                  <a:schemeClr val="accent6">
                    <a:lumMod val="75000"/>
                  </a:schemeClr>
                </a:solidFill>
                <a:latin typeface="Arial Black"/>
              </a:rPr>
              <a:t>)</a:t>
            </a:r>
            <a:r>
              <a:rPr lang="es-ES" sz="2400" kern="10" dirty="0">
                <a:ln w="15875">
                  <a:solidFill>
                    <a:srgbClr val="000000"/>
                  </a:solidFill>
                  <a:round/>
                  <a:headEnd/>
                  <a:tailEnd/>
                </a:ln>
                <a:solidFill>
                  <a:schemeClr val="accent6">
                    <a:lumMod val="75000"/>
                  </a:schemeClr>
                </a:solidFill>
                <a:latin typeface="Arial Black"/>
              </a:rPr>
              <a:t>, especie </a:t>
            </a:r>
            <a:r>
              <a:rPr lang="es-ES" sz="2400" kern="10" dirty="0">
                <a:ln w="15875">
                  <a:solidFill>
                    <a:srgbClr val="000000"/>
                  </a:solidFill>
                  <a:round/>
                  <a:headEnd/>
                  <a:tailEnd/>
                </a:ln>
                <a:solidFill>
                  <a:srgbClr val="FF0000"/>
                </a:solidFill>
                <a:latin typeface="Arial Black"/>
                <a:hlinkClick r:id="rId2" action="ppaction://hlinkfile"/>
              </a:rPr>
              <a:t>en peligro</a:t>
            </a:r>
            <a:r>
              <a:rPr lang="es-ES" sz="2400" kern="10" dirty="0">
                <a:ln w="15875">
                  <a:solidFill>
                    <a:srgbClr val="000000"/>
                  </a:solidFill>
                  <a:round/>
                  <a:headEnd/>
                  <a:tailEnd/>
                </a:ln>
                <a:solidFill>
                  <a:schemeClr val="accent6">
                    <a:lumMod val="75000"/>
                  </a:schemeClr>
                </a:solidFill>
                <a:latin typeface="Arial Black"/>
              </a:rPr>
              <a:t> de extinción, a través de la </a:t>
            </a:r>
            <a:r>
              <a:rPr lang="es-VE" sz="2400" kern="10" dirty="0">
                <a:ln w="15875">
                  <a:solidFill>
                    <a:srgbClr val="000000"/>
                  </a:solidFill>
                  <a:round/>
                  <a:headEnd/>
                  <a:tailEnd/>
                </a:ln>
                <a:solidFill>
                  <a:schemeClr val="accent6">
                    <a:lumMod val="75000"/>
                  </a:schemeClr>
                </a:solidFill>
                <a:latin typeface="Arial Black"/>
              </a:rPr>
              <a:t>promoción de la </a:t>
            </a:r>
            <a:r>
              <a:rPr lang="es-VE" sz="2400" kern="10" dirty="0">
                <a:ln w="15875">
                  <a:solidFill>
                    <a:srgbClr val="000000"/>
                  </a:solidFill>
                  <a:round/>
                  <a:headEnd/>
                  <a:tailEnd/>
                </a:ln>
                <a:solidFill>
                  <a:srgbClr val="00B0F0"/>
                </a:solidFill>
                <a:latin typeface="Arial Black"/>
              </a:rPr>
              <a:t>“Semana Santa Sustentable”</a:t>
            </a:r>
            <a:r>
              <a:rPr lang="es-VE" sz="2400" kern="10" dirty="0">
                <a:ln w="15875">
                  <a:solidFill>
                    <a:srgbClr val="000000"/>
                  </a:solidFill>
                  <a:round/>
                  <a:headEnd/>
                  <a:tailEnd/>
                </a:ln>
                <a:solidFill>
                  <a:schemeClr val="accent6">
                    <a:lumMod val="75000"/>
                  </a:schemeClr>
                </a:solidFill>
                <a:latin typeface="Arial Black"/>
              </a:rPr>
              <a:t>.</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61" y="3561205"/>
            <a:ext cx="3435652" cy="2568133"/>
          </a:xfrm>
          <a:prstGeom prst="rect">
            <a:avLst/>
          </a:prstGeom>
        </p:spPr>
      </p:pic>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570" y="3044029"/>
            <a:ext cx="3810000" cy="2857500"/>
          </a:xfrm>
          <a:prstGeom prst="rect">
            <a:avLst/>
          </a:prstGeom>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5171" y="2405472"/>
            <a:ext cx="2467366" cy="3293562"/>
          </a:xfrm>
          <a:prstGeom prst="rect">
            <a:avLst/>
          </a:prstGeom>
          <a:noFill/>
          <a:ln w="38100">
            <a:solidFill>
              <a:schemeClr val="tx2">
                <a:lumMod val="50000"/>
              </a:schemeClr>
            </a:solidFill>
            <a:miter lim="800000"/>
            <a:headEnd/>
            <a:tailEnd/>
          </a:ln>
        </p:spPr>
      </p:pic>
    </p:spTree>
    <p:extLst>
      <p:ext uri="{BB962C8B-B14F-4D97-AF65-F5344CB8AC3E}">
        <p14:creationId xmlns:p14="http://schemas.microsoft.com/office/powerpoint/2010/main" val="24167696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250"/>
                            </p:stCondLst>
                            <p:childTnLst>
                              <p:par>
                                <p:cTn id="13" presetID="10" presetClass="entr" presetSubtype="0" fill="hold"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2000"/>
                            </p:stCondLst>
                            <p:childTnLst>
                              <p:par>
                                <p:cTn id="17" presetID="10" presetClass="entr" presetSubtype="0" fill="hold" nodeType="after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99517"/>
            <a:ext cx="8785224" cy="461665"/>
          </a:xfrm>
        </p:spPr>
        <p:txBody>
          <a:bodyPr wrap="square" lIns="0" tIns="0" rIns="0" bIns="0" rtlCol="0">
            <a:spAutoFit/>
          </a:bodyPr>
          <a:lstStyle/>
          <a:p>
            <a:pPr algn="ctr" eaLnBrk="0" fontAlgn="auto" hangingPunct="0">
              <a:lnSpc>
                <a:spcPct val="100000"/>
              </a:lnSpc>
              <a:spcAft>
                <a:spcPts val="0"/>
              </a:spcAft>
              <a:defRPr/>
            </a:pPr>
            <a:r>
              <a:rPr lang="es-VE" sz="3000" b="1" kern="10" dirty="0">
                <a:ln w="25400">
                  <a:solidFill>
                    <a:srgbClr val="000000"/>
                  </a:solidFill>
                  <a:round/>
                  <a:headEnd/>
                  <a:tailEnd/>
                </a:ln>
                <a:solidFill>
                  <a:srgbClr val="FFCCFF"/>
                </a:solidFill>
                <a:latin typeface="Arial Black"/>
                <a:cs typeface="Arial" charset="0"/>
              </a:rPr>
              <a:t>Campaña “Proteger la Palma Bendita”</a:t>
            </a:r>
          </a:p>
        </p:txBody>
      </p:sp>
      <p:sp>
        <p:nvSpPr>
          <p:cNvPr id="4" name="Marcador de contenido 3"/>
          <p:cNvSpPr>
            <a:spLocks noGrp="1"/>
          </p:cNvSpPr>
          <p:nvPr>
            <p:ph idx="1"/>
          </p:nvPr>
        </p:nvSpPr>
        <p:spPr>
          <a:xfrm>
            <a:off x="179388" y="674242"/>
            <a:ext cx="8785225" cy="5078313"/>
          </a:xfrm>
        </p:spPr>
        <p:txBody>
          <a:bodyPr wrap="square"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sz="3000" kern="10" dirty="0">
                <a:ln w="15875">
                  <a:solidFill>
                    <a:srgbClr val="000000"/>
                  </a:solidFill>
                  <a:round/>
                  <a:headEnd/>
                  <a:tailEnd/>
                </a:ln>
                <a:solidFill>
                  <a:schemeClr val="accent6">
                    <a:lumMod val="75000"/>
                  </a:schemeClr>
                </a:solidFill>
                <a:latin typeface="Arial Black"/>
              </a:rPr>
              <a:t>Propiciar la plantación de las especies de palmas adaptables a cada lugar como fuente de insumos del material vegetal requerido para la celebración correspondiente de cada temporada de Semana Santa, en el ámbito de cada una de las </a:t>
            </a:r>
            <a:br>
              <a:rPr lang="es-VE" sz="3000" kern="10" dirty="0">
                <a:ln w="15875">
                  <a:solidFill>
                    <a:srgbClr val="000000"/>
                  </a:solidFill>
                  <a:round/>
                  <a:headEnd/>
                  <a:tailEnd/>
                </a:ln>
                <a:solidFill>
                  <a:schemeClr val="accent6">
                    <a:lumMod val="75000"/>
                  </a:schemeClr>
                </a:solidFill>
                <a:latin typeface="Arial Black"/>
              </a:rPr>
            </a:br>
            <a:r>
              <a:rPr lang="es-VE" sz="3000" kern="10" dirty="0">
                <a:ln w="15875">
                  <a:solidFill>
                    <a:srgbClr val="000000"/>
                  </a:solidFill>
                  <a:round/>
                  <a:headEnd/>
                  <a:tailEnd/>
                </a:ln>
                <a:solidFill>
                  <a:schemeClr val="accent6">
                    <a:lumMod val="75000"/>
                  </a:schemeClr>
                </a:solidFill>
                <a:latin typeface="Arial Black"/>
              </a:rPr>
              <a:t>parroquias </a:t>
            </a:r>
            <a:br>
              <a:rPr lang="es-VE" sz="3000" kern="10" dirty="0">
                <a:ln w="15875">
                  <a:solidFill>
                    <a:srgbClr val="000000"/>
                  </a:solidFill>
                  <a:round/>
                  <a:headEnd/>
                  <a:tailEnd/>
                </a:ln>
                <a:solidFill>
                  <a:schemeClr val="accent6">
                    <a:lumMod val="75000"/>
                  </a:schemeClr>
                </a:solidFill>
                <a:latin typeface="Arial Black"/>
              </a:rPr>
            </a:br>
            <a:r>
              <a:rPr lang="es-VE" sz="3000" kern="10" dirty="0">
                <a:ln w="15875">
                  <a:solidFill>
                    <a:srgbClr val="000000"/>
                  </a:solidFill>
                  <a:round/>
                  <a:headEnd/>
                  <a:tailEnd/>
                </a:ln>
                <a:solidFill>
                  <a:schemeClr val="accent6">
                    <a:lumMod val="75000"/>
                  </a:schemeClr>
                </a:solidFill>
                <a:latin typeface="Arial Black"/>
              </a:rPr>
              <a:t>católicas de </a:t>
            </a:r>
            <a:br>
              <a:rPr lang="es-VE" sz="3000" kern="10" dirty="0">
                <a:ln w="15875">
                  <a:solidFill>
                    <a:srgbClr val="000000"/>
                  </a:solidFill>
                  <a:round/>
                  <a:headEnd/>
                  <a:tailEnd/>
                </a:ln>
                <a:solidFill>
                  <a:schemeClr val="accent6">
                    <a:lumMod val="75000"/>
                  </a:schemeClr>
                </a:solidFill>
                <a:latin typeface="Arial Black"/>
              </a:rPr>
            </a:br>
            <a:r>
              <a:rPr lang="es-VE" sz="3000" kern="10" dirty="0">
                <a:ln w="15875">
                  <a:solidFill>
                    <a:srgbClr val="000000"/>
                  </a:solidFill>
                  <a:round/>
                  <a:headEnd/>
                  <a:tailEnd/>
                </a:ln>
                <a:solidFill>
                  <a:schemeClr val="accent6">
                    <a:lumMod val="75000"/>
                  </a:schemeClr>
                </a:solidFill>
                <a:latin typeface="Arial Black"/>
              </a:rPr>
              <a:t>nuestra entidad </a:t>
            </a:r>
            <a:br>
              <a:rPr lang="es-VE" sz="3000" kern="10" dirty="0">
                <a:ln w="15875">
                  <a:solidFill>
                    <a:srgbClr val="000000"/>
                  </a:solidFill>
                  <a:round/>
                  <a:headEnd/>
                  <a:tailEnd/>
                </a:ln>
                <a:solidFill>
                  <a:schemeClr val="accent6">
                    <a:lumMod val="75000"/>
                  </a:schemeClr>
                </a:solidFill>
                <a:latin typeface="Arial Black"/>
              </a:rPr>
            </a:br>
            <a:r>
              <a:rPr lang="es-VE" sz="3000" kern="10" dirty="0">
                <a:ln w="15875">
                  <a:solidFill>
                    <a:srgbClr val="000000"/>
                  </a:solidFill>
                  <a:round/>
                  <a:headEnd/>
                  <a:tailEnd/>
                </a:ln>
                <a:solidFill>
                  <a:schemeClr val="accent6">
                    <a:lumMod val="75000"/>
                  </a:schemeClr>
                </a:solidFill>
                <a:latin typeface="Arial Black"/>
              </a:rPr>
              <a:t>estadal.</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245" y="3443355"/>
            <a:ext cx="4042482" cy="2697094"/>
          </a:xfrm>
          <a:prstGeom prst="rect">
            <a:avLst/>
          </a:prstGeom>
        </p:spPr>
      </p:pic>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Tree>
    <p:extLst>
      <p:ext uri="{BB962C8B-B14F-4D97-AF65-F5344CB8AC3E}">
        <p14:creationId xmlns:p14="http://schemas.microsoft.com/office/powerpoint/2010/main" val="39419784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PIM0638a-20"/>
          <p:cNvPicPr>
            <a:picLocks noChangeAspect="1" noChangeArrowheads="1"/>
          </p:cNvPicPr>
          <p:nvPr/>
        </p:nvPicPr>
        <p:blipFill>
          <a:blip r:embed="rId2"/>
          <a:srcRect/>
          <a:stretch>
            <a:fillRect/>
          </a:stretch>
        </p:blipFill>
        <p:spPr bwMode="auto">
          <a:xfrm>
            <a:off x="122355" y="1960954"/>
            <a:ext cx="2700000" cy="2320779"/>
          </a:xfrm>
          <a:prstGeom prst="rect">
            <a:avLst/>
          </a:prstGeom>
          <a:noFill/>
          <a:ln w="38100">
            <a:solidFill>
              <a:schemeClr val="tx2">
                <a:lumMod val="50000"/>
              </a:schemeClr>
            </a:solidFill>
            <a:miter lim="800000"/>
            <a:headEnd/>
            <a:tailEnd/>
          </a:ln>
        </p:spPr>
      </p:pic>
      <p:sp>
        <p:nvSpPr>
          <p:cNvPr id="7" name="Título 2"/>
          <p:cNvSpPr>
            <a:spLocks noGrp="1"/>
          </p:cNvSpPr>
          <p:nvPr>
            <p:ph type="title"/>
          </p:nvPr>
        </p:nvSpPr>
        <p:spPr>
          <a:xfrm>
            <a:off x="185738" y="99372"/>
            <a:ext cx="8772524" cy="461665"/>
          </a:xfrm>
        </p:spPr>
        <p:txBody>
          <a:bodyPr wrap="square" lIns="0" tIns="0" rIns="0" bIns="0" rtlCol="0">
            <a:spAutoFit/>
          </a:bodyPr>
          <a:lstStyle/>
          <a:p>
            <a:pPr algn="ctr" fontAlgn="auto">
              <a:lnSpc>
                <a:spcPct val="100000"/>
              </a:lnSpc>
              <a:spcAft>
                <a:spcPts val="0"/>
              </a:spcAft>
              <a:defRPr/>
            </a:pPr>
            <a:r>
              <a:rPr lang="es-VE" sz="3000" b="1" kern="10" dirty="0">
                <a:ln w="25400">
                  <a:solidFill>
                    <a:srgbClr val="000000"/>
                  </a:solidFill>
                  <a:round/>
                  <a:headEnd/>
                  <a:tailEnd/>
                </a:ln>
                <a:solidFill>
                  <a:srgbClr val="FFCCFF"/>
                </a:solidFill>
                <a:latin typeface="Arial Black"/>
                <a:cs typeface="Arial" charset="0"/>
              </a:rPr>
              <a:t>Campaña Conservar las “Maderas Duras”</a:t>
            </a:r>
            <a:endParaRPr lang="es-VE" sz="3000" dirty="0"/>
          </a:p>
        </p:txBody>
      </p:sp>
      <p:sp>
        <p:nvSpPr>
          <p:cNvPr id="8" name="Marcador de contenido 3"/>
          <p:cNvSpPr txBox="1">
            <a:spLocks/>
          </p:cNvSpPr>
          <p:nvPr/>
        </p:nvSpPr>
        <p:spPr bwMode="auto">
          <a:xfrm>
            <a:off x="185738" y="639280"/>
            <a:ext cx="8785224" cy="1292662"/>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rgbClr val="70AD47">
                    <a:lumMod val="75000"/>
                  </a:srgbClr>
                </a:solidFill>
                <a:latin typeface="Arial Black"/>
              </a:rPr>
              <a:t>Promover el Desarrollo Sustentable de la Actividad Artesanal con las </a:t>
            </a:r>
            <a:r>
              <a:rPr lang="es-VE" kern="10" dirty="0">
                <a:ln w="15875">
                  <a:solidFill>
                    <a:srgbClr val="000000"/>
                  </a:solidFill>
                  <a:round/>
                  <a:headEnd/>
                  <a:tailEnd/>
                </a:ln>
                <a:solidFill>
                  <a:srgbClr val="00B0F0"/>
                </a:solidFill>
                <a:latin typeface="Arial Black"/>
              </a:rPr>
              <a:t>Maderas Duras</a:t>
            </a:r>
            <a:r>
              <a:rPr lang="es-VE" kern="10" dirty="0">
                <a:ln w="15875">
                  <a:solidFill>
                    <a:srgbClr val="000000"/>
                  </a:solidFill>
                  <a:round/>
                  <a:headEnd/>
                  <a:tailEnd/>
                </a:ln>
                <a:solidFill>
                  <a:srgbClr val="70AD47">
                    <a:lumMod val="75000"/>
                  </a:srgbClr>
                </a:solidFill>
                <a:latin typeface="Arial Black"/>
              </a:rPr>
              <a:t>.</a:t>
            </a: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pic>
        <p:nvPicPr>
          <p:cNvPr id="13" name="Picture 9" descr="HPIM0618a-20">
            <a:extLst>
              <a:ext uri="{FF2B5EF4-FFF2-40B4-BE49-F238E27FC236}">
                <a16:creationId xmlns:a16="http://schemas.microsoft.com/office/drawing/2014/main" id="{53BB9010-C24C-4A4F-AE9C-612BAFA03B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479" y="3163088"/>
            <a:ext cx="2163303"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PIM0617a-20">
            <a:extLst>
              <a:ext uri="{FF2B5EF4-FFF2-40B4-BE49-F238E27FC236}">
                <a16:creationId xmlns:a16="http://schemas.microsoft.com/office/drawing/2014/main" id="{DAF17F42-D2E8-4E0D-8A67-DD2FE4733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4366" y="1663314"/>
            <a:ext cx="2700000" cy="2240080"/>
          </a:xfrm>
          <a:prstGeom prst="rect">
            <a:avLst/>
          </a:prstGeom>
          <a:noFill/>
          <a:extLst>
            <a:ext uri="{909E8E84-426E-40DD-AFC4-6F175D3DCCD1}">
              <a14:hiddenFill xmlns:a14="http://schemas.microsoft.com/office/drawing/2010/main">
                <a:solidFill>
                  <a:srgbClr val="FFFFFF"/>
                </a:solidFill>
              </a14:hiddenFill>
            </a:ext>
          </a:extLst>
        </p:spPr>
      </p:pic>
      <p:sp>
        <p:nvSpPr>
          <p:cNvPr id="15" name="object 6">
            <a:extLst>
              <a:ext uri="{FF2B5EF4-FFF2-40B4-BE49-F238E27FC236}">
                <a16:creationId xmlns:a16="http://schemas.microsoft.com/office/drawing/2014/main" id="{A7635982-ECA0-49A2-83A1-C0355A9D0312}"/>
              </a:ext>
            </a:extLst>
          </p:cNvPr>
          <p:cNvSpPr>
            <a:spLocks noChangeAspect="1"/>
          </p:cNvSpPr>
          <p:nvPr/>
        </p:nvSpPr>
        <p:spPr>
          <a:xfrm>
            <a:off x="96789" y="4338509"/>
            <a:ext cx="2700000" cy="1840653"/>
          </a:xfrm>
          <a:prstGeom prst="rect">
            <a:avLst/>
          </a:prstGeom>
          <a:blipFill>
            <a:blip r:embed="rId5" cstate="print"/>
            <a:stretch>
              <a:fillRect/>
            </a:stretch>
          </a:blipFill>
        </p:spPr>
        <p:txBody>
          <a:bodyPr wrap="square" lIns="0" tIns="0" rIns="0" bIns="0" rtlCol="0"/>
          <a:lstStyle/>
          <a:p>
            <a:endParaRPr dirty="0"/>
          </a:p>
        </p:txBody>
      </p:sp>
      <p:sp>
        <p:nvSpPr>
          <p:cNvPr id="16" name="object 7">
            <a:extLst>
              <a:ext uri="{FF2B5EF4-FFF2-40B4-BE49-F238E27FC236}">
                <a16:creationId xmlns:a16="http://schemas.microsoft.com/office/drawing/2014/main" id="{F62CA243-464D-4ED2-87F2-E0F7C65C6E2F}"/>
              </a:ext>
            </a:extLst>
          </p:cNvPr>
          <p:cNvSpPr>
            <a:spLocks noChangeAspect="1"/>
          </p:cNvSpPr>
          <p:nvPr/>
        </p:nvSpPr>
        <p:spPr>
          <a:xfrm>
            <a:off x="4782435" y="3895484"/>
            <a:ext cx="2700000" cy="2305291"/>
          </a:xfrm>
          <a:prstGeom prst="rect">
            <a:avLst/>
          </a:prstGeom>
          <a:blipFill>
            <a:blip r:embed="rId6" cstate="print"/>
            <a:stretch>
              <a:fillRect/>
            </a:stretch>
          </a:blipFill>
        </p:spPr>
        <p:txBody>
          <a:bodyPr wrap="square" lIns="0" tIns="0" rIns="0" bIns="0" rtlCol="0"/>
          <a:lstStyle/>
          <a:p>
            <a:endParaRPr dirty="0"/>
          </a:p>
        </p:txBody>
      </p:sp>
      <p:sp>
        <p:nvSpPr>
          <p:cNvPr id="17" name="object 6">
            <a:extLst>
              <a:ext uri="{FF2B5EF4-FFF2-40B4-BE49-F238E27FC236}">
                <a16:creationId xmlns:a16="http://schemas.microsoft.com/office/drawing/2014/main" id="{29627812-991B-4DA1-9655-262F3587A7C7}"/>
              </a:ext>
            </a:extLst>
          </p:cNvPr>
          <p:cNvSpPr>
            <a:spLocks noChangeAspect="1"/>
          </p:cNvSpPr>
          <p:nvPr/>
        </p:nvSpPr>
        <p:spPr>
          <a:xfrm>
            <a:off x="7581667" y="3489960"/>
            <a:ext cx="1480821" cy="2700000"/>
          </a:xfrm>
          <a:prstGeom prst="rect">
            <a:avLst/>
          </a:prstGeom>
          <a:blipFill>
            <a:blip r:embed="rId7" cstate="print"/>
            <a:stretch>
              <a:fillRect/>
            </a:stretch>
          </a:blipFill>
        </p:spPr>
        <p:txBody>
          <a:bodyPr wrap="square" lIns="0" tIns="0" rIns="0" bIns="0" rtlCol="0"/>
          <a:lstStyle/>
          <a:p>
            <a:endParaRPr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500"/>
                            </p:stCondLst>
                            <p:childTnLst>
                              <p:par>
                                <p:cTn id="16" presetID="10" presetClass="entr" presetSubtype="0" fill="hold" grpId="0" nodeType="afterEffect">
                                  <p:stCondLst>
                                    <p:cond delay="25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2250"/>
                            </p:stCondLst>
                            <p:childTnLst>
                              <p:par>
                                <p:cTn id="20" presetID="10" presetClass="entr" presetSubtype="0" fill="hold" nodeType="afterEffect">
                                  <p:stCondLst>
                                    <p:cond delay="2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3000"/>
                            </p:stCondLst>
                            <p:childTnLst>
                              <p:par>
                                <p:cTn id="24" presetID="10" presetClass="entr" presetSubtype="0" fill="hold" grpId="0" nodeType="afterEffect">
                                  <p:stCondLst>
                                    <p:cond delay="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750"/>
                            </p:stCondLst>
                            <p:childTnLst>
                              <p:par>
                                <p:cTn id="28" presetID="10" presetClass="entr" presetSubtype="0" fill="hold" grpId="0" nodeType="afterEffect">
                                  <p:stCondLst>
                                    <p:cond delay="25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animBg="1"/>
      <p:bldP spid="1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7028" y="5521"/>
            <a:ext cx="8777584" cy="646331"/>
          </a:xfrm>
          <a:prstGeom prst="rect">
            <a:avLst/>
          </a:prstGeom>
        </p:spPr>
        <p:txBody>
          <a:bodyPr wrap="square">
            <a:spAutoFit/>
          </a:bodyPr>
          <a:lstStyle/>
          <a:p>
            <a:pPr algn="ctr"/>
            <a:r>
              <a:rPr lang="es-VE" sz="3600" b="1" kern="10" dirty="0">
                <a:ln w="25400">
                  <a:solidFill>
                    <a:srgbClr val="000000"/>
                  </a:solidFill>
                  <a:round/>
                  <a:headEnd/>
                  <a:tailEnd/>
                </a:ln>
                <a:solidFill>
                  <a:srgbClr val="FFCCFF"/>
                </a:solidFill>
                <a:latin typeface="Arial Black"/>
              </a:rPr>
              <a:t>“Listas Verdes”</a:t>
            </a:r>
            <a:endParaRPr lang="es-VE" sz="3300" b="1" kern="10" dirty="0">
              <a:ln w="25400">
                <a:solidFill>
                  <a:srgbClr val="000000"/>
                </a:solidFill>
                <a:round/>
                <a:headEnd/>
                <a:tailEnd/>
              </a:ln>
              <a:solidFill>
                <a:srgbClr val="FFCCFF"/>
              </a:solidFill>
              <a:latin typeface="Arial Black"/>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8214" y="4780648"/>
            <a:ext cx="1500000" cy="1440000"/>
          </a:xfrm>
          <a:prstGeom prst="rect">
            <a:avLst/>
          </a:prstGeom>
        </p:spPr>
      </p:pic>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0" name="Marcador de contenido 3"/>
          <p:cNvSpPr>
            <a:spLocks noGrp="1"/>
          </p:cNvSpPr>
          <p:nvPr>
            <p:ph idx="1"/>
          </p:nvPr>
        </p:nvSpPr>
        <p:spPr>
          <a:xfrm>
            <a:off x="179388" y="646136"/>
            <a:ext cx="8785224" cy="1107996"/>
          </a:xfrm>
          <a:noFill/>
        </p:spPr>
        <p:txBody>
          <a:bodyPr lIns="0" tIns="0" rIns="0" bIns="0" rtlCol="0">
            <a:spAutoFit/>
          </a:bodyPr>
          <a:lstStyle/>
          <a:p>
            <a:pPr marL="360000" indent="-360000" algn="just" defTabSz="360000" fontAlgn="auto">
              <a:lnSpc>
                <a:spcPct val="100000"/>
              </a:lnSpc>
              <a:spcBef>
                <a:spcPts val="600"/>
              </a:spcBef>
              <a:spcAft>
                <a:spcPts val="0"/>
              </a:spcAft>
              <a:buClr>
                <a:srgbClr val="FF0000"/>
              </a:buClr>
              <a:buFont typeface="Wingdings" panose="05000000000000000000" pitchFamily="2" charset="2"/>
              <a:buChar char="Ø"/>
              <a:defRPr/>
            </a:pPr>
            <a:r>
              <a:rPr lang="es-ES" sz="2400" kern="10" dirty="0">
                <a:ln w="15875">
                  <a:solidFill>
                    <a:srgbClr val="000000"/>
                  </a:solidFill>
                  <a:round/>
                  <a:headEnd/>
                  <a:tailEnd/>
                </a:ln>
                <a:solidFill>
                  <a:srgbClr val="00B0F0"/>
                </a:solidFill>
                <a:latin typeface="Arial Black"/>
              </a:rPr>
              <a:t>Dar a Conocer e incentivar el cultivo y consumo de las especies que figuran en la </a:t>
            </a:r>
            <a:r>
              <a:rPr lang="es-ES" sz="2400" kern="10" dirty="0">
                <a:ln w="15875">
                  <a:solidFill>
                    <a:srgbClr val="000000"/>
                  </a:solidFill>
                  <a:round/>
                  <a:headEnd/>
                  <a:tailEnd/>
                </a:ln>
                <a:solidFill>
                  <a:srgbClr val="009900"/>
                </a:solidFill>
                <a:latin typeface="Arial Black"/>
              </a:rPr>
              <a:t>“Lista Verde de Frutales de Venezuela”</a:t>
            </a:r>
            <a:r>
              <a:rPr lang="es-ES" sz="2400" kern="10" dirty="0">
                <a:ln w="15875">
                  <a:solidFill>
                    <a:srgbClr val="000000"/>
                  </a:solidFill>
                  <a:round/>
                  <a:headEnd/>
                  <a:tailEnd/>
                </a:ln>
                <a:solidFill>
                  <a:srgbClr val="00B0F0"/>
                </a:solidFill>
                <a:latin typeface="Arial Black"/>
              </a:rPr>
              <a:t>.</a:t>
            </a:r>
          </a:p>
        </p:txBody>
      </p:sp>
      <p:pic>
        <p:nvPicPr>
          <p:cNvPr id="9" name="Imagen 8">
            <a:extLst>
              <a:ext uri="{FF2B5EF4-FFF2-40B4-BE49-F238E27FC236}">
                <a16:creationId xmlns:a16="http://schemas.microsoft.com/office/drawing/2014/main" id="{7FC24BF0-2EB0-4F98-9FED-877C586F1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5062" y="1499398"/>
            <a:ext cx="1497500" cy="1996666"/>
          </a:xfrm>
          <a:prstGeom prst="rect">
            <a:avLst/>
          </a:prstGeom>
        </p:spPr>
      </p:pic>
      <p:pic>
        <p:nvPicPr>
          <p:cNvPr id="12" name="Imagen 11">
            <a:extLst>
              <a:ext uri="{FF2B5EF4-FFF2-40B4-BE49-F238E27FC236}">
                <a16:creationId xmlns:a16="http://schemas.microsoft.com/office/drawing/2014/main" id="{7EE07803-A7D9-416F-AD4D-44F633FC1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221" y="1910379"/>
            <a:ext cx="2808779" cy="1578023"/>
          </a:xfrm>
          <a:prstGeom prst="rect">
            <a:avLst/>
          </a:prstGeom>
        </p:spPr>
      </p:pic>
      <p:pic>
        <p:nvPicPr>
          <p:cNvPr id="13" name="Imagen 12">
            <a:extLst>
              <a:ext uri="{FF2B5EF4-FFF2-40B4-BE49-F238E27FC236}">
                <a16:creationId xmlns:a16="http://schemas.microsoft.com/office/drawing/2014/main" id="{60196A09-31BC-4DCC-A827-FB9B4EEC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71" y="1935202"/>
            <a:ext cx="1735484" cy="1566486"/>
          </a:xfrm>
          <a:prstGeom prst="rect">
            <a:avLst/>
          </a:prstGeom>
        </p:spPr>
      </p:pic>
      <p:pic>
        <p:nvPicPr>
          <p:cNvPr id="15" name="Imagen 14">
            <a:extLst>
              <a:ext uri="{FF2B5EF4-FFF2-40B4-BE49-F238E27FC236}">
                <a16:creationId xmlns:a16="http://schemas.microsoft.com/office/drawing/2014/main" id="{DAF3BB91-CB78-4292-B4B6-C71E652A6D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1169" y="1499398"/>
            <a:ext cx="1433174" cy="1983202"/>
          </a:xfrm>
          <a:prstGeom prst="rect">
            <a:avLst/>
          </a:prstGeom>
        </p:spPr>
      </p:pic>
      <p:pic>
        <p:nvPicPr>
          <p:cNvPr id="16" name="Imagen 15">
            <a:extLst>
              <a:ext uri="{FF2B5EF4-FFF2-40B4-BE49-F238E27FC236}">
                <a16:creationId xmlns:a16="http://schemas.microsoft.com/office/drawing/2014/main" id="{E4A64641-F72F-4627-A364-ABF8E7278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9354" y="4733803"/>
            <a:ext cx="2004646" cy="1503485"/>
          </a:xfrm>
          <a:prstGeom prst="rect">
            <a:avLst/>
          </a:prstGeom>
        </p:spPr>
      </p:pic>
      <p:pic>
        <p:nvPicPr>
          <p:cNvPr id="17" name="Imagen 16">
            <a:extLst>
              <a:ext uri="{FF2B5EF4-FFF2-40B4-BE49-F238E27FC236}">
                <a16:creationId xmlns:a16="http://schemas.microsoft.com/office/drawing/2014/main" id="{5287A739-2FC0-473E-9FF1-5800DF63C9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3997" y="4743336"/>
            <a:ext cx="1796681" cy="1480250"/>
          </a:xfrm>
          <a:prstGeom prst="rect">
            <a:avLst/>
          </a:prstGeom>
        </p:spPr>
      </p:pic>
      <p:pic>
        <p:nvPicPr>
          <p:cNvPr id="18" name="Imagen 17">
            <a:extLst>
              <a:ext uri="{FF2B5EF4-FFF2-40B4-BE49-F238E27FC236}">
                <a16:creationId xmlns:a16="http://schemas.microsoft.com/office/drawing/2014/main" id="{4B5052C7-2C40-4800-BBAE-C6192CC883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10635" y="1488831"/>
            <a:ext cx="1411773" cy="1977529"/>
          </a:xfrm>
          <a:prstGeom prst="rect">
            <a:avLst/>
          </a:prstGeom>
        </p:spPr>
      </p:pic>
      <p:pic>
        <p:nvPicPr>
          <p:cNvPr id="19" name="Imagen 18">
            <a:hlinkClick r:id="rId10"/>
            <a:extLst>
              <a:ext uri="{FF2B5EF4-FFF2-40B4-BE49-F238E27FC236}">
                <a16:creationId xmlns:a16="http://schemas.microsoft.com/office/drawing/2014/main" id="{D6C485D5-EF21-477B-8788-D631A93618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130" y="3764819"/>
            <a:ext cx="1636023" cy="2462256"/>
          </a:xfrm>
          <a:prstGeom prst="rect">
            <a:avLst/>
          </a:prstGeom>
        </p:spPr>
      </p:pic>
      <p:pic>
        <p:nvPicPr>
          <p:cNvPr id="20" name="Imagen 19">
            <a:extLst>
              <a:ext uri="{FF2B5EF4-FFF2-40B4-BE49-F238E27FC236}">
                <a16:creationId xmlns:a16="http://schemas.microsoft.com/office/drawing/2014/main" id="{A8D87C7E-9355-463B-B418-41DAEEFF08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2966" y="3508282"/>
            <a:ext cx="2004646" cy="1295502"/>
          </a:xfrm>
          <a:prstGeom prst="rect">
            <a:avLst/>
          </a:prstGeom>
        </p:spPr>
      </p:pic>
      <p:pic>
        <p:nvPicPr>
          <p:cNvPr id="21" name="Imagen 20">
            <a:extLst>
              <a:ext uri="{FF2B5EF4-FFF2-40B4-BE49-F238E27FC236}">
                <a16:creationId xmlns:a16="http://schemas.microsoft.com/office/drawing/2014/main" id="{90FC4CA9-43C0-45FC-91E4-554A11C5740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41"/>
          <a:stretch/>
        </p:blipFill>
        <p:spPr>
          <a:xfrm>
            <a:off x="3676289" y="3496559"/>
            <a:ext cx="2004646" cy="1259713"/>
          </a:xfrm>
          <a:prstGeom prst="rect">
            <a:avLst/>
          </a:prstGeom>
        </p:spPr>
      </p:pic>
      <p:pic>
        <p:nvPicPr>
          <p:cNvPr id="22" name="Imagen 21">
            <a:extLst>
              <a:ext uri="{FF2B5EF4-FFF2-40B4-BE49-F238E27FC236}">
                <a16:creationId xmlns:a16="http://schemas.microsoft.com/office/drawing/2014/main" id="{A55A627A-7A92-4311-AAA2-A4887493ED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62413" y="4764978"/>
            <a:ext cx="1104233" cy="1472310"/>
          </a:xfrm>
          <a:prstGeom prst="rect">
            <a:avLst/>
          </a:prstGeom>
        </p:spPr>
      </p:pic>
      <p:pic>
        <p:nvPicPr>
          <p:cNvPr id="23" name="Imagen 22">
            <a:extLst>
              <a:ext uri="{FF2B5EF4-FFF2-40B4-BE49-F238E27FC236}">
                <a16:creationId xmlns:a16="http://schemas.microsoft.com/office/drawing/2014/main" id="{0768A74B-018E-4FB7-A66F-02CE8DE5B9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96440" y="3489542"/>
            <a:ext cx="1735485" cy="1301614"/>
          </a:xfrm>
          <a:prstGeom prst="rect">
            <a:avLst/>
          </a:prstGeom>
        </p:spPr>
      </p:pic>
      <p:pic>
        <p:nvPicPr>
          <p:cNvPr id="24" name="Imagen 23">
            <a:extLst>
              <a:ext uri="{FF2B5EF4-FFF2-40B4-BE49-F238E27FC236}">
                <a16:creationId xmlns:a16="http://schemas.microsoft.com/office/drawing/2014/main" id="{15411F0C-78F0-4BC1-9561-3AD108542F7F}"/>
              </a:ext>
            </a:extLst>
          </p:cNvPr>
          <p:cNvPicPr>
            <a:picLocks noChangeAspect="1"/>
          </p:cNvPicPr>
          <p:nvPr/>
        </p:nvPicPr>
        <p:blipFill rotWithShape="1">
          <a:blip r:embed="rId16"/>
          <a:srcRect r="13799"/>
          <a:stretch/>
        </p:blipFill>
        <p:spPr>
          <a:xfrm>
            <a:off x="7400307" y="3478628"/>
            <a:ext cx="1735484" cy="1313378"/>
          </a:xfrm>
          <a:prstGeom prst="rect">
            <a:avLst/>
          </a:prstGeom>
        </p:spPr>
      </p:pic>
    </p:spTree>
    <p:extLst>
      <p:ext uri="{BB962C8B-B14F-4D97-AF65-F5344CB8AC3E}">
        <p14:creationId xmlns:p14="http://schemas.microsoft.com/office/powerpoint/2010/main" val="12023204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7" name="Imagen 5"/>
          <p:cNvPicPr>
            <a:picLocks noChangeAspect="1"/>
          </p:cNvPicPr>
          <p:nvPr/>
        </p:nvPicPr>
        <p:blipFill>
          <a:blip r:embed="rId2"/>
          <a:srcRect/>
          <a:stretch>
            <a:fillRect/>
          </a:stretch>
        </p:blipFill>
        <p:spPr bwMode="auto">
          <a:xfrm>
            <a:off x="1503740" y="3688447"/>
            <a:ext cx="1710948" cy="2282447"/>
          </a:xfrm>
          <a:prstGeom prst="rect">
            <a:avLst/>
          </a:prstGeom>
          <a:noFill/>
          <a:ln w="15875">
            <a:solidFill>
              <a:schemeClr val="accent1"/>
            </a:solidFill>
            <a:miter lim="800000"/>
            <a:headEnd/>
            <a:tailEnd/>
          </a:ln>
        </p:spPr>
      </p:pic>
      <p:pic>
        <p:nvPicPr>
          <p:cNvPr id="120839" name="Imagen 7"/>
          <p:cNvPicPr>
            <a:picLocks noChangeAspect="1"/>
          </p:cNvPicPr>
          <p:nvPr/>
        </p:nvPicPr>
        <p:blipFill>
          <a:blip r:embed="rId3"/>
          <a:srcRect/>
          <a:stretch>
            <a:fillRect/>
          </a:stretch>
        </p:blipFill>
        <p:spPr bwMode="auto">
          <a:xfrm>
            <a:off x="4459230" y="3688447"/>
            <a:ext cx="1701858" cy="2269747"/>
          </a:xfrm>
          <a:prstGeom prst="rect">
            <a:avLst/>
          </a:prstGeom>
          <a:noFill/>
          <a:ln w="15875">
            <a:solidFill>
              <a:schemeClr val="accent1"/>
            </a:solidFill>
            <a:miter lim="800000"/>
            <a:headEnd/>
            <a:tailEnd/>
          </a:ln>
        </p:spPr>
      </p:pic>
      <p:pic>
        <p:nvPicPr>
          <p:cNvPr id="120841" name="Imagen 9"/>
          <p:cNvPicPr>
            <a:picLocks noChangeAspect="1"/>
          </p:cNvPicPr>
          <p:nvPr/>
        </p:nvPicPr>
        <p:blipFill>
          <a:blip r:embed="rId4"/>
          <a:srcRect/>
          <a:stretch>
            <a:fillRect/>
          </a:stretch>
        </p:blipFill>
        <p:spPr bwMode="auto">
          <a:xfrm>
            <a:off x="7345562" y="3688447"/>
            <a:ext cx="1707951" cy="2280859"/>
          </a:xfrm>
          <a:prstGeom prst="rect">
            <a:avLst/>
          </a:prstGeom>
          <a:noFill/>
          <a:ln w="15875">
            <a:solidFill>
              <a:schemeClr val="accent1"/>
            </a:solidFill>
            <a:miter lim="800000"/>
            <a:headEnd/>
            <a:tailEnd/>
          </a:ln>
        </p:spPr>
      </p:pic>
      <p:pic>
        <p:nvPicPr>
          <p:cNvPr id="120840" name="Imagen 8"/>
          <p:cNvPicPr>
            <a:picLocks noChangeAspect="1"/>
          </p:cNvPicPr>
          <p:nvPr/>
        </p:nvPicPr>
        <p:blipFill>
          <a:blip r:embed="rId5"/>
          <a:srcRect l="8284" r="7919"/>
          <a:stretch>
            <a:fillRect/>
          </a:stretch>
        </p:blipFill>
        <p:spPr bwMode="auto">
          <a:xfrm>
            <a:off x="5988050" y="4644841"/>
            <a:ext cx="1798638" cy="1606550"/>
          </a:xfrm>
          <a:prstGeom prst="rect">
            <a:avLst/>
          </a:prstGeom>
          <a:noFill/>
          <a:ln w="15875">
            <a:solidFill>
              <a:schemeClr val="accent1"/>
            </a:solidFill>
            <a:miter lim="800000"/>
            <a:headEnd/>
            <a:tailEnd/>
          </a:ln>
        </p:spPr>
      </p:pic>
      <p:pic>
        <p:nvPicPr>
          <p:cNvPr id="120838" name="Imagen 6"/>
          <p:cNvPicPr>
            <a:picLocks noChangeAspect="1"/>
          </p:cNvPicPr>
          <p:nvPr/>
        </p:nvPicPr>
        <p:blipFill>
          <a:blip r:embed="rId6"/>
          <a:srcRect l="13826"/>
          <a:stretch>
            <a:fillRect/>
          </a:stretch>
        </p:blipFill>
        <p:spPr bwMode="auto">
          <a:xfrm>
            <a:off x="2935288" y="4644841"/>
            <a:ext cx="1857375" cy="1614488"/>
          </a:xfrm>
          <a:prstGeom prst="rect">
            <a:avLst/>
          </a:prstGeom>
          <a:noFill/>
          <a:ln w="15875">
            <a:solidFill>
              <a:schemeClr val="accent1"/>
            </a:solidFill>
            <a:miter lim="800000"/>
            <a:headEnd/>
            <a:tailEnd/>
          </a:ln>
        </p:spPr>
      </p:pic>
      <p:sp>
        <p:nvSpPr>
          <p:cNvPr id="3" name="Título 2"/>
          <p:cNvSpPr>
            <a:spLocks noGrp="1"/>
          </p:cNvSpPr>
          <p:nvPr>
            <p:ph type="title"/>
          </p:nvPr>
        </p:nvSpPr>
        <p:spPr>
          <a:xfrm>
            <a:off x="179388" y="371742"/>
            <a:ext cx="8785224" cy="430887"/>
          </a:xfrm>
        </p:spPr>
        <p:txBody>
          <a:bodyPr wrap="square" lIns="0" tIns="0" rIns="0" bIns="0" rtlCol="0">
            <a:spAutoFit/>
          </a:bodyPr>
          <a:lstStyle/>
          <a:p>
            <a:pPr algn="ctr" fontAlgn="auto">
              <a:lnSpc>
                <a:spcPct val="100000"/>
              </a:lnSpc>
              <a:spcAft>
                <a:spcPts val="0"/>
              </a:spcAft>
              <a:defRPr/>
            </a:pPr>
            <a:r>
              <a:rPr lang="es-VE" sz="2800" b="1" kern="10" dirty="0">
                <a:ln w="25400">
                  <a:solidFill>
                    <a:srgbClr val="000000"/>
                  </a:solidFill>
                  <a:round/>
                  <a:headEnd/>
                  <a:tailEnd/>
                </a:ln>
                <a:solidFill>
                  <a:srgbClr val="FFCCFF"/>
                </a:solidFill>
                <a:latin typeface="Arial Black"/>
                <a:cs typeface="Arial" charset="0"/>
              </a:rPr>
              <a:t>Protección y Conservación de Plantas Útiles</a:t>
            </a:r>
            <a:endParaRPr lang="es-VE" sz="2800" dirty="0"/>
          </a:p>
        </p:txBody>
      </p:sp>
      <p:sp>
        <p:nvSpPr>
          <p:cNvPr id="4" name="Marcador de contenido 3"/>
          <p:cNvSpPr>
            <a:spLocks noGrp="1"/>
          </p:cNvSpPr>
          <p:nvPr>
            <p:ph idx="1"/>
          </p:nvPr>
        </p:nvSpPr>
        <p:spPr>
          <a:xfrm>
            <a:off x="179388" y="1030564"/>
            <a:ext cx="8785224" cy="2523768"/>
          </a:xfrm>
          <a:noFill/>
        </p:spPr>
        <p:txBody>
          <a:bodyPr lIns="0" tIns="0" rIns="0" bIns="0" rtlCol="0">
            <a:spAutoFit/>
          </a:bodyPr>
          <a:lstStyle/>
          <a:p>
            <a:pPr marL="360000" indent="-360000" algn="just" defTabSz="360000" fontAlgn="auto">
              <a:lnSpc>
                <a:spcPct val="100000"/>
              </a:lnSpc>
              <a:spcBef>
                <a:spcPts val="600"/>
              </a:spcBef>
              <a:spcAft>
                <a:spcPts val="0"/>
              </a:spcAft>
              <a:buClr>
                <a:srgbClr val="FF0000"/>
              </a:buClr>
              <a:buFont typeface="Wingdings" panose="05000000000000000000" pitchFamily="2" charset="2"/>
              <a:buChar char="Ø"/>
              <a:defRPr/>
            </a:pPr>
            <a:r>
              <a:rPr lang="es-VE" sz="2200" kern="10" dirty="0">
                <a:ln w="15875">
                  <a:solidFill>
                    <a:srgbClr val="000000"/>
                  </a:solidFill>
                  <a:round/>
                  <a:headEnd/>
                  <a:tailEnd/>
                </a:ln>
                <a:solidFill>
                  <a:srgbClr val="00B0F0"/>
                </a:solidFill>
                <a:latin typeface="Arial Black"/>
              </a:rPr>
              <a:t>Recopilar información, dar a conocer y proponer acciones relacionadas con la divulgación de la</a:t>
            </a:r>
            <a:r>
              <a:rPr lang="es-VE" sz="2200" kern="10" dirty="0">
                <a:ln w="15875">
                  <a:solidFill>
                    <a:srgbClr val="000000"/>
                  </a:solidFill>
                  <a:round/>
                  <a:headEnd/>
                  <a:tailEnd/>
                </a:ln>
                <a:solidFill>
                  <a:srgbClr val="009900"/>
                </a:solidFill>
                <a:latin typeface="Arial Black"/>
              </a:rPr>
              <a:t> “Lista Verde” </a:t>
            </a:r>
            <a:r>
              <a:rPr lang="es-VE" sz="2200" kern="10" dirty="0">
                <a:ln w="15875">
                  <a:solidFill>
                    <a:srgbClr val="000000"/>
                  </a:solidFill>
                  <a:round/>
                  <a:headEnd/>
                  <a:tailEnd/>
                </a:ln>
                <a:solidFill>
                  <a:srgbClr val="00B0F0"/>
                </a:solidFill>
                <a:latin typeface="Arial Black"/>
              </a:rPr>
              <a:t>de plantas útiles con usos potenciales en la agricultura familiar, con fines tanto alimenticios como medicinales y otras aplicaciones utilitarias. </a:t>
            </a:r>
          </a:p>
          <a:p>
            <a:pPr marL="360000" indent="-360000" algn="just" defTabSz="360000" fontAlgn="auto">
              <a:lnSpc>
                <a:spcPct val="100000"/>
              </a:lnSpc>
              <a:spcBef>
                <a:spcPts val="600"/>
              </a:spcBef>
              <a:spcAft>
                <a:spcPts val="0"/>
              </a:spcAft>
              <a:buClr>
                <a:srgbClr val="FF0000"/>
              </a:buClr>
              <a:buFont typeface="Wingdings" panose="05000000000000000000" pitchFamily="2" charset="2"/>
              <a:buChar char="Ø"/>
              <a:defRPr/>
            </a:pPr>
            <a:r>
              <a:rPr lang="es-VE" sz="2200" kern="10" dirty="0">
                <a:ln w="15875">
                  <a:solidFill>
                    <a:srgbClr val="000000"/>
                  </a:solidFill>
                  <a:round/>
                  <a:headEnd/>
                  <a:tailEnd/>
                </a:ln>
                <a:solidFill>
                  <a:srgbClr val="00B0F0"/>
                </a:solidFill>
                <a:latin typeface="Arial Black"/>
              </a:rPr>
              <a:t>Hacer énfasis en el rescate del cultivo y consumo de nuestras especies autóctonas y de uso tradicional.</a:t>
            </a:r>
          </a:p>
        </p:txBody>
      </p:sp>
      <p:pic>
        <p:nvPicPr>
          <p:cNvPr id="120836" name="Imagen 4"/>
          <p:cNvPicPr>
            <a:picLocks noChangeAspect="1"/>
          </p:cNvPicPr>
          <p:nvPr/>
        </p:nvPicPr>
        <p:blipFill>
          <a:blip r:embed="rId7"/>
          <a:srcRect/>
          <a:stretch>
            <a:fillRect/>
          </a:stretch>
        </p:blipFill>
        <p:spPr bwMode="auto">
          <a:xfrm>
            <a:off x="87313" y="4106771"/>
            <a:ext cx="1597025" cy="2132013"/>
          </a:xfrm>
          <a:prstGeom prst="rect">
            <a:avLst/>
          </a:prstGeom>
          <a:noFill/>
          <a:ln w="15875">
            <a:solidFill>
              <a:schemeClr val="accent1"/>
            </a:solidFill>
            <a:miter lim="800000"/>
            <a:headEnd/>
            <a:tailEnd/>
          </a:ln>
        </p:spPr>
      </p:pic>
      <p:sp>
        <p:nvSpPr>
          <p:cNvPr id="11"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3" name="CuadroTexto 12">
            <a:extLst>
              <a:ext uri="{FF2B5EF4-FFF2-40B4-BE49-F238E27FC236}">
                <a16:creationId xmlns:a16="http://schemas.microsoft.com/office/drawing/2014/main" id="{A19CD4D5-7C9D-4E1F-A472-5531E0D0C8E1}"/>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8" action="ppaction://hlinksldjump">
                  <a:extLst>
                    <a:ext uri="{A12FA001-AC4F-418D-AE19-62706E023703}">
                      <ahyp:hlinkClr xmlns:ahyp="http://schemas.microsoft.com/office/drawing/2018/hyperlinkcolor" val="tx"/>
                    </a:ext>
                  </a:extLst>
                </a:hlinkClick>
              </a:rPr>
              <a:t>Contenidos</a:t>
            </a:r>
            <a:endParaRPr lang="es-VE" sz="1400" b="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750"/>
                            </p:stCondLst>
                            <p:childTnLst>
                              <p:par>
                                <p:cTn id="9" presetID="22" presetClass="entr" presetSubtype="1" fill="hold"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20836"/>
                                        </p:tgtEl>
                                        <p:attrNameLst>
                                          <p:attrName>style.visibility</p:attrName>
                                        </p:attrNameLst>
                                      </p:cBhvr>
                                      <p:to>
                                        <p:strVal val="visible"/>
                                      </p:to>
                                    </p:set>
                                    <p:animEffect transition="in" filter="fade">
                                      <p:cBhvr>
                                        <p:cTn id="15" dur="500"/>
                                        <p:tgtEl>
                                          <p:spTgt spid="120836"/>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20837"/>
                                        </p:tgtEl>
                                        <p:attrNameLst>
                                          <p:attrName>style.visibility</p:attrName>
                                        </p:attrNameLst>
                                      </p:cBhvr>
                                      <p:to>
                                        <p:strVal val="visible"/>
                                      </p:to>
                                    </p:set>
                                    <p:animEffect transition="in" filter="fade">
                                      <p:cBhvr>
                                        <p:cTn id="19" dur="500"/>
                                        <p:tgtEl>
                                          <p:spTgt spid="120837"/>
                                        </p:tgtEl>
                                      </p:cBhvr>
                                    </p:animEffect>
                                  </p:childTnLst>
                                </p:cTn>
                              </p:par>
                            </p:childTnLst>
                          </p:cTn>
                        </p:par>
                        <p:par>
                          <p:cTn id="20" fill="hold">
                            <p:stCondLst>
                              <p:cond delay="3000"/>
                            </p:stCondLst>
                            <p:childTnLst>
                              <p:par>
                                <p:cTn id="21" presetID="10" presetClass="entr" presetSubtype="0" fill="hold" nodeType="afterEffect">
                                  <p:stCondLst>
                                    <p:cond delay="250"/>
                                  </p:stCondLst>
                                  <p:childTnLst>
                                    <p:set>
                                      <p:cBhvr>
                                        <p:cTn id="22" dur="1" fill="hold">
                                          <p:stCondLst>
                                            <p:cond delay="0"/>
                                          </p:stCondLst>
                                        </p:cTn>
                                        <p:tgtEl>
                                          <p:spTgt spid="120838"/>
                                        </p:tgtEl>
                                        <p:attrNameLst>
                                          <p:attrName>style.visibility</p:attrName>
                                        </p:attrNameLst>
                                      </p:cBhvr>
                                      <p:to>
                                        <p:strVal val="visible"/>
                                      </p:to>
                                    </p:set>
                                    <p:animEffect transition="in" filter="fade">
                                      <p:cBhvr>
                                        <p:cTn id="23" dur="500"/>
                                        <p:tgtEl>
                                          <p:spTgt spid="120838"/>
                                        </p:tgtEl>
                                      </p:cBhvr>
                                    </p:animEffect>
                                  </p:childTnLst>
                                </p:cTn>
                              </p:par>
                            </p:childTnLst>
                          </p:cTn>
                        </p:par>
                        <p:par>
                          <p:cTn id="24" fill="hold">
                            <p:stCondLst>
                              <p:cond delay="3750"/>
                            </p:stCondLst>
                            <p:childTnLst>
                              <p:par>
                                <p:cTn id="25" presetID="10" presetClass="entr" presetSubtype="0" fill="hold" nodeType="afterEffect">
                                  <p:stCondLst>
                                    <p:cond delay="250"/>
                                  </p:stCondLst>
                                  <p:childTnLst>
                                    <p:set>
                                      <p:cBhvr>
                                        <p:cTn id="26" dur="1" fill="hold">
                                          <p:stCondLst>
                                            <p:cond delay="0"/>
                                          </p:stCondLst>
                                        </p:cTn>
                                        <p:tgtEl>
                                          <p:spTgt spid="120839"/>
                                        </p:tgtEl>
                                        <p:attrNameLst>
                                          <p:attrName>style.visibility</p:attrName>
                                        </p:attrNameLst>
                                      </p:cBhvr>
                                      <p:to>
                                        <p:strVal val="visible"/>
                                      </p:to>
                                    </p:set>
                                    <p:animEffect transition="in" filter="fade">
                                      <p:cBhvr>
                                        <p:cTn id="27" dur="500"/>
                                        <p:tgtEl>
                                          <p:spTgt spid="120839"/>
                                        </p:tgtEl>
                                      </p:cBhvr>
                                    </p:animEffect>
                                  </p:childTnLst>
                                </p:cTn>
                              </p:par>
                            </p:childTnLst>
                          </p:cTn>
                        </p:par>
                        <p:par>
                          <p:cTn id="28" fill="hold">
                            <p:stCondLst>
                              <p:cond delay="4500"/>
                            </p:stCondLst>
                            <p:childTnLst>
                              <p:par>
                                <p:cTn id="29" presetID="10" presetClass="entr" presetSubtype="0" fill="hold" nodeType="afterEffect">
                                  <p:stCondLst>
                                    <p:cond delay="250"/>
                                  </p:stCondLst>
                                  <p:childTnLst>
                                    <p:set>
                                      <p:cBhvr>
                                        <p:cTn id="30" dur="1" fill="hold">
                                          <p:stCondLst>
                                            <p:cond delay="0"/>
                                          </p:stCondLst>
                                        </p:cTn>
                                        <p:tgtEl>
                                          <p:spTgt spid="120840"/>
                                        </p:tgtEl>
                                        <p:attrNameLst>
                                          <p:attrName>style.visibility</p:attrName>
                                        </p:attrNameLst>
                                      </p:cBhvr>
                                      <p:to>
                                        <p:strVal val="visible"/>
                                      </p:to>
                                    </p:set>
                                    <p:animEffect transition="in" filter="fade">
                                      <p:cBhvr>
                                        <p:cTn id="31" dur="500"/>
                                        <p:tgtEl>
                                          <p:spTgt spid="120840"/>
                                        </p:tgtEl>
                                      </p:cBhvr>
                                    </p:animEffect>
                                  </p:childTnLst>
                                </p:cTn>
                              </p:par>
                            </p:childTnLst>
                          </p:cTn>
                        </p:par>
                        <p:par>
                          <p:cTn id="32" fill="hold">
                            <p:stCondLst>
                              <p:cond delay="5250"/>
                            </p:stCondLst>
                            <p:childTnLst>
                              <p:par>
                                <p:cTn id="33" presetID="10" presetClass="entr" presetSubtype="0" fill="hold" nodeType="afterEffect">
                                  <p:stCondLst>
                                    <p:cond delay="250"/>
                                  </p:stCondLst>
                                  <p:childTnLst>
                                    <p:set>
                                      <p:cBhvr>
                                        <p:cTn id="34" dur="1" fill="hold">
                                          <p:stCondLst>
                                            <p:cond delay="0"/>
                                          </p:stCondLst>
                                        </p:cTn>
                                        <p:tgtEl>
                                          <p:spTgt spid="120841"/>
                                        </p:tgtEl>
                                        <p:attrNameLst>
                                          <p:attrName>style.visibility</p:attrName>
                                        </p:attrNameLst>
                                      </p:cBhvr>
                                      <p:to>
                                        <p:strVal val="visible"/>
                                      </p:to>
                                    </p:set>
                                    <p:animEffect transition="in" filter="fade">
                                      <p:cBhvr>
                                        <p:cTn id="35" dur="500"/>
                                        <p:tgtEl>
                                          <p:spTgt spid="1208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a:spLocks noGrp="1"/>
          </p:cNvSpPr>
          <p:nvPr>
            <p:ph type="title"/>
          </p:nvPr>
        </p:nvSpPr>
        <p:spPr>
          <a:xfrm>
            <a:off x="185738" y="91594"/>
            <a:ext cx="87725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Flora del Semiárido</a:t>
            </a:r>
            <a:endParaRPr lang="es-VE" sz="3000" dirty="0"/>
          </a:p>
        </p:txBody>
      </p:sp>
      <p:sp>
        <p:nvSpPr>
          <p:cNvPr id="8" name="Marcador de contenido 3"/>
          <p:cNvSpPr txBox="1">
            <a:spLocks/>
          </p:cNvSpPr>
          <p:nvPr/>
        </p:nvSpPr>
        <p:spPr bwMode="auto">
          <a:xfrm>
            <a:off x="185738" y="699646"/>
            <a:ext cx="8785224" cy="200054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rgbClr val="70AD47">
                    <a:lumMod val="75000"/>
                  </a:srgbClr>
                </a:solidFill>
                <a:latin typeface="Arial Black"/>
              </a:rPr>
              <a:t>Estudiar las especies que conforman la Flora del Semiárido y reproducir las especies con mayor potencial para el mejoramiento del ambiente y la calidad de vida en las comunidades de la región.</a:t>
            </a: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12" name="CuadroTexto 11">
            <a:extLst>
              <a:ext uri="{FF2B5EF4-FFF2-40B4-BE49-F238E27FC236}">
                <a16:creationId xmlns:a16="http://schemas.microsoft.com/office/drawing/2014/main" id="{9AD877D7-B5FC-42D1-AA5A-56D7B72407BE}"/>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2"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3723671552"/>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A657345-7731-455C-9608-164E9647A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288"/>
          </a:xfrm>
          <a:prstGeom prst="rect">
            <a:avLst/>
          </a:prstGeom>
        </p:spPr>
      </p:pic>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Cueva El Guácharo</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El Guácharo</a:t>
            </a:r>
          </a:p>
        </p:txBody>
      </p:sp>
    </p:spTree>
    <p:extLst>
      <p:ext uri="{BB962C8B-B14F-4D97-AF65-F5344CB8AC3E}">
        <p14:creationId xmlns:p14="http://schemas.microsoft.com/office/powerpoint/2010/main" val="1879958296"/>
      </p:ext>
    </p:extLst>
  </p:cSld>
  <p:clrMapOvr>
    <a:masterClrMapping/>
  </p:clrMapOvr>
  <p:transition advTm="2000">
    <p:fade thruBlk="1"/>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7964" y="4287044"/>
            <a:ext cx="2386648" cy="1788351"/>
          </a:xfrm>
          <a:prstGeom prst="rect">
            <a:avLst/>
          </a:prstGeom>
          <a:noFill/>
          <a:ln w="19050">
            <a:solidFill>
              <a:srgbClr val="FF0000"/>
            </a:solidFill>
            <a:miter lim="800000"/>
            <a:headEnd/>
            <a:tailEnd/>
          </a:ln>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71" y="3964011"/>
            <a:ext cx="2472690" cy="2111384"/>
          </a:xfrm>
          <a:prstGeom prst="rect">
            <a:avLst/>
          </a:prstGeom>
          <a:noFill/>
          <a:ln w="19050">
            <a:solidFill>
              <a:srgbClr val="FF0000"/>
            </a:solidFill>
            <a:miter lim="800000"/>
            <a:headEnd/>
            <a:tailEnd/>
          </a:ln>
        </p:spPr>
      </p:pic>
      <p:sp>
        <p:nvSpPr>
          <p:cNvPr id="3" name="Título 2"/>
          <p:cNvSpPr>
            <a:spLocks noGrp="1"/>
          </p:cNvSpPr>
          <p:nvPr>
            <p:ph type="title"/>
          </p:nvPr>
        </p:nvSpPr>
        <p:spPr>
          <a:xfrm>
            <a:off x="628650" y="89504"/>
            <a:ext cx="7886700" cy="492443"/>
          </a:xfrm>
        </p:spPr>
        <p:txBody>
          <a:bodyPr lIns="0" tIns="0" rIns="0" bIns="0" rtlCol="0">
            <a:spAutoFit/>
          </a:bodyPr>
          <a:lstStyle/>
          <a:p>
            <a:pPr algn="ctr" fontAlgn="auto">
              <a:lnSpc>
                <a:spcPct val="100000"/>
              </a:lnSpc>
              <a:spcAft>
                <a:spcPts val="0"/>
              </a:spcAft>
              <a:defRPr/>
            </a:pPr>
            <a:r>
              <a:rPr lang="es-VE" b="1" kern="10" dirty="0">
                <a:ln w="25400">
                  <a:solidFill>
                    <a:srgbClr val="000000"/>
                  </a:solidFill>
                  <a:round/>
                  <a:headEnd/>
                  <a:tailEnd/>
                </a:ln>
                <a:solidFill>
                  <a:srgbClr val="FFCCFF"/>
                </a:solidFill>
                <a:latin typeface="Arial Black"/>
                <a:cs typeface="Arial" charset="0"/>
              </a:rPr>
              <a:t>Viveros y Lista Roja</a:t>
            </a:r>
            <a:endParaRPr lang="es-VE" dirty="0"/>
          </a:p>
        </p:txBody>
      </p:sp>
      <p:pic>
        <p:nvPicPr>
          <p:cNvPr id="121863" name="Imagen 7"/>
          <p:cNvPicPr>
            <a:picLocks noChangeAspect="1"/>
          </p:cNvPicPr>
          <p:nvPr/>
        </p:nvPicPr>
        <p:blipFill>
          <a:blip r:embed="rId4"/>
          <a:srcRect/>
          <a:stretch>
            <a:fillRect/>
          </a:stretch>
        </p:blipFill>
        <p:spPr bwMode="auto">
          <a:xfrm>
            <a:off x="179388" y="2727554"/>
            <a:ext cx="2387600" cy="1789112"/>
          </a:xfrm>
          <a:prstGeom prst="rect">
            <a:avLst/>
          </a:prstGeom>
          <a:noFill/>
          <a:ln w="19050">
            <a:solidFill>
              <a:srgbClr val="FF0000"/>
            </a:solidFill>
            <a:miter lim="800000"/>
            <a:headEnd/>
            <a:tailEnd/>
          </a:ln>
        </p:spPr>
      </p:pic>
      <p:sp>
        <p:nvSpPr>
          <p:cNvPr id="4" name="Marcador de contenido 3"/>
          <p:cNvSpPr>
            <a:spLocks noGrp="1"/>
          </p:cNvSpPr>
          <p:nvPr>
            <p:ph idx="1"/>
          </p:nvPr>
        </p:nvSpPr>
        <p:spPr>
          <a:xfrm>
            <a:off x="179388" y="639971"/>
            <a:ext cx="8785224" cy="1723549"/>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pPr>
            <a:r>
              <a:rPr lang="es-VE" kern="10" dirty="0">
                <a:ln w="15875">
                  <a:solidFill>
                    <a:srgbClr val="000000"/>
                  </a:solidFill>
                  <a:round/>
                  <a:headEnd/>
                  <a:tailEnd/>
                </a:ln>
                <a:solidFill>
                  <a:srgbClr val="009900"/>
                </a:solidFill>
                <a:latin typeface="Arial Black"/>
              </a:rPr>
              <a:t>Incentivar en los viveros institucionales, escolares y comunitarios la producción de las especies florísticas que figuran en la </a:t>
            </a:r>
            <a:r>
              <a:rPr lang="es-VE" kern="10" dirty="0">
                <a:ln w="15875">
                  <a:solidFill>
                    <a:srgbClr val="000000"/>
                  </a:solidFill>
                  <a:round/>
                  <a:headEnd/>
                  <a:tailEnd/>
                </a:ln>
                <a:solidFill>
                  <a:srgbClr val="FF0000"/>
                </a:solidFill>
                <a:latin typeface="Arial Black"/>
                <a:hlinkClick r:id="rId5" action="ppaction://hlinkfile">
                  <a:extLst>
                    <a:ext uri="{A12FA001-AC4F-418D-AE19-62706E023703}">
                      <ahyp:hlinkClr xmlns:ahyp="http://schemas.microsoft.com/office/drawing/2018/hyperlinkcolor" val="tx"/>
                    </a:ext>
                  </a:extLst>
                </a:hlinkClick>
              </a:rPr>
              <a:t>“</a:t>
            </a:r>
            <a:r>
              <a:rPr lang="es-VE" kern="10" dirty="0">
                <a:ln w="15875">
                  <a:solidFill>
                    <a:srgbClr val="000000"/>
                  </a:solidFill>
                  <a:round/>
                  <a:headEnd/>
                  <a:tailEnd/>
                </a:ln>
                <a:solidFill>
                  <a:srgbClr val="FF0000"/>
                </a:solidFill>
                <a:latin typeface="Arial Black"/>
                <a:hlinkClick r:id="rId6" action="ppaction://hlinkfile">
                  <a:extLst>
                    <a:ext uri="{A12FA001-AC4F-418D-AE19-62706E023703}">
                      <ahyp:hlinkClr xmlns:ahyp="http://schemas.microsoft.com/office/drawing/2018/hyperlinkcolor" val="tx"/>
                    </a:ext>
                  </a:extLst>
                </a:hlinkClick>
              </a:rPr>
              <a:t>Lista Roja</a:t>
            </a:r>
            <a:r>
              <a:rPr lang="es-VE" kern="10" dirty="0">
                <a:ln w="15875">
                  <a:solidFill>
                    <a:srgbClr val="000000"/>
                  </a:solidFill>
                  <a:round/>
                  <a:headEnd/>
                  <a:tailEnd/>
                </a:ln>
                <a:solidFill>
                  <a:srgbClr val="FF0000"/>
                </a:solidFill>
                <a:latin typeface="Arial Black"/>
                <a:hlinkClick r:id="rId5" action="ppaction://hlinkfile">
                  <a:extLst>
                    <a:ext uri="{A12FA001-AC4F-418D-AE19-62706E023703}">
                      <ahyp:hlinkClr xmlns:ahyp="http://schemas.microsoft.com/office/drawing/2018/hyperlinkcolor" val="tx"/>
                    </a:ext>
                  </a:extLst>
                </a:hlinkClick>
              </a:rPr>
              <a:t>”</a:t>
            </a:r>
            <a:r>
              <a:rPr lang="es-VE" kern="10" dirty="0">
                <a:ln w="15875">
                  <a:solidFill>
                    <a:srgbClr val="000000"/>
                  </a:solidFill>
                  <a:round/>
                  <a:headEnd/>
                  <a:tailEnd/>
                </a:ln>
                <a:solidFill>
                  <a:srgbClr val="009900"/>
                </a:solidFill>
                <a:latin typeface="Arial Black"/>
              </a:rPr>
              <a:t> de nuestra entidad estadal.</a:t>
            </a:r>
          </a:p>
        </p:txBody>
      </p:sp>
      <p:pic>
        <p:nvPicPr>
          <p:cNvPr id="5" name="Imagen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92613" y="2713086"/>
            <a:ext cx="2571750" cy="1927051"/>
          </a:xfrm>
          <a:prstGeom prst="rect">
            <a:avLst/>
          </a:prstGeom>
          <a:noFill/>
          <a:ln w="19050">
            <a:solidFill>
              <a:srgbClr val="FF0000"/>
            </a:solidFill>
            <a:miter lim="800000"/>
            <a:headEnd/>
            <a:tailEnd/>
          </a:ln>
        </p:spPr>
      </p:pic>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Tree>
    <p:extLst>
      <p:ext uri="{BB962C8B-B14F-4D97-AF65-F5344CB8AC3E}">
        <p14:creationId xmlns:p14="http://schemas.microsoft.com/office/powerpoint/2010/main" val="1467551848"/>
      </p:ext>
    </p:extLst>
  </p:cSld>
  <p:clrMapOvr>
    <a:masterClrMapping/>
  </p:clrMapOvr>
  <p:transition>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58486"/>
            <a:ext cx="7886700" cy="498598"/>
          </a:xfrm>
        </p:spPr>
        <p:txBody>
          <a:bodyPr wrap="square">
            <a:spAutoFit/>
          </a:bodyPr>
          <a:lstStyle/>
          <a:p>
            <a:pPr algn="ctr"/>
            <a:r>
              <a:rPr lang="es-VE" sz="3600" b="1" kern="10" dirty="0">
                <a:ln w="25400">
                  <a:solidFill>
                    <a:srgbClr val="000000"/>
                  </a:solidFill>
                  <a:round/>
                  <a:headEnd/>
                  <a:tailEnd/>
                </a:ln>
                <a:solidFill>
                  <a:srgbClr val="FFCCFF"/>
                </a:solidFill>
                <a:latin typeface="Arial Black"/>
                <a:ea typeface="+mn-ea"/>
                <a:cs typeface="Arial" charset="0"/>
              </a:rPr>
              <a:t>Viveros y Listas Verdes</a:t>
            </a:r>
          </a:p>
        </p:txBody>
      </p:sp>
      <p:pic>
        <p:nvPicPr>
          <p:cNvPr id="121865" name="Imagen 9"/>
          <p:cNvPicPr>
            <a:picLocks noChangeAspect="1"/>
          </p:cNvPicPr>
          <p:nvPr/>
        </p:nvPicPr>
        <p:blipFill>
          <a:blip r:embed="rId2"/>
          <a:srcRect/>
          <a:stretch>
            <a:fillRect/>
          </a:stretch>
        </p:blipFill>
        <p:spPr bwMode="auto">
          <a:xfrm>
            <a:off x="5226355" y="4299411"/>
            <a:ext cx="2309812" cy="1730375"/>
          </a:xfrm>
          <a:prstGeom prst="rect">
            <a:avLst/>
          </a:prstGeom>
          <a:noFill/>
          <a:ln w="19050">
            <a:solidFill>
              <a:srgbClr val="FF0000"/>
            </a:solidFill>
            <a:miter lim="800000"/>
            <a:headEnd/>
            <a:tailEnd/>
          </a:ln>
        </p:spPr>
      </p:pic>
      <p:pic>
        <p:nvPicPr>
          <p:cNvPr id="121866" name="Imagen 11"/>
          <p:cNvPicPr>
            <a:picLocks noChangeAspect="1"/>
          </p:cNvPicPr>
          <p:nvPr/>
        </p:nvPicPr>
        <p:blipFill>
          <a:blip r:embed="rId3"/>
          <a:srcRect/>
          <a:stretch>
            <a:fillRect/>
          </a:stretch>
        </p:blipFill>
        <p:spPr bwMode="auto">
          <a:xfrm>
            <a:off x="647699" y="4299411"/>
            <a:ext cx="2422526" cy="1816100"/>
          </a:xfrm>
          <a:prstGeom prst="rect">
            <a:avLst/>
          </a:prstGeom>
          <a:noFill/>
          <a:ln w="19050">
            <a:solidFill>
              <a:srgbClr val="FF0000"/>
            </a:solidFill>
            <a:miter lim="800000"/>
            <a:headEnd/>
            <a:tailEnd/>
          </a:ln>
        </p:spPr>
      </p:pic>
      <p:sp>
        <p:nvSpPr>
          <p:cNvPr id="4" name="Marcador de contenido 3"/>
          <p:cNvSpPr>
            <a:spLocks noGrp="1"/>
          </p:cNvSpPr>
          <p:nvPr>
            <p:ph idx="1"/>
          </p:nvPr>
        </p:nvSpPr>
        <p:spPr>
          <a:xfrm>
            <a:off x="71437" y="585737"/>
            <a:ext cx="9001125" cy="3693319"/>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pPr>
            <a:r>
              <a:rPr lang="es-ES" sz="2400" kern="10" dirty="0">
                <a:ln w="15875">
                  <a:solidFill>
                    <a:srgbClr val="000000"/>
                  </a:solidFill>
                  <a:round/>
                  <a:headEnd/>
                  <a:tailEnd/>
                </a:ln>
                <a:solidFill>
                  <a:srgbClr val="00B0F0"/>
                </a:solidFill>
                <a:latin typeface="Arial Black"/>
              </a:rPr>
              <a:t>Incorporar en los viveros institucionales, escolares y comunitarios la propagación de las especies útiles </a:t>
            </a:r>
            <a:r>
              <a:rPr lang="es-VE" sz="2400" kern="10" dirty="0">
                <a:ln w="15875">
                  <a:solidFill>
                    <a:srgbClr val="000000"/>
                  </a:solidFill>
                  <a:round/>
                  <a:headEnd/>
                  <a:tailEnd/>
                </a:ln>
                <a:solidFill>
                  <a:srgbClr val="00B0F0"/>
                </a:solidFill>
                <a:latin typeface="Arial Black"/>
              </a:rPr>
              <a:t>incluidas en las</a:t>
            </a:r>
            <a:r>
              <a:rPr lang="es-VE" sz="2400" kern="10" dirty="0">
                <a:ln w="15875">
                  <a:solidFill>
                    <a:srgbClr val="000000"/>
                  </a:solidFill>
                  <a:round/>
                  <a:headEnd/>
                  <a:tailEnd/>
                </a:ln>
                <a:solidFill>
                  <a:srgbClr val="009900"/>
                </a:solidFill>
                <a:latin typeface="Arial Black"/>
              </a:rPr>
              <a:t> “Listas verdes  de Plantas Útiles de Venezuela” </a:t>
            </a:r>
            <a:r>
              <a:rPr lang="es-VE" sz="2400" kern="10" dirty="0">
                <a:ln w="15875">
                  <a:solidFill>
                    <a:srgbClr val="000000"/>
                  </a:solidFill>
                  <a:round/>
                  <a:headEnd/>
                  <a:tailEnd/>
                </a:ln>
                <a:solidFill>
                  <a:srgbClr val="00B0F0"/>
                </a:solidFill>
                <a:latin typeface="Arial Black"/>
              </a:rPr>
              <a:t>a través del programa de</a:t>
            </a:r>
            <a:r>
              <a:rPr lang="es-VE" sz="2400" kern="10" dirty="0">
                <a:ln w="15875">
                  <a:solidFill>
                    <a:srgbClr val="000000"/>
                  </a:solidFill>
                  <a:round/>
                  <a:headEnd/>
                  <a:tailEnd/>
                </a:ln>
                <a:solidFill>
                  <a:srgbClr val="009900"/>
                </a:solidFill>
                <a:latin typeface="Arial Black"/>
              </a:rPr>
              <a:t> “Todas las Manos a la Siembra” </a:t>
            </a:r>
            <a:r>
              <a:rPr lang="es-VE" sz="2400" kern="10" dirty="0">
                <a:ln w="15875">
                  <a:solidFill>
                    <a:srgbClr val="000000"/>
                  </a:solidFill>
                  <a:round/>
                  <a:headEnd/>
                  <a:tailEnd/>
                </a:ln>
                <a:solidFill>
                  <a:srgbClr val="00B0F0"/>
                </a:solidFill>
                <a:latin typeface="Arial Black"/>
              </a:rPr>
              <a:t>impulsado por el Ministerio del Poder Popular para la Educación, el programa</a:t>
            </a:r>
            <a:r>
              <a:rPr lang="es-VE" sz="2400" kern="10" dirty="0">
                <a:ln w="15875">
                  <a:solidFill>
                    <a:srgbClr val="000000"/>
                  </a:solidFill>
                  <a:round/>
                  <a:headEnd/>
                  <a:tailEnd/>
                </a:ln>
                <a:solidFill>
                  <a:srgbClr val="009900"/>
                </a:solidFill>
                <a:latin typeface="Arial Black"/>
              </a:rPr>
              <a:t> “Sembrando Vida” </a:t>
            </a:r>
            <a:r>
              <a:rPr lang="es-VE" sz="2400" kern="10" dirty="0">
                <a:ln w="15875">
                  <a:solidFill>
                    <a:srgbClr val="000000"/>
                  </a:solidFill>
                  <a:round/>
                  <a:headEnd/>
                  <a:tailEnd/>
                </a:ln>
                <a:solidFill>
                  <a:srgbClr val="00B0F0"/>
                </a:solidFill>
                <a:latin typeface="Arial Black"/>
              </a:rPr>
              <a:t>desarrollado por INPARQUES y a través de las actividades desarrolladas por la Fundación Misión Árbol de la mano con CONARE.</a:t>
            </a:r>
            <a:r>
              <a:rPr lang="es-VE" sz="2400" kern="10" dirty="0">
                <a:ln w="15875">
                  <a:solidFill>
                    <a:srgbClr val="000000"/>
                  </a:solidFill>
                  <a:round/>
                  <a:headEnd/>
                  <a:tailEnd/>
                </a:ln>
                <a:solidFill>
                  <a:srgbClr val="009900"/>
                </a:solidFill>
                <a:latin typeface="Arial Black"/>
              </a:rPr>
              <a:t> </a:t>
            </a: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8" name="CuadroTexto 7">
            <a:extLst>
              <a:ext uri="{FF2B5EF4-FFF2-40B4-BE49-F238E27FC236}">
                <a16:creationId xmlns:a16="http://schemas.microsoft.com/office/drawing/2014/main" id="{056FBBBB-A045-4F78-B9B0-8EEE123A7F44}"/>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4" action="ppaction://hlinksldjump">
                  <a:extLst>
                    <a:ext uri="{A12FA001-AC4F-418D-AE19-62706E023703}">
                      <ahyp:hlinkClr xmlns:ahyp="http://schemas.microsoft.com/office/drawing/2018/hyperlinkcolor" val="tx"/>
                    </a:ext>
                  </a:extLst>
                </a:hlinkClick>
              </a:rPr>
              <a:t>Contenidos</a:t>
            </a:r>
            <a:endParaRPr lang="es-VE" sz="1400" b="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21866"/>
                                        </p:tgtEl>
                                        <p:attrNameLst>
                                          <p:attrName>style.visibility</p:attrName>
                                        </p:attrNameLst>
                                      </p:cBhvr>
                                      <p:to>
                                        <p:strVal val="visible"/>
                                      </p:to>
                                    </p:set>
                                    <p:animEffect transition="in" filter="fade">
                                      <p:cBhvr>
                                        <p:cTn id="11" dur="500"/>
                                        <p:tgtEl>
                                          <p:spTgt spid="121866"/>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21865"/>
                                        </p:tgtEl>
                                        <p:attrNameLst>
                                          <p:attrName>style.visibility</p:attrName>
                                        </p:attrNameLst>
                                      </p:cBhvr>
                                      <p:to>
                                        <p:strVal val="visible"/>
                                      </p:to>
                                    </p:set>
                                    <p:animEffect transition="in" filter="fade">
                                      <p:cBhvr>
                                        <p:cTn id="15" dur="500"/>
                                        <p:tgtEl>
                                          <p:spTgt spid="121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a:spLocks noGrp="1"/>
          </p:cNvSpPr>
          <p:nvPr>
            <p:ph type="title"/>
          </p:nvPr>
        </p:nvSpPr>
        <p:spPr>
          <a:xfrm>
            <a:off x="185738" y="91594"/>
            <a:ext cx="87725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cs typeface="Arial" charset="0"/>
              </a:rPr>
              <a:t>Viveros y Restauración Ambiental</a:t>
            </a:r>
            <a:endParaRPr lang="es-VE" sz="3000" dirty="0"/>
          </a:p>
        </p:txBody>
      </p:sp>
      <p:sp>
        <p:nvSpPr>
          <p:cNvPr id="8" name="Marcador de contenido 3"/>
          <p:cNvSpPr txBox="1">
            <a:spLocks/>
          </p:cNvSpPr>
          <p:nvPr/>
        </p:nvSpPr>
        <p:spPr bwMode="auto">
          <a:xfrm>
            <a:off x="185738" y="668473"/>
            <a:ext cx="8785224" cy="2123658"/>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300" kern="10" dirty="0">
                <a:ln w="15875">
                  <a:solidFill>
                    <a:srgbClr val="000000"/>
                  </a:solidFill>
                  <a:round/>
                  <a:headEnd/>
                  <a:tailEnd/>
                </a:ln>
                <a:solidFill>
                  <a:srgbClr val="70AD47">
                    <a:lumMod val="75000"/>
                  </a:srgbClr>
                </a:solidFill>
                <a:latin typeface="Arial Black"/>
              </a:rPr>
              <a:t>Producir las especies autóctonas en los viveros institucionales, escolares y comunitarios, como fuente de las plantas a ser introducidas en los proyectos de restauración ambiental de las áreas degradadas, tanto urbanas como rurales del estado Lara.</a:t>
            </a: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16" name="object 4"/>
          <p:cNvSpPr>
            <a:spLocks noChangeAspect="1"/>
          </p:cNvSpPr>
          <p:nvPr/>
        </p:nvSpPr>
        <p:spPr>
          <a:xfrm>
            <a:off x="5703710" y="2522746"/>
            <a:ext cx="2897395" cy="34560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38" y="2780302"/>
            <a:ext cx="4500000" cy="3371938"/>
          </a:xfrm>
          <a:prstGeom prst="rect">
            <a:avLst/>
          </a:prstGeom>
        </p:spPr>
      </p:pic>
    </p:spTree>
    <p:extLst>
      <p:ext uri="{BB962C8B-B14F-4D97-AF65-F5344CB8AC3E}">
        <p14:creationId xmlns:p14="http://schemas.microsoft.com/office/powerpoint/2010/main" val="2621440813"/>
      </p:ext>
    </p:extLst>
  </p:cSld>
  <p:clrMapOvr>
    <a:masterClrMapping/>
  </p:clrMapOvr>
  <p:transition>
    <p:fade thruBlk="1"/>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Imagen 4"/>
          <p:cNvPicPr>
            <a:picLocks noChangeAspect="1"/>
          </p:cNvPicPr>
          <p:nvPr/>
        </p:nvPicPr>
        <p:blipFill>
          <a:blip r:embed="rId2"/>
          <a:srcRect l="9412"/>
          <a:stretch>
            <a:fillRect/>
          </a:stretch>
        </p:blipFill>
        <p:spPr bwMode="auto">
          <a:xfrm>
            <a:off x="6838950" y="4262588"/>
            <a:ext cx="2125662" cy="1758950"/>
          </a:xfrm>
          <a:prstGeom prst="rect">
            <a:avLst/>
          </a:prstGeom>
          <a:noFill/>
          <a:ln w="19050">
            <a:solidFill>
              <a:srgbClr val="FF0000"/>
            </a:solidFill>
            <a:miter lim="800000"/>
            <a:headEnd/>
            <a:tailEnd/>
          </a:ln>
        </p:spPr>
      </p:pic>
      <p:sp>
        <p:nvSpPr>
          <p:cNvPr id="3" name="Título 2"/>
          <p:cNvSpPr>
            <a:spLocks noGrp="1"/>
          </p:cNvSpPr>
          <p:nvPr>
            <p:ph type="title"/>
          </p:nvPr>
        </p:nvSpPr>
        <p:spPr>
          <a:xfrm>
            <a:off x="71438" y="89482"/>
            <a:ext cx="9001124" cy="498598"/>
          </a:xfrm>
        </p:spPr>
        <p:txBody>
          <a:bodyPr wrap="square">
            <a:spAutoFit/>
          </a:bodyPr>
          <a:lstStyle/>
          <a:p>
            <a:pPr algn="ctr"/>
            <a:r>
              <a:rPr lang="es-VE" sz="3600" b="1" kern="10" dirty="0">
                <a:ln w="25400">
                  <a:solidFill>
                    <a:srgbClr val="000000"/>
                  </a:solidFill>
                  <a:round/>
                  <a:headEnd/>
                  <a:tailEnd/>
                </a:ln>
                <a:solidFill>
                  <a:srgbClr val="FFCCFF"/>
                </a:solidFill>
                <a:latin typeface="Arial Black"/>
                <a:ea typeface="+mn-ea"/>
                <a:cs typeface="Arial" charset="0"/>
              </a:rPr>
              <a:t>“Huerto Escolar y Comunitario”</a:t>
            </a:r>
          </a:p>
        </p:txBody>
      </p:sp>
      <p:pic>
        <p:nvPicPr>
          <p:cNvPr id="121861" name="Imagen 5"/>
          <p:cNvPicPr>
            <a:picLocks noChangeAspect="1"/>
          </p:cNvPicPr>
          <p:nvPr/>
        </p:nvPicPr>
        <p:blipFill>
          <a:blip r:embed="rId3"/>
          <a:srcRect/>
          <a:stretch>
            <a:fillRect/>
          </a:stretch>
        </p:blipFill>
        <p:spPr bwMode="auto">
          <a:xfrm>
            <a:off x="179388" y="4396700"/>
            <a:ext cx="2346325" cy="1760537"/>
          </a:xfrm>
          <a:prstGeom prst="rect">
            <a:avLst/>
          </a:prstGeom>
          <a:noFill/>
          <a:ln w="19050">
            <a:solidFill>
              <a:srgbClr val="FF0000"/>
            </a:solidFill>
            <a:miter lim="800000"/>
            <a:headEnd/>
            <a:tailEnd/>
          </a:ln>
        </p:spPr>
      </p:pic>
      <p:pic>
        <p:nvPicPr>
          <p:cNvPr id="121864" name="Imagen 8"/>
          <p:cNvPicPr>
            <a:picLocks noChangeAspect="1"/>
          </p:cNvPicPr>
          <p:nvPr/>
        </p:nvPicPr>
        <p:blipFill>
          <a:blip r:embed="rId4"/>
          <a:srcRect/>
          <a:stretch>
            <a:fillRect/>
          </a:stretch>
        </p:blipFill>
        <p:spPr bwMode="auto">
          <a:xfrm>
            <a:off x="3569618" y="4360305"/>
            <a:ext cx="2387600" cy="1789113"/>
          </a:xfrm>
          <a:prstGeom prst="rect">
            <a:avLst/>
          </a:prstGeom>
          <a:noFill/>
          <a:ln w="19050">
            <a:solidFill>
              <a:srgbClr val="FF0000"/>
            </a:solidFill>
            <a:miter lim="800000"/>
            <a:headEnd/>
            <a:tailEnd/>
          </a:ln>
        </p:spPr>
      </p:pic>
      <p:sp>
        <p:nvSpPr>
          <p:cNvPr id="4" name="Marcador de contenido 3"/>
          <p:cNvSpPr>
            <a:spLocks noGrp="1"/>
          </p:cNvSpPr>
          <p:nvPr>
            <p:ph idx="1"/>
          </p:nvPr>
        </p:nvSpPr>
        <p:spPr>
          <a:xfrm>
            <a:off x="179388" y="585737"/>
            <a:ext cx="8785224" cy="3847207"/>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pPr>
            <a:r>
              <a:rPr lang="es-VE" sz="2500" kern="10" dirty="0">
                <a:ln w="15875">
                  <a:solidFill>
                    <a:srgbClr val="000000"/>
                  </a:solidFill>
                  <a:round/>
                  <a:headEnd/>
                  <a:tailEnd/>
                </a:ln>
                <a:solidFill>
                  <a:srgbClr val="00B0F0"/>
                </a:solidFill>
                <a:latin typeface="Arial Black"/>
              </a:rPr>
              <a:t>Promover, </a:t>
            </a:r>
            <a:r>
              <a:rPr lang="es-ES" sz="2500" kern="10" dirty="0">
                <a:ln w="15875">
                  <a:solidFill>
                    <a:srgbClr val="000000"/>
                  </a:solidFill>
                  <a:round/>
                  <a:headEnd/>
                  <a:tailEnd/>
                </a:ln>
                <a:solidFill>
                  <a:srgbClr val="00B0F0"/>
                </a:solidFill>
                <a:latin typeface="Arial Black"/>
              </a:rPr>
              <a:t>en las áreas verdes escolares y comunitarias el desarrollo del </a:t>
            </a:r>
            <a:r>
              <a:rPr lang="es-ES" sz="2500" kern="10" dirty="0">
                <a:ln w="15875">
                  <a:solidFill>
                    <a:srgbClr val="000000"/>
                  </a:solidFill>
                  <a:round/>
                  <a:headEnd/>
                  <a:tailEnd/>
                </a:ln>
                <a:latin typeface="Arial Black"/>
              </a:rPr>
              <a:t>“huerto escolar y comunitario”</a:t>
            </a:r>
            <a:r>
              <a:rPr lang="es-ES" sz="2500" kern="10" dirty="0">
                <a:ln w="15875">
                  <a:solidFill>
                    <a:srgbClr val="000000"/>
                  </a:solidFill>
                  <a:round/>
                  <a:headEnd/>
                  <a:tailEnd/>
                </a:ln>
                <a:solidFill>
                  <a:srgbClr val="00B0F0"/>
                </a:solidFill>
                <a:latin typeface="Arial Black"/>
              </a:rPr>
              <a:t>, promoviendo </a:t>
            </a:r>
            <a:r>
              <a:rPr lang="es-VE" sz="2500" kern="10" dirty="0">
                <a:ln w="15875">
                  <a:solidFill>
                    <a:srgbClr val="000000"/>
                  </a:solidFill>
                  <a:round/>
                  <a:headEnd/>
                  <a:tailEnd/>
                </a:ln>
                <a:solidFill>
                  <a:srgbClr val="00B0F0"/>
                </a:solidFill>
                <a:latin typeface="Arial Black"/>
              </a:rPr>
              <a:t>el cultivo y utilización de las especies incluidas en las</a:t>
            </a:r>
            <a:r>
              <a:rPr lang="es-VE" sz="2500" kern="10" dirty="0">
                <a:ln w="15875">
                  <a:solidFill>
                    <a:srgbClr val="000000"/>
                  </a:solidFill>
                  <a:round/>
                  <a:headEnd/>
                  <a:tailEnd/>
                </a:ln>
                <a:solidFill>
                  <a:srgbClr val="009900"/>
                </a:solidFill>
                <a:latin typeface="Arial Black"/>
              </a:rPr>
              <a:t> “Listas verdes  de Plantas Útiles” </a:t>
            </a:r>
            <a:r>
              <a:rPr lang="es-VE" sz="2500" kern="10" dirty="0">
                <a:ln w="15875">
                  <a:solidFill>
                    <a:srgbClr val="000000"/>
                  </a:solidFill>
                  <a:round/>
                  <a:headEnd/>
                  <a:tailEnd/>
                </a:ln>
                <a:solidFill>
                  <a:srgbClr val="00B0F0"/>
                </a:solidFill>
                <a:latin typeface="Arial Black"/>
              </a:rPr>
              <a:t>a través del programa de</a:t>
            </a:r>
            <a:r>
              <a:rPr lang="es-VE" sz="2500" kern="10" dirty="0">
                <a:ln w="15875">
                  <a:solidFill>
                    <a:srgbClr val="000000"/>
                  </a:solidFill>
                  <a:round/>
                  <a:headEnd/>
                  <a:tailEnd/>
                </a:ln>
                <a:solidFill>
                  <a:srgbClr val="009900"/>
                </a:solidFill>
                <a:latin typeface="Arial Black"/>
              </a:rPr>
              <a:t> “Todas las Manos a la Siembra” </a:t>
            </a:r>
            <a:r>
              <a:rPr lang="es-VE" sz="2500" kern="10" dirty="0">
                <a:ln w="15875">
                  <a:solidFill>
                    <a:srgbClr val="000000"/>
                  </a:solidFill>
                  <a:round/>
                  <a:headEnd/>
                  <a:tailEnd/>
                </a:ln>
                <a:solidFill>
                  <a:srgbClr val="00B0F0"/>
                </a:solidFill>
                <a:latin typeface="Arial Black"/>
              </a:rPr>
              <a:t>impulsado por el Ministerio del Poder Popular para la Educación y los programas de </a:t>
            </a:r>
            <a:r>
              <a:rPr lang="es-VE" sz="2500" kern="10" dirty="0">
                <a:ln w="15875">
                  <a:solidFill>
                    <a:srgbClr val="000000"/>
                  </a:solidFill>
                  <a:round/>
                  <a:headEnd/>
                  <a:tailEnd/>
                </a:ln>
                <a:solidFill>
                  <a:srgbClr val="009900"/>
                </a:solidFill>
                <a:latin typeface="Arial Black"/>
              </a:rPr>
              <a:t>“Agricultura Familiar”</a:t>
            </a:r>
            <a:r>
              <a:rPr lang="es-VE" sz="2500" kern="10" dirty="0">
                <a:ln w="15875">
                  <a:solidFill>
                    <a:srgbClr val="000000"/>
                  </a:solidFill>
                  <a:round/>
                  <a:headEnd/>
                  <a:tailEnd/>
                </a:ln>
                <a:solidFill>
                  <a:srgbClr val="00B0F0"/>
                </a:solidFill>
                <a:latin typeface="Arial Black"/>
              </a:rPr>
              <a:t> desarrollados por varias instituciones.</a:t>
            </a:r>
            <a:r>
              <a:rPr lang="es-VE" sz="2500" kern="10" dirty="0">
                <a:ln w="15875">
                  <a:solidFill>
                    <a:srgbClr val="000000"/>
                  </a:solidFill>
                  <a:round/>
                  <a:headEnd/>
                  <a:tailEnd/>
                </a:ln>
                <a:solidFill>
                  <a:srgbClr val="009900"/>
                </a:solidFill>
                <a:latin typeface="Arial Black"/>
              </a:rPr>
              <a:t> </a:t>
            </a: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CuadroTexto 8">
            <a:extLst>
              <a:ext uri="{FF2B5EF4-FFF2-40B4-BE49-F238E27FC236}">
                <a16:creationId xmlns:a16="http://schemas.microsoft.com/office/drawing/2014/main" id="{D83B7B44-0654-452D-8854-009F6F47F053}"/>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5"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219218206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21860"/>
                                        </p:tgtEl>
                                        <p:attrNameLst>
                                          <p:attrName>style.visibility</p:attrName>
                                        </p:attrNameLst>
                                      </p:cBhvr>
                                      <p:to>
                                        <p:strVal val="visible"/>
                                      </p:to>
                                    </p:set>
                                    <p:animEffect transition="in" filter="fade">
                                      <p:cBhvr>
                                        <p:cTn id="11" dur="500"/>
                                        <p:tgtEl>
                                          <p:spTgt spid="121860"/>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21861"/>
                                        </p:tgtEl>
                                        <p:attrNameLst>
                                          <p:attrName>style.visibility</p:attrName>
                                        </p:attrNameLst>
                                      </p:cBhvr>
                                      <p:to>
                                        <p:strVal val="visible"/>
                                      </p:to>
                                    </p:set>
                                    <p:animEffect transition="in" filter="fade">
                                      <p:cBhvr>
                                        <p:cTn id="15" dur="500"/>
                                        <p:tgtEl>
                                          <p:spTgt spid="121861"/>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21864"/>
                                        </p:tgtEl>
                                        <p:attrNameLst>
                                          <p:attrName>style.visibility</p:attrName>
                                        </p:attrNameLst>
                                      </p:cBhvr>
                                      <p:to>
                                        <p:strVal val="visible"/>
                                      </p:to>
                                    </p:set>
                                    <p:animEffect transition="in" filter="fade">
                                      <p:cBhvr>
                                        <p:cTn id="19" dur="500"/>
                                        <p:tgtEl>
                                          <p:spTgt spid="121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0" name="Imagen 4"/>
          <p:cNvPicPr>
            <a:picLocks noChangeAspect="1"/>
          </p:cNvPicPr>
          <p:nvPr/>
        </p:nvPicPr>
        <p:blipFill>
          <a:blip r:embed="rId2"/>
          <a:srcRect l="9412"/>
          <a:stretch>
            <a:fillRect/>
          </a:stretch>
        </p:blipFill>
        <p:spPr bwMode="auto">
          <a:xfrm>
            <a:off x="6838950" y="4262588"/>
            <a:ext cx="2125662" cy="1758950"/>
          </a:xfrm>
          <a:prstGeom prst="rect">
            <a:avLst/>
          </a:prstGeom>
          <a:noFill/>
          <a:ln w="19050">
            <a:solidFill>
              <a:srgbClr val="FF0000"/>
            </a:solidFill>
            <a:miter lim="800000"/>
            <a:headEnd/>
            <a:tailEnd/>
          </a:ln>
        </p:spPr>
      </p:pic>
      <p:sp>
        <p:nvSpPr>
          <p:cNvPr id="3" name="Título 2"/>
          <p:cNvSpPr>
            <a:spLocks noGrp="1"/>
          </p:cNvSpPr>
          <p:nvPr>
            <p:ph type="title"/>
          </p:nvPr>
        </p:nvSpPr>
        <p:spPr>
          <a:xfrm>
            <a:off x="71438" y="89482"/>
            <a:ext cx="9001124" cy="498598"/>
          </a:xfrm>
        </p:spPr>
        <p:txBody>
          <a:bodyPr wrap="square">
            <a:spAutoFit/>
          </a:bodyPr>
          <a:lstStyle/>
          <a:p>
            <a:pPr algn="ctr"/>
            <a:r>
              <a:rPr lang="es-VE" sz="3600" b="1" kern="10" dirty="0">
                <a:ln w="25400">
                  <a:solidFill>
                    <a:srgbClr val="000000"/>
                  </a:solidFill>
                  <a:round/>
                  <a:headEnd/>
                  <a:tailEnd/>
                </a:ln>
                <a:solidFill>
                  <a:srgbClr val="FFCCFF"/>
                </a:solidFill>
                <a:latin typeface="Arial Black"/>
                <a:ea typeface="+mn-ea"/>
                <a:cs typeface="Arial" charset="0"/>
              </a:rPr>
              <a:t>“Bosque Escolar y Comunitario”</a:t>
            </a:r>
          </a:p>
        </p:txBody>
      </p:sp>
      <p:pic>
        <p:nvPicPr>
          <p:cNvPr id="121861" name="Imagen 5"/>
          <p:cNvPicPr>
            <a:picLocks noChangeAspect="1"/>
          </p:cNvPicPr>
          <p:nvPr/>
        </p:nvPicPr>
        <p:blipFill>
          <a:blip r:embed="rId3"/>
          <a:srcRect/>
          <a:stretch>
            <a:fillRect/>
          </a:stretch>
        </p:blipFill>
        <p:spPr bwMode="auto">
          <a:xfrm>
            <a:off x="179388" y="4396700"/>
            <a:ext cx="2346325" cy="1760537"/>
          </a:xfrm>
          <a:prstGeom prst="rect">
            <a:avLst/>
          </a:prstGeom>
          <a:noFill/>
          <a:ln w="19050">
            <a:solidFill>
              <a:srgbClr val="FF0000"/>
            </a:solidFill>
            <a:miter lim="800000"/>
            <a:headEnd/>
            <a:tailEnd/>
          </a:ln>
        </p:spPr>
      </p:pic>
      <p:pic>
        <p:nvPicPr>
          <p:cNvPr id="121864" name="Imagen 8"/>
          <p:cNvPicPr>
            <a:picLocks noChangeAspect="1"/>
          </p:cNvPicPr>
          <p:nvPr/>
        </p:nvPicPr>
        <p:blipFill>
          <a:blip r:embed="rId4"/>
          <a:srcRect/>
          <a:stretch>
            <a:fillRect/>
          </a:stretch>
        </p:blipFill>
        <p:spPr bwMode="auto">
          <a:xfrm>
            <a:off x="3569618" y="4360305"/>
            <a:ext cx="2387600" cy="1789113"/>
          </a:xfrm>
          <a:prstGeom prst="rect">
            <a:avLst/>
          </a:prstGeom>
          <a:noFill/>
          <a:ln w="19050">
            <a:solidFill>
              <a:srgbClr val="FF0000"/>
            </a:solidFill>
            <a:miter lim="800000"/>
            <a:headEnd/>
            <a:tailEnd/>
          </a:ln>
        </p:spPr>
      </p:pic>
      <p:sp>
        <p:nvSpPr>
          <p:cNvPr id="4" name="Marcador de contenido 3"/>
          <p:cNvSpPr>
            <a:spLocks noGrp="1"/>
          </p:cNvSpPr>
          <p:nvPr>
            <p:ph idx="1"/>
          </p:nvPr>
        </p:nvSpPr>
        <p:spPr>
          <a:xfrm>
            <a:off x="179388" y="585737"/>
            <a:ext cx="8785224" cy="3847207"/>
          </a:xfrm>
          <a:noFill/>
          <a:ln w="9525">
            <a:noFill/>
            <a:miter lim="800000"/>
            <a:headEnd/>
            <a:tailEnd/>
          </a:ln>
        </p:spPr>
        <p:txBody>
          <a:bodyPr vert="horz" wrap="square" lIns="0" tIns="0" rIns="0" bIns="0" numCol="1" rtlCol="0" anchor="t" anchorCtr="0" compatLnSpc="1">
            <a:prstTxWarp prst="textNoShape">
              <a:avLst/>
            </a:prstTxWarp>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pPr>
            <a:r>
              <a:rPr lang="es-VE" sz="2500" kern="10" dirty="0">
                <a:ln w="15875">
                  <a:solidFill>
                    <a:srgbClr val="000000"/>
                  </a:solidFill>
                  <a:round/>
                  <a:headEnd/>
                  <a:tailEnd/>
                </a:ln>
                <a:solidFill>
                  <a:srgbClr val="00B0F0"/>
                </a:solidFill>
                <a:latin typeface="Arial Black"/>
              </a:rPr>
              <a:t>Promover, </a:t>
            </a:r>
            <a:r>
              <a:rPr lang="es-ES" sz="2500" kern="10" dirty="0">
                <a:ln w="15875">
                  <a:solidFill>
                    <a:srgbClr val="000000"/>
                  </a:solidFill>
                  <a:round/>
                  <a:headEnd/>
                  <a:tailEnd/>
                </a:ln>
                <a:solidFill>
                  <a:srgbClr val="00B0F0"/>
                </a:solidFill>
                <a:latin typeface="Arial Black"/>
              </a:rPr>
              <a:t>en los espacios desocupados escolares y comunitarios, el desarrollo del </a:t>
            </a:r>
            <a:r>
              <a:rPr lang="es-ES" sz="2500" kern="10" dirty="0">
                <a:ln w="15875">
                  <a:solidFill>
                    <a:srgbClr val="000000"/>
                  </a:solidFill>
                  <a:round/>
                  <a:headEnd/>
                  <a:tailEnd/>
                </a:ln>
                <a:latin typeface="Arial Black"/>
              </a:rPr>
              <a:t>“bosque escolar y comunitario”</a:t>
            </a:r>
            <a:r>
              <a:rPr lang="es-ES" sz="2500" kern="10" dirty="0">
                <a:ln w="15875">
                  <a:solidFill>
                    <a:srgbClr val="000000"/>
                  </a:solidFill>
                  <a:round/>
                  <a:headEnd/>
                  <a:tailEnd/>
                </a:ln>
                <a:solidFill>
                  <a:srgbClr val="00B0F0"/>
                </a:solidFill>
                <a:latin typeface="Arial Black"/>
              </a:rPr>
              <a:t>, promoviendo </a:t>
            </a:r>
            <a:r>
              <a:rPr lang="es-VE" sz="2500" kern="10" dirty="0">
                <a:ln w="15875">
                  <a:solidFill>
                    <a:srgbClr val="000000"/>
                  </a:solidFill>
                  <a:round/>
                  <a:headEnd/>
                  <a:tailEnd/>
                </a:ln>
                <a:solidFill>
                  <a:srgbClr val="00B0F0"/>
                </a:solidFill>
                <a:latin typeface="Arial Black"/>
              </a:rPr>
              <a:t>el cultivo de las especies incluidas en las </a:t>
            </a:r>
            <a:r>
              <a:rPr lang="es-VE" altLang="es-VE" sz="2500" kern="10" dirty="0">
                <a:ln w="15875">
                  <a:solidFill>
                    <a:srgbClr val="000000"/>
                  </a:solidFill>
                  <a:round/>
                  <a:headEnd/>
                  <a:tailEnd/>
                </a:ln>
                <a:solidFill>
                  <a:srgbClr val="FF0000"/>
                </a:solidFill>
                <a:latin typeface="Arial Black"/>
              </a:rPr>
              <a:t>“Listas Rojas”</a:t>
            </a:r>
            <a:r>
              <a:rPr lang="es-VE" altLang="es-VE" sz="2500" kern="10" dirty="0">
                <a:ln w="15875">
                  <a:solidFill>
                    <a:srgbClr val="000000"/>
                  </a:solidFill>
                  <a:round/>
                  <a:headEnd/>
                  <a:tailEnd/>
                </a:ln>
                <a:solidFill>
                  <a:srgbClr val="00B0F0"/>
                </a:solidFill>
                <a:latin typeface="Arial Black"/>
              </a:rPr>
              <a:t> y en las </a:t>
            </a:r>
            <a:r>
              <a:rPr lang="es-VE" sz="2500" kern="10" dirty="0">
                <a:ln w="15875">
                  <a:solidFill>
                    <a:srgbClr val="000000"/>
                  </a:solidFill>
                  <a:round/>
                  <a:headEnd/>
                  <a:tailEnd/>
                </a:ln>
                <a:solidFill>
                  <a:srgbClr val="009900"/>
                </a:solidFill>
                <a:latin typeface="Arial Black"/>
              </a:rPr>
              <a:t>“Listas Verdes” </a:t>
            </a:r>
            <a:r>
              <a:rPr lang="es-VE" sz="2500" kern="10" dirty="0">
                <a:ln w="15875">
                  <a:solidFill>
                    <a:srgbClr val="000000"/>
                  </a:solidFill>
                  <a:round/>
                  <a:headEnd/>
                  <a:tailEnd/>
                </a:ln>
                <a:solidFill>
                  <a:srgbClr val="00B0F0"/>
                </a:solidFill>
                <a:latin typeface="Arial Black"/>
              </a:rPr>
              <a:t>a través del programa de</a:t>
            </a:r>
            <a:r>
              <a:rPr lang="es-VE" sz="2500" kern="10" dirty="0">
                <a:ln w="15875">
                  <a:solidFill>
                    <a:srgbClr val="000000"/>
                  </a:solidFill>
                  <a:round/>
                  <a:headEnd/>
                  <a:tailEnd/>
                </a:ln>
                <a:solidFill>
                  <a:srgbClr val="009900"/>
                </a:solidFill>
                <a:latin typeface="Arial Black"/>
              </a:rPr>
              <a:t> “Todas las Manos a la Siembra” </a:t>
            </a:r>
            <a:r>
              <a:rPr lang="es-VE" sz="2500" kern="10" dirty="0">
                <a:ln w="15875">
                  <a:solidFill>
                    <a:srgbClr val="000000"/>
                  </a:solidFill>
                  <a:round/>
                  <a:headEnd/>
                  <a:tailEnd/>
                </a:ln>
                <a:solidFill>
                  <a:srgbClr val="00B0F0"/>
                </a:solidFill>
                <a:latin typeface="Arial Black"/>
              </a:rPr>
              <a:t>impulsado por el Ministerio del Poder Popular para la Educación y los programas de </a:t>
            </a:r>
            <a:r>
              <a:rPr lang="es-VE" sz="2500" kern="10" dirty="0">
                <a:ln w="15875">
                  <a:solidFill>
                    <a:srgbClr val="000000"/>
                  </a:solidFill>
                  <a:round/>
                  <a:headEnd/>
                  <a:tailEnd/>
                </a:ln>
                <a:solidFill>
                  <a:srgbClr val="009900"/>
                </a:solidFill>
                <a:latin typeface="Arial Black"/>
              </a:rPr>
              <a:t>“Agricultura Familiar”</a:t>
            </a:r>
            <a:r>
              <a:rPr lang="es-VE" sz="2500" kern="10" dirty="0">
                <a:ln w="15875">
                  <a:solidFill>
                    <a:srgbClr val="000000"/>
                  </a:solidFill>
                  <a:round/>
                  <a:headEnd/>
                  <a:tailEnd/>
                </a:ln>
                <a:solidFill>
                  <a:srgbClr val="00B0F0"/>
                </a:solidFill>
                <a:latin typeface="Arial Black"/>
              </a:rPr>
              <a:t> desarrollados por varias instituciones.</a:t>
            </a:r>
            <a:r>
              <a:rPr lang="es-VE" sz="2500" kern="10" dirty="0">
                <a:ln w="15875">
                  <a:solidFill>
                    <a:srgbClr val="000000"/>
                  </a:solidFill>
                  <a:round/>
                  <a:headEnd/>
                  <a:tailEnd/>
                </a:ln>
                <a:solidFill>
                  <a:srgbClr val="009900"/>
                </a:solidFill>
                <a:latin typeface="Arial Black"/>
              </a:rPr>
              <a:t> </a:t>
            </a: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CuadroTexto 8">
            <a:extLst>
              <a:ext uri="{FF2B5EF4-FFF2-40B4-BE49-F238E27FC236}">
                <a16:creationId xmlns:a16="http://schemas.microsoft.com/office/drawing/2014/main" id="{D83B7B44-0654-452D-8854-009F6F47F053}"/>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5"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368790558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121860"/>
                                        </p:tgtEl>
                                        <p:attrNameLst>
                                          <p:attrName>style.visibility</p:attrName>
                                        </p:attrNameLst>
                                      </p:cBhvr>
                                      <p:to>
                                        <p:strVal val="visible"/>
                                      </p:to>
                                    </p:set>
                                    <p:animEffect transition="in" filter="fade">
                                      <p:cBhvr>
                                        <p:cTn id="11" dur="500"/>
                                        <p:tgtEl>
                                          <p:spTgt spid="121860"/>
                                        </p:tgtEl>
                                      </p:cBhvr>
                                    </p:animEffect>
                                  </p:childTnLst>
                                </p:cTn>
                              </p:par>
                            </p:childTnLst>
                          </p:cTn>
                        </p:par>
                        <p:par>
                          <p:cTn id="12" fill="hold">
                            <p:stCondLst>
                              <p:cond delay="1500"/>
                            </p:stCondLst>
                            <p:childTnLst>
                              <p:par>
                                <p:cTn id="13" presetID="10" presetClass="entr" presetSubtype="0" fill="hold" nodeType="afterEffect">
                                  <p:stCondLst>
                                    <p:cond delay="250"/>
                                  </p:stCondLst>
                                  <p:childTnLst>
                                    <p:set>
                                      <p:cBhvr>
                                        <p:cTn id="14" dur="1" fill="hold">
                                          <p:stCondLst>
                                            <p:cond delay="0"/>
                                          </p:stCondLst>
                                        </p:cTn>
                                        <p:tgtEl>
                                          <p:spTgt spid="121861"/>
                                        </p:tgtEl>
                                        <p:attrNameLst>
                                          <p:attrName>style.visibility</p:attrName>
                                        </p:attrNameLst>
                                      </p:cBhvr>
                                      <p:to>
                                        <p:strVal val="visible"/>
                                      </p:to>
                                    </p:set>
                                    <p:animEffect transition="in" filter="fade">
                                      <p:cBhvr>
                                        <p:cTn id="15" dur="500"/>
                                        <p:tgtEl>
                                          <p:spTgt spid="121861"/>
                                        </p:tgtEl>
                                      </p:cBhvr>
                                    </p:animEffect>
                                  </p:childTnLst>
                                </p:cTn>
                              </p:par>
                            </p:childTnLst>
                          </p:cTn>
                        </p:par>
                        <p:par>
                          <p:cTn id="16" fill="hold">
                            <p:stCondLst>
                              <p:cond delay="2250"/>
                            </p:stCondLst>
                            <p:childTnLst>
                              <p:par>
                                <p:cTn id="17" presetID="10" presetClass="entr" presetSubtype="0" fill="hold" nodeType="afterEffect">
                                  <p:stCondLst>
                                    <p:cond delay="250"/>
                                  </p:stCondLst>
                                  <p:childTnLst>
                                    <p:set>
                                      <p:cBhvr>
                                        <p:cTn id="18" dur="1" fill="hold">
                                          <p:stCondLst>
                                            <p:cond delay="0"/>
                                          </p:stCondLst>
                                        </p:cTn>
                                        <p:tgtEl>
                                          <p:spTgt spid="121864"/>
                                        </p:tgtEl>
                                        <p:attrNameLst>
                                          <p:attrName>style.visibility</p:attrName>
                                        </p:attrNameLst>
                                      </p:cBhvr>
                                      <p:to>
                                        <p:strVal val="visible"/>
                                      </p:to>
                                    </p:set>
                                    <p:animEffect transition="in" filter="fade">
                                      <p:cBhvr>
                                        <p:cTn id="19" dur="500"/>
                                        <p:tgtEl>
                                          <p:spTgt spid="121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84099"/>
            <a:ext cx="7886700" cy="430887"/>
          </a:xfrm>
        </p:spPr>
        <p:txBody>
          <a:bodyPr lIns="0" tIns="0" rIns="0" bIns="0" rtlCol="0">
            <a:spAutoFit/>
          </a:bodyPr>
          <a:lstStyle/>
          <a:p>
            <a:pPr algn="ctr" fontAlgn="auto">
              <a:lnSpc>
                <a:spcPct val="100000"/>
              </a:lnSpc>
              <a:spcAft>
                <a:spcPts val="0"/>
              </a:spcAft>
              <a:defRPr/>
            </a:pPr>
            <a:r>
              <a:rPr lang="es-VE" sz="2800" b="1" kern="10" dirty="0">
                <a:ln w="25400">
                  <a:solidFill>
                    <a:srgbClr val="000000"/>
                  </a:solidFill>
                  <a:round/>
                  <a:headEnd/>
                  <a:tailEnd/>
                </a:ln>
                <a:solidFill>
                  <a:srgbClr val="FFCCFF"/>
                </a:solidFill>
                <a:latin typeface="Arial Black"/>
                <a:cs typeface="Arial" charset="0"/>
              </a:rPr>
              <a:t>Campaña “Fauna Viva”</a:t>
            </a:r>
            <a:endParaRPr lang="es-VE" sz="2800" dirty="0"/>
          </a:p>
        </p:txBody>
      </p:sp>
      <p:sp>
        <p:nvSpPr>
          <p:cNvPr id="4" name="Marcador de contenido 3"/>
          <p:cNvSpPr>
            <a:spLocks noGrp="1"/>
          </p:cNvSpPr>
          <p:nvPr>
            <p:ph idx="1"/>
          </p:nvPr>
        </p:nvSpPr>
        <p:spPr>
          <a:xfrm>
            <a:off x="179389" y="557778"/>
            <a:ext cx="8780049" cy="1415772"/>
          </a:xfrm>
        </p:spPr>
        <p:txBody>
          <a:bodyPr wrap="square"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sz="2300" kern="10" dirty="0">
                <a:ln w="15875">
                  <a:solidFill>
                    <a:srgbClr val="000000"/>
                  </a:solidFill>
                  <a:round/>
                  <a:headEnd/>
                  <a:tailEnd/>
                </a:ln>
                <a:solidFill>
                  <a:schemeClr val="accent6">
                    <a:lumMod val="75000"/>
                  </a:schemeClr>
                </a:solidFill>
                <a:latin typeface="Arial Black"/>
              </a:rPr>
              <a:t>Difundir la producción musical “Mano a mano con los niños: Fauna Viva” (1.999) de Simón Díaz con temas infantiles venezolanos referidos a animales silvestres amenazados.</a:t>
            </a:r>
          </a:p>
        </p:txBody>
      </p:sp>
      <p:sp>
        <p:nvSpPr>
          <p:cNvPr id="6" name="Marcador de contenido 3"/>
          <p:cNvSpPr txBox="1">
            <a:spLocks/>
          </p:cNvSpPr>
          <p:nvPr/>
        </p:nvSpPr>
        <p:spPr bwMode="auto">
          <a:xfrm>
            <a:off x="184564" y="2151601"/>
            <a:ext cx="2511339" cy="3888244"/>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4" action="ppaction://hlinkfile"/>
              </a:rPr>
              <a:t>La Lapa</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5" action="ppaction://hlinkfile"/>
              </a:rPr>
              <a:t>El Chigüire</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6" action="ppaction://hlinkfile"/>
              </a:rPr>
              <a:t>El Cardenalito</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7" action="ppaction://hlinkfile"/>
              </a:rPr>
              <a:t>La Guacamaya</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8" action="ppaction://hlinkfile"/>
              </a:rPr>
              <a:t>El Venado</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9" action="ppaction://hlinkfile"/>
              </a:rPr>
              <a:t>La Nutria</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10" action="ppaction://hlinkfile"/>
              </a:rPr>
              <a:t>El Oso Frontino</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11" action="ppaction://hlinkfile"/>
              </a:rPr>
              <a:t>La Baba</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12" action="ppaction://hlinkfile"/>
              </a:rPr>
              <a:t>El Caimán</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13" action="ppaction://hlinkfile"/>
              </a:rPr>
              <a:t>La Iguana</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14" action="ppaction://hlinkfile"/>
              </a:rPr>
              <a:t>El Paují</a:t>
            </a:r>
            <a:r>
              <a:rPr lang="es-VE" sz="1800" kern="10" dirty="0">
                <a:ln w="15875">
                  <a:solidFill>
                    <a:srgbClr val="000000"/>
                  </a:solidFill>
                  <a:round/>
                  <a:headEnd/>
                  <a:tailEnd/>
                </a:ln>
                <a:solidFill>
                  <a:srgbClr val="70AD47">
                    <a:lumMod val="75000"/>
                  </a:srgbClr>
                </a:solidFill>
                <a:latin typeface="Arial Black"/>
              </a:rPr>
              <a:t> </a:t>
            </a:r>
          </a:p>
          <a:p>
            <a:pPr marL="360000" indent="-360000" defTabSz="360000" fontAlgn="auto">
              <a:lnSpc>
                <a:spcPct val="100000"/>
              </a:lnSpc>
              <a:spcBef>
                <a:spcPts val="400"/>
              </a:spcBef>
              <a:spcAft>
                <a:spcPts val="0"/>
              </a:spcAft>
              <a:buClr>
                <a:srgbClr val="FF0000"/>
              </a:buClr>
              <a:buFont typeface="Wingdings" panose="05000000000000000000" pitchFamily="2" charset="2"/>
              <a:buChar char="Ø"/>
              <a:defRPr/>
            </a:pPr>
            <a:r>
              <a:rPr lang="es-VE" sz="1800" kern="10" dirty="0">
                <a:ln w="15875">
                  <a:solidFill>
                    <a:srgbClr val="000000"/>
                  </a:solidFill>
                  <a:round/>
                  <a:headEnd/>
                  <a:tailEnd/>
                </a:ln>
                <a:solidFill>
                  <a:srgbClr val="70AD47">
                    <a:lumMod val="75000"/>
                  </a:srgbClr>
                </a:solidFill>
                <a:latin typeface="Arial Black"/>
                <a:hlinkClick r:id="rId15" action="ppaction://hlinkfile"/>
              </a:rPr>
              <a:t>El Delfín</a:t>
            </a:r>
            <a:r>
              <a:rPr lang="es-VE" sz="1800" kern="10" dirty="0">
                <a:ln w="15875">
                  <a:solidFill>
                    <a:srgbClr val="000000"/>
                  </a:solidFill>
                  <a:round/>
                  <a:headEnd/>
                  <a:tailEnd/>
                </a:ln>
                <a:solidFill>
                  <a:srgbClr val="70AD47">
                    <a:lumMod val="75000"/>
                  </a:srgbClr>
                </a:solidFill>
                <a:latin typeface="Arial Black"/>
              </a:rPr>
              <a:t> </a:t>
            </a:r>
          </a:p>
        </p:txBody>
      </p:sp>
      <p:pic>
        <p:nvPicPr>
          <p:cNvPr id="8" name="Imagen 7">
            <a:hlinkClick r:id="rId16" action="ppaction://hlinkfile"/>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77599" y="1916113"/>
            <a:ext cx="4455974" cy="4310770"/>
          </a:xfrm>
          <a:prstGeom prst="rect">
            <a:avLst/>
          </a:prstGeom>
        </p:spPr>
      </p:pic>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7" name="Fauna_Viva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274047" y="5536867"/>
            <a:ext cx="609600" cy="609600"/>
          </a:xfrm>
          <a:prstGeom prst="rect">
            <a:avLst/>
          </a:prstGeom>
        </p:spPr>
      </p:pic>
    </p:spTree>
    <p:extLst>
      <p:ext uri="{BB962C8B-B14F-4D97-AF65-F5344CB8AC3E}">
        <p14:creationId xmlns:p14="http://schemas.microsoft.com/office/powerpoint/2010/main" val="30967980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855" fill="hold"/>
                                        <p:tgtEl>
                                          <p:spTgt spid="7"/>
                                        </p:tgtEl>
                                      </p:cBhvr>
                                    </p:cmd>
                                  </p:childTnLst>
                                </p:cTn>
                              </p:par>
                              <p:par>
                                <p:cTn id="7" presetID="22" presetClass="entr" presetSubtype="1"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up)">
                                      <p:cBhvr>
                                        <p:cTn id="9" dur="250"/>
                                        <p:tgtEl>
                                          <p:spTgt spid="4">
                                            <p:txEl>
                                              <p:pRg st="0" end="0"/>
                                            </p:txEl>
                                          </p:spTgt>
                                        </p:tgtEl>
                                      </p:cBhvr>
                                    </p:animEffect>
                                  </p:childTnLst>
                                </p:cTn>
                              </p:par>
                              <p:par>
                                <p:cTn id="10" presetID="22" presetClass="entr" presetSubtype="8" fill="hold"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1000"/>
                                        <p:tgtEl>
                                          <p:spTgt spid="6">
                                            <p:txEl>
                                              <p:pRg st="0" end="0"/>
                                            </p:txEl>
                                          </p:spTgt>
                                        </p:tgtEl>
                                      </p:cBhvr>
                                    </p:animEffect>
                                  </p:childTnLst>
                                </p:cTn>
                              </p:par>
                              <p:par>
                                <p:cTn id="13" presetID="22" presetClass="entr" presetSubtype="8" fill="hold" nodeType="withEffect">
                                  <p:stCondLst>
                                    <p:cond delay="75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left)">
                                      <p:cBhvr>
                                        <p:cTn id="15" dur="1000"/>
                                        <p:tgtEl>
                                          <p:spTgt spid="6">
                                            <p:txEl>
                                              <p:pRg st="1" end="1"/>
                                            </p:txEl>
                                          </p:spTgt>
                                        </p:tgtEl>
                                      </p:cBhvr>
                                    </p:animEffect>
                                  </p:childTnLst>
                                </p:cTn>
                              </p:par>
                              <p:par>
                                <p:cTn id="16" presetID="22" presetClass="entr" presetSubtype="8" fill="hold" nodeType="withEffect">
                                  <p:stCondLst>
                                    <p:cond delay="100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left)">
                                      <p:cBhvr>
                                        <p:cTn id="18" dur="1000"/>
                                        <p:tgtEl>
                                          <p:spTgt spid="6">
                                            <p:txEl>
                                              <p:pRg st="2" end="2"/>
                                            </p:txEl>
                                          </p:spTgt>
                                        </p:tgtEl>
                                      </p:cBhvr>
                                    </p:animEffect>
                                  </p:childTnLst>
                                </p:cTn>
                              </p:par>
                              <p:par>
                                <p:cTn id="19" presetID="22" presetClass="entr" presetSubtype="8" fill="hold" nodeType="withEffect">
                                  <p:stCondLst>
                                    <p:cond delay="125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left)">
                                      <p:cBhvr>
                                        <p:cTn id="21" dur="1000"/>
                                        <p:tgtEl>
                                          <p:spTgt spid="6">
                                            <p:txEl>
                                              <p:pRg st="3" end="3"/>
                                            </p:txEl>
                                          </p:spTgt>
                                        </p:tgtEl>
                                      </p:cBhvr>
                                    </p:animEffect>
                                  </p:childTnLst>
                                </p:cTn>
                              </p:par>
                              <p:par>
                                <p:cTn id="22" presetID="22" presetClass="entr" presetSubtype="8" fill="hold" nodeType="withEffect">
                                  <p:stCondLst>
                                    <p:cond delay="150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wipe(left)">
                                      <p:cBhvr>
                                        <p:cTn id="24" dur="1000"/>
                                        <p:tgtEl>
                                          <p:spTgt spid="6">
                                            <p:txEl>
                                              <p:pRg st="4" end="4"/>
                                            </p:txEl>
                                          </p:spTgt>
                                        </p:tgtEl>
                                      </p:cBhvr>
                                    </p:animEffect>
                                  </p:childTnLst>
                                </p:cTn>
                              </p:par>
                              <p:par>
                                <p:cTn id="25" presetID="22" presetClass="entr" presetSubtype="8" fill="hold" nodeType="withEffect">
                                  <p:stCondLst>
                                    <p:cond delay="175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left)">
                                      <p:cBhvr>
                                        <p:cTn id="27" dur="1000"/>
                                        <p:tgtEl>
                                          <p:spTgt spid="6">
                                            <p:txEl>
                                              <p:pRg st="5" end="5"/>
                                            </p:txEl>
                                          </p:spTgt>
                                        </p:tgtEl>
                                      </p:cBhvr>
                                    </p:animEffect>
                                  </p:childTnLst>
                                </p:cTn>
                              </p:par>
                              <p:par>
                                <p:cTn id="28" presetID="22" presetClass="entr" presetSubtype="8" fill="hold" nodeType="withEffect">
                                  <p:stCondLst>
                                    <p:cond delay="200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wipe(left)">
                                      <p:cBhvr>
                                        <p:cTn id="30" dur="1000"/>
                                        <p:tgtEl>
                                          <p:spTgt spid="6">
                                            <p:txEl>
                                              <p:pRg st="6" end="6"/>
                                            </p:txEl>
                                          </p:spTgt>
                                        </p:tgtEl>
                                      </p:cBhvr>
                                    </p:animEffect>
                                  </p:childTnLst>
                                </p:cTn>
                              </p:par>
                              <p:par>
                                <p:cTn id="31" presetID="22" presetClass="entr" presetSubtype="8" fill="hold" nodeType="withEffect">
                                  <p:stCondLst>
                                    <p:cond delay="2250"/>
                                  </p:stCondLst>
                                  <p:childTnLst>
                                    <p:set>
                                      <p:cBhvr>
                                        <p:cTn id="32" dur="1" fill="hold">
                                          <p:stCondLst>
                                            <p:cond delay="0"/>
                                          </p:stCondLst>
                                        </p:cTn>
                                        <p:tgtEl>
                                          <p:spTgt spid="6">
                                            <p:txEl>
                                              <p:pRg st="7" end="7"/>
                                            </p:txEl>
                                          </p:spTgt>
                                        </p:tgtEl>
                                        <p:attrNameLst>
                                          <p:attrName>style.visibility</p:attrName>
                                        </p:attrNameLst>
                                      </p:cBhvr>
                                      <p:to>
                                        <p:strVal val="visible"/>
                                      </p:to>
                                    </p:set>
                                    <p:animEffect transition="in" filter="wipe(left)">
                                      <p:cBhvr>
                                        <p:cTn id="33" dur="1000"/>
                                        <p:tgtEl>
                                          <p:spTgt spid="6">
                                            <p:txEl>
                                              <p:pRg st="7" end="7"/>
                                            </p:txEl>
                                          </p:spTgt>
                                        </p:tgtEl>
                                      </p:cBhvr>
                                    </p:animEffect>
                                  </p:childTnLst>
                                </p:cTn>
                              </p:par>
                              <p:par>
                                <p:cTn id="34" presetID="22" presetClass="entr" presetSubtype="8" fill="hold" nodeType="withEffect">
                                  <p:stCondLst>
                                    <p:cond delay="2500"/>
                                  </p:stCondLst>
                                  <p:childTnLst>
                                    <p:set>
                                      <p:cBhvr>
                                        <p:cTn id="35" dur="1" fill="hold">
                                          <p:stCondLst>
                                            <p:cond delay="0"/>
                                          </p:stCondLst>
                                        </p:cTn>
                                        <p:tgtEl>
                                          <p:spTgt spid="6">
                                            <p:txEl>
                                              <p:pRg st="8" end="8"/>
                                            </p:txEl>
                                          </p:spTgt>
                                        </p:tgtEl>
                                        <p:attrNameLst>
                                          <p:attrName>style.visibility</p:attrName>
                                        </p:attrNameLst>
                                      </p:cBhvr>
                                      <p:to>
                                        <p:strVal val="visible"/>
                                      </p:to>
                                    </p:set>
                                    <p:animEffect transition="in" filter="wipe(left)">
                                      <p:cBhvr>
                                        <p:cTn id="36" dur="1000"/>
                                        <p:tgtEl>
                                          <p:spTgt spid="6">
                                            <p:txEl>
                                              <p:pRg st="8" end="8"/>
                                            </p:txEl>
                                          </p:spTgt>
                                        </p:tgtEl>
                                      </p:cBhvr>
                                    </p:animEffect>
                                  </p:childTnLst>
                                </p:cTn>
                              </p:par>
                              <p:par>
                                <p:cTn id="37" presetID="22" presetClass="entr" presetSubtype="8" fill="hold" nodeType="withEffect">
                                  <p:stCondLst>
                                    <p:cond delay="275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wipe(left)">
                                      <p:cBhvr>
                                        <p:cTn id="39" dur="1000"/>
                                        <p:tgtEl>
                                          <p:spTgt spid="6">
                                            <p:txEl>
                                              <p:pRg st="9" end="9"/>
                                            </p:txEl>
                                          </p:spTgt>
                                        </p:tgtEl>
                                      </p:cBhvr>
                                    </p:animEffect>
                                  </p:childTnLst>
                                </p:cTn>
                              </p:par>
                              <p:par>
                                <p:cTn id="40" presetID="22" presetClass="entr" presetSubtype="8" fill="hold" nodeType="withEffect">
                                  <p:stCondLst>
                                    <p:cond delay="300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wipe(left)">
                                      <p:cBhvr>
                                        <p:cTn id="42" dur="1000"/>
                                        <p:tgtEl>
                                          <p:spTgt spid="6">
                                            <p:txEl>
                                              <p:pRg st="10" end="10"/>
                                            </p:txEl>
                                          </p:spTgt>
                                        </p:tgtEl>
                                      </p:cBhvr>
                                    </p:animEffect>
                                  </p:childTnLst>
                                </p:cTn>
                              </p:par>
                              <p:par>
                                <p:cTn id="43" presetID="22" presetClass="entr" presetSubtype="8" fill="hold" nodeType="withEffect">
                                  <p:stCondLst>
                                    <p:cond delay="3250"/>
                                  </p:stCondLst>
                                  <p:childTnLst>
                                    <p:set>
                                      <p:cBhvr>
                                        <p:cTn id="44" dur="1" fill="hold">
                                          <p:stCondLst>
                                            <p:cond delay="0"/>
                                          </p:stCondLst>
                                        </p:cTn>
                                        <p:tgtEl>
                                          <p:spTgt spid="6">
                                            <p:txEl>
                                              <p:pRg st="11" end="11"/>
                                            </p:txEl>
                                          </p:spTgt>
                                        </p:tgtEl>
                                        <p:attrNameLst>
                                          <p:attrName>style.visibility</p:attrName>
                                        </p:attrNameLst>
                                      </p:cBhvr>
                                      <p:to>
                                        <p:strVal val="visible"/>
                                      </p:to>
                                    </p:set>
                                    <p:animEffect transition="in" filter="wipe(left)">
                                      <p:cBhvr>
                                        <p:cTn id="45" dur="10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7"/>
                </p:tgtEl>
              </p:cMediaNode>
            </p:audio>
          </p:childTnLst>
        </p:cTn>
      </p:par>
    </p:tnLst>
    <p:bldLst>
      <p:bldP spid="4"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txBox="1">
            <a:spLocks/>
          </p:cNvSpPr>
          <p:nvPr/>
        </p:nvSpPr>
        <p:spPr bwMode="auto">
          <a:xfrm>
            <a:off x="628650" y="96278"/>
            <a:ext cx="7886700" cy="461665"/>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Campaña “Cardenalito”</a:t>
            </a:r>
          </a:p>
        </p:txBody>
      </p:sp>
      <p:sp>
        <p:nvSpPr>
          <p:cNvPr id="7" name="Marcador de contenido 3"/>
          <p:cNvSpPr txBox="1">
            <a:spLocks/>
          </p:cNvSpPr>
          <p:nvPr/>
        </p:nvSpPr>
        <p:spPr bwMode="auto">
          <a:xfrm>
            <a:off x="196321" y="692553"/>
            <a:ext cx="5429927" cy="5601533"/>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ES" kern="10" dirty="0">
                <a:ln w="15875">
                  <a:solidFill>
                    <a:srgbClr val="000000"/>
                  </a:solidFill>
                  <a:round/>
                  <a:headEnd/>
                  <a:tailEnd/>
                </a:ln>
                <a:solidFill>
                  <a:srgbClr val="70AD47">
                    <a:lumMod val="75000"/>
                  </a:srgbClr>
                </a:solidFill>
                <a:latin typeface="Arial Black"/>
              </a:rPr>
              <a:t>Continuar la Campaña Ambiental “Conservando al Cardenalito”, nuestra especie de ave más amenazada, actualmente en condición de </a:t>
            </a:r>
            <a:r>
              <a:rPr lang="es-ES" kern="10" dirty="0">
                <a:ln w="15875">
                  <a:solidFill>
                    <a:srgbClr val="000000"/>
                  </a:solidFill>
                  <a:round/>
                  <a:headEnd/>
                  <a:tailEnd/>
                </a:ln>
                <a:solidFill>
                  <a:srgbClr val="FF0000"/>
                </a:solidFill>
                <a:latin typeface="Arial Black"/>
                <a:hlinkClick r:id="rId2" action="ppaction://hlinkfile"/>
              </a:rPr>
              <a:t>peligro crítico</a:t>
            </a:r>
            <a:r>
              <a:rPr lang="es-ES" kern="10" dirty="0">
                <a:ln w="15875">
                  <a:solidFill>
                    <a:srgbClr val="000000"/>
                  </a:solidFill>
                  <a:round/>
                  <a:headEnd/>
                  <a:tailEnd/>
                </a:ln>
                <a:solidFill>
                  <a:srgbClr val="70AD47">
                    <a:lumMod val="75000"/>
                  </a:srgbClr>
                </a:solidFill>
                <a:latin typeface="Arial Black"/>
              </a:rPr>
              <a:t>. La meta es atacar el problema del Tráfico de Fauna Silvestre el cual afecta a esta especie en particular, así como contribuir a proteger sus hábitats.</a:t>
            </a:r>
            <a:endParaRPr lang="es-VE" kern="10" dirty="0">
              <a:ln w="15875">
                <a:solidFill>
                  <a:srgbClr val="000000"/>
                </a:solidFill>
                <a:round/>
                <a:headEnd/>
                <a:tailEnd/>
              </a:ln>
              <a:solidFill>
                <a:srgbClr val="70AD47">
                  <a:lumMod val="75000"/>
                </a:srgbClr>
              </a:solidFill>
              <a:latin typeface="Arial Black"/>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837" y="728663"/>
            <a:ext cx="1714854" cy="2423792"/>
          </a:xfrm>
          <a:prstGeom prst="rect">
            <a:avLst/>
          </a:prstGeom>
          <a:noFill/>
          <a:ln w="38100">
            <a:solidFill>
              <a:schemeClr val="tx2">
                <a:lumMod val="50000"/>
              </a:schemeClr>
            </a:solidFill>
            <a:miter lim="800000"/>
            <a:headEnd/>
            <a:tailEnd/>
          </a:ln>
        </p:spPr>
      </p:pic>
      <p:sp>
        <p:nvSpPr>
          <p:cNvPr id="14"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8" name="Imagen 12"/>
          <p:cNvPicPr>
            <a:picLocks noChangeAspect="1"/>
          </p:cNvPicPr>
          <p:nvPr/>
        </p:nvPicPr>
        <p:blipFill>
          <a:blip r:embed="rId4"/>
          <a:srcRect/>
          <a:stretch>
            <a:fillRect/>
          </a:stretch>
        </p:blipFill>
        <p:spPr bwMode="auto">
          <a:xfrm>
            <a:off x="7065817" y="3317266"/>
            <a:ext cx="2065119" cy="2380549"/>
          </a:xfrm>
          <a:prstGeom prst="rect">
            <a:avLst/>
          </a:prstGeom>
          <a:noFill/>
          <a:ln w="9525">
            <a:noFill/>
            <a:miter lim="800000"/>
            <a:headEnd/>
            <a:tailEnd/>
          </a:ln>
        </p:spPr>
      </p:pic>
      <p:sp>
        <p:nvSpPr>
          <p:cNvPr id="9" name="CuadroTexto 8">
            <a:extLst>
              <a:ext uri="{FF2B5EF4-FFF2-40B4-BE49-F238E27FC236}">
                <a16:creationId xmlns:a16="http://schemas.microsoft.com/office/drawing/2014/main" id="{87E71EB0-563B-44C6-ACCA-436E0BBD4C10}"/>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5"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1976860903"/>
      </p:ext>
    </p:extLst>
  </p:cSld>
  <p:clrMapOvr>
    <a:masterClrMapping/>
  </p:clrMapOvr>
  <p:transition>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137456" y="632944"/>
            <a:ext cx="7052755" cy="492443"/>
          </a:xfrm>
          <a:prstGeom prst="rect">
            <a:avLst/>
          </a:prstGeom>
        </p:spPr>
        <p:txBody>
          <a:bodyPr wrap="square" lIns="0" tIns="0" rIns="0" bIns="0" rtlCol="0">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fontAlgn="auto">
              <a:lnSpc>
                <a:spcPct val="100000"/>
              </a:lnSpc>
              <a:spcAft>
                <a:spcPts val="0"/>
              </a:spcAft>
              <a:defRPr/>
            </a:pPr>
            <a:r>
              <a:rPr lang="es-VE" sz="3200" b="1" kern="10" dirty="0">
                <a:ln w="25400">
                  <a:solidFill>
                    <a:srgbClr val="000000"/>
                  </a:solidFill>
                  <a:round/>
                  <a:headEnd/>
                  <a:tailEnd/>
                </a:ln>
                <a:solidFill>
                  <a:srgbClr val="FF0000"/>
                </a:solidFill>
                <a:latin typeface="Arial Black"/>
                <a:cs typeface="Arial" charset="0"/>
              </a:rPr>
              <a:t>Cuál es el Cardenalito</a:t>
            </a:r>
            <a:endParaRPr lang="es-VE" sz="3200" dirty="0">
              <a:solidFill>
                <a:srgbClr val="FF0000"/>
              </a:solidFill>
            </a:endParaRPr>
          </a:p>
        </p:txBody>
      </p:sp>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1" name="Text Box 12"/>
          <p:cNvSpPr txBox="1">
            <a:spLocks noChangeArrowheads="1"/>
          </p:cNvSpPr>
          <p:nvPr/>
        </p:nvSpPr>
        <p:spPr bwMode="auto">
          <a:xfrm>
            <a:off x="0" y="83977"/>
            <a:ext cx="9144000" cy="461665"/>
          </a:xfrm>
          <a:prstGeom prst="rect">
            <a:avLst/>
          </a:prstGeom>
          <a:noFill/>
          <a:ln w="9525">
            <a:noFill/>
            <a:miter lim="800000"/>
            <a:headEnd/>
            <a:tailEnd/>
          </a:ln>
        </p:spPr>
        <p:txBody>
          <a:bodyPr lIns="0" tIns="0" rIns="0" bIns="0">
            <a:spAutoFit/>
          </a:body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rPr>
              <a:t>Campaña “Cardenalito”</a:t>
            </a:r>
          </a:p>
        </p:txBody>
      </p:sp>
      <p:grpSp>
        <p:nvGrpSpPr>
          <p:cNvPr id="12" name="Grupo 11"/>
          <p:cNvGrpSpPr>
            <a:grpSpLocks noChangeAspect="1"/>
          </p:cNvGrpSpPr>
          <p:nvPr/>
        </p:nvGrpSpPr>
        <p:grpSpPr>
          <a:xfrm>
            <a:off x="1793314" y="1988646"/>
            <a:ext cx="5573247" cy="4193280"/>
            <a:chOff x="757848" y="488950"/>
            <a:chExt cx="7612796" cy="5727823"/>
          </a:xfrm>
        </p:grpSpPr>
        <p:pic>
          <p:nvPicPr>
            <p:cNvPr id="13" name="Picture 6" descr="habiarubica"/>
            <p:cNvPicPr>
              <a:picLocks noChangeAspect="1" noChangeArrowheads="1"/>
            </p:cNvPicPr>
            <p:nvPr/>
          </p:nvPicPr>
          <p:blipFill>
            <a:blip r:embed="rId2"/>
            <a:srcRect/>
            <a:stretch>
              <a:fillRect/>
            </a:stretch>
          </p:blipFill>
          <p:spPr bwMode="auto">
            <a:xfrm>
              <a:off x="5873506" y="4412029"/>
              <a:ext cx="2497138" cy="1639888"/>
            </a:xfrm>
            <a:prstGeom prst="rect">
              <a:avLst/>
            </a:prstGeom>
            <a:noFill/>
            <a:ln w="9525">
              <a:noFill/>
              <a:miter lim="800000"/>
              <a:headEnd/>
              <a:tailEnd/>
            </a:ln>
          </p:spPr>
        </p:pic>
        <p:pic>
          <p:nvPicPr>
            <p:cNvPr id="14" name="Picture 3" descr="187"/>
            <p:cNvPicPr>
              <a:picLocks noChangeAspect="1" noChangeArrowheads="1"/>
            </p:cNvPicPr>
            <p:nvPr/>
          </p:nvPicPr>
          <p:blipFill>
            <a:blip r:embed="rId3"/>
            <a:srcRect/>
            <a:stretch>
              <a:fillRect/>
            </a:stretch>
          </p:blipFill>
          <p:spPr bwMode="auto">
            <a:xfrm>
              <a:off x="3714750" y="4205288"/>
              <a:ext cx="2163763" cy="1622425"/>
            </a:xfrm>
            <a:prstGeom prst="rect">
              <a:avLst/>
            </a:prstGeom>
            <a:noFill/>
            <a:ln w="9525">
              <a:noFill/>
              <a:miter lim="800000"/>
              <a:headEnd/>
              <a:tailEnd/>
            </a:ln>
          </p:spPr>
        </p:pic>
        <p:pic>
          <p:nvPicPr>
            <p:cNvPr id="15" name="Picture 4" descr="2552"/>
            <p:cNvPicPr>
              <a:picLocks noChangeAspect="1" noChangeArrowheads="1"/>
            </p:cNvPicPr>
            <p:nvPr/>
          </p:nvPicPr>
          <p:blipFill>
            <a:blip r:embed="rId4"/>
            <a:srcRect/>
            <a:stretch>
              <a:fillRect/>
            </a:stretch>
          </p:blipFill>
          <p:spPr bwMode="auto">
            <a:xfrm>
              <a:off x="3748088" y="2239963"/>
              <a:ext cx="1998662" cy="1998662"/>
            </a:xfrm>
            <a:prstGeom prst="rect">
              <a:avLst/>
            </a:prstGeom>
            <a:noFill/>
            <a:ln w="9525">
              <a:noFill/>
              <a:miter lim="800000"/>
              <a:headEnd/>
              <a:tailEnd/>
            </a:ln>
          </p:spPr>
        </p:pic>
        <p:pic>
          <p:nvPicPr>
            <p:cNvPr id="16" name="Picture 5" descr="2553"/>
            <p:cNvPicPr>
              <a:picLocks noChangeAspect="1" noChangeArrowheads="1"/>
            </p:cNvPicPr>
            <p:nvPr/>
          </p:nvPicPr>
          <p:blipFill>
            <a:blip r:embed="rId5"/>
            <a:srcRect/>
            <a:stretch>
              <a:fillRect/>
            </a:stretch>
          </p:blipFill>
          <p:spPr bwMode="auto">
            <a:xfrm>
              <a:off x="5744553" y="496888"/>
              <a:ext cx="1905000" cy="1905000"/>
            </a:xfrm>
            <a:prstGeom prst="rect">
              <a:avLst/>
            </a:prstGeom>
            <a:noFill/>
            <a:ln w="9525">
              <a:noFill/>
              <a:miter lim="800000"/>
              <a:headEnd/>
              <a:tailEnd/>
            </a:ln>
          </p:spPr>
        </p:pic>
        <p:pic>
          <p:nvPicPr>
            <p:cNvPr id="17" name="Picture 7" descr="pir flava">
              <a:hlinkClick r:id="rId6" action="ppaction://hlinksldjump"/>
            </p:cNvPr>
            <p:cNvPicPr>
              <a:picLocks noChangeAspect="1" noChangeArrowheads="1"/>
            </p:cNvPicPr>
            <p:nvPr/>
          </p:nvPicPr>
          <p:blipFill>
            <a:blip r:embed="rId7"/>
            <a:srcRect/>
            <a:stretch>
              <a:fillRect/>
            </a:stretch>
          </p:blipFill>
          <p:spPr bwMode="auto">
            <a:xfrm>
              <a:off x="1640498" y="488950"/>
              <a:ext cx="2114550" cy="2114550"/>
            </a:xfrm>
            <a:prstGeom prst="rect">
              <a:avLst/>
            </a:prstGeom>
            <a:noFill/>
            <a:ln w="9525">
              <a:noFill/>
              <a:miter lim="800000"/>
              <a:headEnd/>
              <a:tailEnd/>
            </a:ln>
          </p:spPr>
        </p:pic>
        <p:pic>
          <p:nvPicPr>
            <p:cNvPr id="18" name="Picture 8" descr="r1s_0cte0"/>
            <p:cNvPicPr>
              <a:picLocks noChangeAspect="1" noChangeArrowheads="1"/>
            </p:cNvPicPr>
            <p:nvPr/>
          </p:nvPicPr>
          <p:blipFill>
            <a:blip r:embed="rId8"/>
            <a:srcRect/>
            <a:stretch>
              <a:fillRect/>
            </a:stretch>
          </p:blipFill>
          <p:spPr bwMode="auto">
            <a:xfrm>
              <a:off x="3748088" y="493713"/>
              <a:ext cx="2163762" cy="1746250"/>
            </a:xfrm>
            <a:prstGeom prst="rect">
              <a:avLst/>
            </a:prstGeom>
            <a:noFill/>
            <a:ln w="9525">
              <a:noFill/>
              <a:miter lim="800000"/>
              <a:headEnd/>
              <a:tailEnd/>
            </a:ln>
          </p:spPr>
        </p:pic>
        <p:pic>
          <p:nvPicPr>
            <p:cNvPr id="19" name="Picture 9" descr="rhanphocelus carbo fr"/>
            <p:cNvPicPr>
              <a:picLocks noChangeAspect="1" noChangeArrowheads="1"/>
            </p:cNvPicPr>
            <p:nvPr/>
          </p:nvPicPr>
          <p:blipFill>
            <a:blip r:embed="rId9"/>
            <a:srcRect/>
            <a:stretch>
              <a:fillRect/>
            </a:stretch>
          </p:blipFill>
          <p:spPr bwMode="auto">
            <a:xfrm>
              <a:off x="5746750" y="2407627"/>
              <a:ext cx="1992313" cy="1998663"/>
            </a:xfrm>
            <a:prstGeom prst="rect">
              <a:avLst/>
            </a:prstGeom>
            <a:noFill/>
            <a:ln w="9525">
              <a:noFill/>
              <a:miter lim="800000"/>
              <a:headEnd/>
              <a:tailEnd/>
            </a:ln>
          </p:spPr>
        </p:pic>
        <p:pic>
          <p:nvPicPr>
            <p:cNvPr id="20" name="Picture 10" descr="untitled">
              <a:hlinkClick r:id="" action="ppaction://noaction"/>
            </p:cNvPr>
            <p:cNvPicPr>
              <a:picLocks noChangeAspect="1" noChangeArrowheads="1"/>
            </p:cNvPicPr>
            <p:nvPr/>
          </p:nvPicPr>
          <p:blipFill>
            <a:blip r:embed="rId10"/>
            <a:srcRect/>
            <a:stretch>
              <a:fillRect/>
            </a:stretch>
          </p:blipFill>
          <p:spPr bwMode="auto">
            <a:xfrm>
              <a:off x="1628775" y="4608635"/>
              <a:ext cx="2138363" cy="1608138"/>
            </a:xfrm>
            <a:prstGeom prst="rect">
              <a:avLst/>
            </a:prstGeom>
            <a:noFill/>
            <a:ln w="9525">
              <a:noFill/>
              <a:miter lim="800000"/>
              <a:headEnd/>
              <a:tailEnd/>
            </a:ln>
          </p:spPr>
        </p:pic>
        <p:pic>
          <p:nvPicPr>
            <p:cNvPr id="21" name="Picture 11" descr="rhanphocelus carbo 1"/>
            <p:cNvPicPr>
              <a:picLocks noChangeAspect="1" noChangeArrowheads="1"/>
            </p:cNvPicPr>
            <p:nvPr/>
          </p:nvPicPr>
          <p:blipFill>
            <a:blip r:embed="rId11"/>
            <a:srcRect/>
            <a:stretch>
              <a:fillRect/>
            </a:stretch>
          </p:blipFill>
          <p:spPr bwMode="auto">
            <a:xfrm>
              <a:off x="757848" y="2598738"/>
              <a:ext cx="2997200" cy="1998662"/>
            </a:xfrm>
            <a:prstGeom prst="rect">
              <a:avLst/>
            </a:prstGeom>
            <a:noFill/>
            <a:ln w="9525">
              <a:noFill/>
              <a:miter lim="800000"/>
              <a:headEnd/>
              <a:tailEnd/>
            </a:ln>
          </p:spPr>
        </p:pic>
        <p:sp>
          <p:nvSpPr>
            <p:cNvPr id="22" name="Rectángulo 21"/>
            <p:cNvSpPr/>
            <p:nvPr/>
          </p:nvSpPr>
          <p:spPr>
            <a:xfrm>
              <a:off x="2160588" y="631825"/>
              <a:ext cx="2114550" cy="182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VE">
                <a:solidFill>
                  <a:prstClr val="white"/>
                </a:solidFill>
              </a:endParaRPr>
            </a:p>
          </p:txBody>
        </p:sp>
      </p:grpSp>
      <p:sp>
        <p:nvSpPr>
          <p:cNvPr id="23" name="Título 2"/>
          <p:cNvSpPr txBox="1">
            <a:spLocks/>
          </p:cNvSpPr>
          <p:nvPr/>
        </p:nvSpPr>
        <p:spPr>
          <a:xfrm>
            <a:off x="91439" y="1249835"/>
            <a:ext cx="5526591" cy="461665"/>
          </a:xfrm>
          <a:prstGeom prst="rect">
            <a:avLst/>
          </a:prstGeom>
        </p:spPr>
        <p:txBody>
          <a:bodyPr wrap="square" lIns="0" tIns="0" rIns="0" bIns="0" rtlCol="0">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defRPr/>
            </a:pPr>
            <a:r>
              <a:rPr lang="es-VE" sz="3000" b="1" kern="10" dirty="0">
                <a:ln w="25400">
                  <a:solidFill>
                    <a:srgbClr val="000000"/>
                  </a:solidFill>
                  <a:round/>
                  <a:headEnd/>
                  <a:tailEnd/>
                </a:ln>
                <a:solidFill>
                  <a:srgbClr val="009900"/>
                </a:solidFill>
                <a:latin typeface="Arial Black"/>
                <a:cs typeface="Arial" charset="0"/>
              </a:rPr>
              <a:t>Conocer para Conservar</a:t>
            </a:r>
            <a:endParaRPr lang="es-VE" sz="3000" dirty="0">
              <a:solidFill>
                <a:srgbClr val="009900"/>
              </a:solidFill>
            </a:endParaRPr>
          </a:p>
        </p:txBody>
      </p:sp>
    </p:spTree>
    <p:extLst>
      <p:ext uri="{BB962C8B-B14F-4D97-AF65-F5344CB8AC3E}">
        <p14:creationId xmlns:p14="http://schemas.microsoft.com/office/powerpoint/2010/main" val="1675550552"/>
      </p:ext>
    </p:extLst>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2"/>
          <p:cNvSpPr txBox="1">
            <a:spLocks/>
          </p:cNvSpPr>
          <p:nvPr/>
        </p:nvSpPr>
        <p:spPr bwMode="auto">
          <a:xfrm>
            <a:off x="628650" y="96278"/>
            <a:ext cx="7886700" cy="461665"/>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pPr>
            <a:r>
              <a:rPr lang="es-VE" sz="3000" b="1" kern="10" dirty="0">
                <a:ln w="25400">
                  <a:solidFill>
                    <a:srgbClr val="000000"/>
                  </a:solidFill>
                  <a:round/>
                  <a:headEnd/>
                  <a:tailEnd/>
                </a:ln>
                <a:solidFill>
                  <a:srgbClr val="FFCCFF"/>
                </a:solidFill>
                <a:latin typeface="Arial Black"/>
                <a:cs typeface="Arial" charset="0"/>
              </a:rPr>
              <a:t>Campaña “Cardenalito”</a:t>
            </a:r>
          </a:p>
        </p:txBody>
      </p:sp>
      <p:sp>
        <p:nvSpPr>
          <p:cNvPr id="7" name="Marcador de contenido 3"/>
          <p:cNvSpPr txBox="1">
            <a:spLocks/>
          </p:cNvSpPr>
          <p:nvPr/>
        </p:nvSpPr>
        <p:spPr bwMode="auto">
          <a:xfrm>
            <a:off x="196321" y="692553"/>
            <a:ext cx="8768292" cy="2585323"/>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rgbClr val="70AD47">
                    <a:lumMod val="75000"/>
                  </a:srgbClr>
                </a:solidFill>
                <a:latin typeface="Arial Black"/>
              </a:rPr>
              <a:t>Destacar el esfuerzo de la Iniciativa Cardenalito - </a:t>
            </a:r>
            <a:r>
              <a:rPr lang="es-VE" kern="10" dirty="0">
                <a:ln w="15875">
                  <a:solidFill>
                    <a:srgbClr val="000000"/>
                  </a:solidFill>
                  <a:round/>
                  <a:headEnd/>
                  <a:tailEnd/>
                </a:ln>
                <a:solidFill>
                  <a:srgbClr val="70AD47">
                    <a:lumMod val="75000"/>
                  </a:srgbClr>
                </a:solidFill>
                <a:latin typeface="Arial Black"/>
                <a:hlinkClick r:id="rId2"/>
              </a:rPr>
              <a:t>https://www.cardenalito.org.ve/</a:t>
            </a:r>
            <a:r>
              <a:rPr lang="es-VE" kern="10" dirty="0">
                <a:ln w="15875">
                  <a:solidFill>
                    <a:srgbClr val="000000"/>
                  </a:solidFill>
                  <a:round/>
                  <a:headEnd/>
                  <a:tailEnd/>
                </a:ln>
                <a:solidFill>
                  <a:srgbClr val="70AD47">
                    <a:lumMod val="75000"/>
                  </a:srgbClr>
                </a:solidFill>
                <a:latin typeface="Arial Black"/>
              </a:rPr>
              <a:t> donde instituciones regionales, nacionales e internacionales trabajan por la protección y conservación de la especie.</a:t>
            </a:r>
          </a:p>
        </p:txBody>
      </p:sp>
      <p:sp>
        <p:nvSpPr>
          <p:cNvPr id="14"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570" y="3273849"/>
            <a:ext cx="5544000" cy="2885982"/>
          </a:xfrm>
          <a:prstGeom prst="rect">
            <a:avLst/>
          </a:prstGeom>
        </p:spPr>
      </p:pic>
      <p:pic>
        <p:nvPicPr>
          <p:cNvPr id="8" name="Imagen 7">
            <a:extLst>
              <a:ext uri="{FF2B5EF4-FFF2-40B4-BE49-F238E27FC236}">
                <a16:creationId xmlns:a16="http://schemas.microsoft.com/office/drawing/2014/main" id="{045D41FB-BCEF-43B9-A60B-0B6FCB8F1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269" y="3420047"/>
            <a:ext cx="1923017" cy="2718014"/>
          </a:xfrm>
          <a:prstGeom prst="rect">
            <a:avLst/>
          </a:prstGeom>
          <a:noFill/>
          <a:ln w="38100">
            <a:solidFill>
              <a:schemeClr val="tx2">
                <a:lumMod val="50000"/>
              </a:schemeClr>
            </a:solidFill>
            <a:miter lim="800000"/>
            <a:headEnd/>
            <a:tailEnd/>
          </a:ln>
        </p:spPr>
      </p:pic>
    </p:spTree>
    <p:extLst>
      <p:ext uri="{BB962C8B-B14F-4D97-AF65-F5344CB8AC3E}">
        <p14:creationId xmlns:p14="http://schemas.microsoft.com/office/powerpoint/2010/main" val="2482615166"/>
      </p:ext>
    </p:extLst>
  </p:cSld>
  <p:clrMapOvr>
    <a:masterClrMapping/>
  </p:clrMapOvr>
  <p:transition>
    <p:fade thruBlk="1"/>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2"/>
          <p:cNvSpPr txBox="1">
            <a:spLocks noChangeArrowheads="1"/>
          </p:cNvSpPr>
          <p:nvPr/>
        </p:nvSpPr>
        <p:spPr bwMode="auto">
          <a:xfrm>
            <a:off x="179387" y="71438"/>
            <a:ext cx="8785225" cy="5078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3000" b="0" i="0" u="none" strike="noStrike" kern="1200" cap="none" spc="0" normalizeH="0" baseline="0" noProof="0" dirty="0">
                <a:ln w="19050">
                  <a:solidFill>
                    <a:prstClr val="black"/>
                  </a:solidFill>
                </a:ln>
                <a:solidFill>
                  <a:srgbClr val="FF0000"/>
                </a:solidFill>
                <a:effectLst/>
                <a:uLnTx/>
                <a:uFillTx/>
                <a:latin typeface="Arial Black" panose="020B0A04020102020204" pitchFamily="34" charset="0"/>
                <a:ea typeface="+mn-ea"/>
                <a:cs typeface="Arial" panose="020B0604020202020204" pitchFamily="34" charset="0"/>
              </a:rPr>
              <a:t>Campaña “Cardenalito”</a:t>
            </a:r>
            <a:endParaRPr kumimoji="0" lang="es-ES" altLang="es-VE" sz="3000" b="0" i="0" u="none" strike="noStrike" kern="1200" cap="none" spc="0" normalizeH="0" baseline="0" noProof="0" dirty="0">
              <a:ln w="19050">
                <a:solidFill>
                  <a:prstClr val="black"/>
                </a:solidFill>
              </a:ln>
              <a:solidFill>
                <a:srgbClr val="FF0000"/>
              </a:solidFill>
              <a:effectLst/>
              <a:uLnTx/>
              <a:uFillTx/>
              <a:latin typeface="Arial Black" panose="020B0A04020102020204" pitchFamily="34" charset="0"/>
              <a:ea typeface="+mn-ea"/>
              <a:cs typeface="Arial" panose="020B0604020202020204" pitchFamily="34" charset="0"/>
            </a:endParaRPr>
          </a:p>
        </p:txBody>
      </p:sp>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VE" sz="700" b="0" i="0" u="none" strike="noStrike" kern="1200" cap="none" spc="0" normalizeH="0" baseline="0" noProof="0">
                <a:ln>
                  <a:noFill/>
                </a:ln>
                <a:solidFill>
                  <a:srgbClr val="E7E6E6">
                    <a:lumMod val="40000"/>
                    <a:lumOff val="60000"/>
                  </a:srgbClr>
                </a:solidFill>
                <a:effectLst/>
                <a:uLnTx/>
                <a:uFillTx/>
                <a:latin typeface="Arial" panose="020B0604020202020204" pitchFamily="34" charset="0"/>
                <a:ea typeface="+mn-ea"/>
                <a:cs typeface="Arial" panose="020B0604020202020204" pitchFamily="34" charset="0"/>
              </a:rPr>
              <a:t>Diseño y Montaje: Francisco Lau - 2020</a:t>
            </a:r>
            <a:endParaRPr kumimoji="0" lang="es-ES" sz="700" b="0" i="0" u="none" strike="noStrike" kern="1200" cap="none" spc="0" normalizeH="0" baseline="0" noProof="0" dirty="0">
              <a:ln>
                <a:noFill/>
              </a:ln>
              <a:solidFill>
                <a:srgbClr val="E7E6E6">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10" name="Marcador de contenido 3"/>
          <p:cNvSpPr txBox="1">
            <a:spLocks/>
          </p:cNvSpPr>
          <p:nvPr/>
        </p:nvSpPr>
        <p:spPr bwMode="auto">
          <a:xfrm>
            <a:off x="196321" y="548680"/>
            <a:ext cx="8768292" cy="3108543"/>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marR="0" lvl="0" indent="-360000" algn="l" defTabSz="360000" rtl="0" eaLnBrk="0" fontAlgn="auto" latinLnBrk="0" hangingPunct="0">
              <a:lnSpc>
                <a:spcPct val="100000"/>
              </a:lnSpc>
              <a:spcBef>
                <a:spcPts val="1200"/>
              </a:spcBef>
              <a:spcAft>
                <a:spcPts val="0"/>
              </a:spcAft>
              <a:buClr>
                <a:srgbClr val="FF0000"/>
              </a:buClr>
              <a:buSzTx/>
              <a:buFont typeface="Wingdings" panose="05000000000000000000" pitchFamily="2" charset="2"/>
              <a:buChar char="Ø"/>
              <a:tabLst/>
              <a:defRPr/>
            </a:pPr>
            <a:r>
              <a:rPr kumimoji="0" lang="es-VE" sz="2400" b="0" i="0" u="none" strike="noStrike" kern="10" cap="none" spc="0" normalizeH="0" baseline="0" noProof="0" dirty="0">
                <a:ln w="15875">
                  <a:solidFill>
                    <a:srgbClr val="000000"/>
                  </a:solidFill>
                  <a:round/>
                  <a:headEnd/>
                  <a:tailEnd/>
                </a:ln>
                <a:solidFill>
                  <a:srgbClr val="70AD47">
                    <a:lumMod val="75000"/>
                  </a:srgbClr>
                </a:solidFill>
                <a:effectLst/>
                <a:uLnTx/>
                <a:uFillTx/>
                <a:latin typeface="Arial Black"/>
                <a:ea typeface="+mn-ea"/>
                <a:cs typeface="+mn-cs"/>
              </a:rPr>
              <a:t>Informar sobre la puesta en marcha del primer Centro de Conservación del Cardenalito en Venezuela, ubicado en el Zoológico Leslie </a:t>
            </a:r>
            <a:r>
              <a:rPr kumimoji="0" lang="es-VE" sz="2400" b="0" i="0" u="none" strike="noStrike" kern="10" cap="none" spc="0" normalizeH="0" baseline="0" noProof="0" dirty="0" err="1">
                <a:ln w="15875">
                  <a:solidFill>
                    <a:srgbClr val="000000"/>
                  </a:solidFill>
                  <a:round/>
                  <a:headEnd/>
                  <a:tailEnd/>
                </a:ln>
                <a:solidFill>
                  <a:srgbClr val="70AD47">
                    <a:lumMod val="75000"/>
                  </a:srgbClr>
                </a:solidFill>
                <a:effectLst/>
                <a:uLnTx/>
                <a:uFillTx/>
                <a:latin typeface="Arial Black"/>
                <a:ea typeface="+mn-ea"/>
                <a:cs typeface="+mn-cs"/>
              </a:rPr>
              <a:t>Pantin</a:t>
            </a:r>
            <a:r>
              <a:rPr kumimoji="0" lang="es-VE" sz="2400" b="0" i="0" u="none" strike="noStrike" kern="10" cap="none" spc="0" normalizeH="0" baseline="0" noProof="0" dirty="0">
                <a:ln w="15875">
                  <a:solidFill>
                    <a:srgbClr val="000000"/>
                  </a:solidFill>
                  <a:round/>
                  <a:headEnd/>
                  <a:tailEnd/>
                </a:ln>
                <a:solidFill>
                  <a:srgbClr val="70AD47">
                    <a:lumMod val="75000"/>
                  </a:srgbClr>
                </a:solidFill>
                <a:effectLst/>
                <a:uLnTx/>
                <a:uFillTx/>
                <a:latin typeface="Arial Black"/>
                <a:ea typeface="+mn-ea"/>
                <a:cs typeface="+mn-cs"/>
              </a:rPr>
              <a:t> (Turmero, Aragua) </a:t>
            </a:r>
          </a:p>
          <a:p>
            <a:pPr marL="360000" marR="0" lvl="0" indent="-360000" algn="l" defTabSz="360000" rtl="0" eaLnBrk="0" fontAlgn="auto" latinLnBrk="0" hangingPunct="0">
              <a:lnSpc>
                <a:spcPct val="100000"/>
              </a:lnSpc>
              <a:spcBef>
                <a:spcPts val="1200"/>
              </a:spcBef>
              <a:spcAft>
                <a:spcPts val="0"/>
              </a:spcAft>
              <a:buClr>
                <a:srgbClr val="FF0000"/>
              </a:buClr>
              <a:buSzTx/>
              <a:buFont typeface="Wingdings" panose="05000000000000000000" pitchFamily="2" charset="2"/>
              <a:buChar char="Ø"/>
              <a:tabLst/>
              <a:defRPr/>
            </a:pPr>
            <a:r>
              <a:rPr kumimoji="0" lang="es-VE" sz="2400" b="0" i="0" u="none" strike="noStrike" kern="10" cap="none" spc="0" normalizeH="0" baseline="0" noProof="0" dirty="0">
                <a:ln w="15875">
                  <a:solidFill>
                    <a:srgbClr val="000000"/>
                  </a:solidFill>
                  <a:round/>
                  <a:headEnd/>
                  <a:tailEnd/>
                </a:ln>
                <a:solidFill>
                  <a:srgbClr val="70AD47">
                    <a:lumMod val="75000"/>
                  </a:srgbClr>
                </a:solidFill>
                <a:effectLst/>
                <a:uLnTx/>
                <a:uFillTx/>
                <a:latin typeface="Arial Black"/>
                <a:ea typeface="+mn-ea"/>
                <a:cs typeface="+mn-cs"/>
              </a:rPr>
              <a:t>Dar a conocer el proyecto del segundo Centro de Conservación del Cardenalito en Venezuela, ubicado en el Parque Zoológico y Botánico </a:t>
            </a:r>
            <a:r>
              <a:rPr kumimoji="0" lang="es-VE" sz="2400" b="0" i="0" u="none" strike="noStrike" kern="10" cap="none" spc="0" normalizeH="0" baseline="0" noProof="0" dirty="0" err="1">
                <a:ln w="15875">
                  <a:solidFill>
                    <a:srgbClr val="000000"/>
                  </a:solidFill>
                  <a:round/>
                  <a:headEnd/>
                  <a:tailEnd/>
                </a:ln>
                <a:solidFill>
                  <a:srgbClr val="70AD47">
                    <a:lumMod val="75000"/>
                  </a:srgbClr>
                </a:solidFill>
                <a:effectLst/>
                <a:uLnTx/>
                <a:uFillTx/>
                <a:latin typeface="Arial Black"/>
                <a:ea typeface="+mn-ea"/>
                <a:cs typeface="+mn-cs"/>
              </a:rPr>
              <a:t>Bararida</a:t>
            </a:r>
            <a:r>
              <a:rPr kumimoji="0" lang="es-VE" sz="2400" b="0" i="0" u="none" strike="noStrike" kern="10" cap="none" spc="0" normalizeH="0" baseline="0" noProof="0" dirty="0">
                <a:ln w="15875">
                  <a:solidFill>
                    <a:srgbClr val="000000"/>
                  </a:solidFill>
                  <a:round/>
                  <a:headEnd/>
                  <a:tailEnd/>
                </a:ln>
                <a:solidFill>
                  <a:srgbClr val="70AD47">
                    <a:lumMod val="75000"/>
                  </a:srgbClr>
                </a:solidFill>
                <a:effectLst/>
                <a:uLnTx/>
                <a:uFillTx/>
                <a:latin typeface="Arial Black"/>
                <a:ea typeface="+mn-ea"/>
                <a:cs typeface="+mn-cs"/>
              </a:rPr>
              <a:t> (Barquisimeto, Lara).</a:t>
            </a:r>
          </a:p>
        </p:txBody>
      </p:sp>
      <p:pic>
        <p:nvPicPr>
          <p:cNvPr id="3" name="Imagen 2">
            <a:extLst>
              <a:ext uri="{FF2B5EF4-FFF2-40B4-BE49-F238E27FC236}">
                <a16:creationId xmlns:a16="http://schemas.microsoft.com/office/drawing/2014/main" id="{9F2EFD7C-5D5E-4431-A314-9414362BE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64193"/>
            <a:ext cx="9144000" cy="2562896"/>
          </a:xfrm>
          <a:prstGeom prst="rect">
            <a:avLst/>
          </a:prstGeom>
        </p:spPr>
      </p:pic>
    </p:spTree>
    <p:extLst>
      <p:ext uri="{BB962C8B-B14F-4D97-AF65-F5344CB8AC3E}">
        <p14:creationId xmlns:p14="http://schemas.microsoft.com/office/powerpoint/2010/main" val="407159962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06DDB88-6D67-4766-9678-A4275CBCD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17"/>
            <a:ext cx="9144000" cy="6222071"/>
          </a:xfrm>
          <a:prstGeom prst="rect">
            <a:avLst/>
          </a:prstGeom>
        </p:spPr>
      </p:pic>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Pico Bolívar</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Sierra Nevada</a:t>
            </a:r>
          </a:p>
        </p:txBody>
      </p:sp>
    </p:spTree>
    <p:extLst>
      <p:ext uri="{BB962C8B-B14F-4D97-AF65-F5344CB8AC3E}">
        <p14:creationId xmlns:p14="http://schemas.microsoft.com/office/powerpoint/2010/main" val="321236087"/>
      </p:ext>
    </p:extLst>
  </p:cSld>
  <p:clrMapOvr>
    <a:masterClrMapping/>
  </p:clrMapOvr>
  <p:transition advTm="2000">
    <p:fade thruBlk="1"/>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2"/>
          <p:cNvSpPr txBox="1">
            <a:spLocks noChangeArrowheads="1"/>
          </p:cNvSpPr>
          <p:nvPr/>
        </p:nvSpPr>
        <p:spPr bwMode="auto">
          <a:xfrm>
            <a:off x="179387" y="71438"/>
            <a:ext cx="8785225" cy="5078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VE" sz="3000" b="0" i="0" u="none" strike="noStrike" kern="1200" cap="none" spc="0" normalizeH="0" baseline="0" noProof="0" dirty="0">
                <a:ln w="19050">
                  <a:solidFill>
                    <a:prstClr val="black"/>
                  </a:solidFill>
                </a:ln>
                <a:solidFill>
                  <a:srgbClr val="FF0000"/>
                </a:solidFill>
                <a:effectLst/>
                <a:uLnTx/>
                <a:uFillTx/>
                <a:latin typeface="Arial Black" panose="020B0A04020102020204" pitchFamily="34" charset="0"/>
                <a:ea typeface="+mn-ea"/>
                <a:cs typeface="Arial" panose="020B0604020202020204" pitchFamily="34" charset="0"/>
              </a:rPr>
              <a:t>Campaña “Cardenalito”</a:t>
            </a:r>
            <a:endParaRPr kumimoji="0" lang="es-ES" altLang="es-VE" sz="3000" b="0" i="0" u="none" strike="noStrike" kern="1200" cap="none" spc="0" normalizeH="0" baseline="0" noProof="0" dirty="0">
              <a:ln w="19050">
                <a:solidFill>
                  <a:prstClr val="black"/>
                </a:solidFill>
              </a:ln>
              <a:solidFill>
                <a:srgbClr val="FF0000"/>
              </a:solidFill>
              <a:effectLst/>
              <a:uLnTx/>
              <a:uFillTx/>
              <a:latin typeface="Arial Black" panose="020B0A04020102020204" pitchFamily="34" charset="0"/>
              <a:ea typeface="+mn-ea"/>
              <a:cs typeface="Arial" panose="020B0604020202020204" pitchFamily="34" charset="0"/>
            </a:endParaRPr>
          </a:p>
        </p:txBody>
      </p:sp>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VE" sz="700" b="0" i="0" u="none" strike="noStrike" kern="1200" cap="none" spc="0" normalizeH="0" baseline="0" noProof="0">
                <a:ln>
                  <a:noFill/>
                </a:ln>
                <a:solidFill>
                  <a:srgbClr val="E7E6E6">
                    <a:lumMod val="40000"/>
                    <a:lumOff val="60000"/>
                  </a:srgbClr>
                </a:solidFill>
                <a:effectLst/>
                <a:uLnTx/>
                <a:uFillTx/>
                <a:latin typeface="Arial" panose="020B0604020202020204" pitchFamily="34" charset="0"/>
                <a:ea typeface="+mn-ea"/>
                <a:cs typeface="Arial" panose="020B0604020202020204" pitchFamily="34" charset="0"/>
              </a:rPr>
              <a:t>Diseño y Montaje: Francisco Lau - 2020</a:t>
            </a:r>
            <a:endParaRPr kumimoji="0" lang="es-ES" sz="700" b="0" i="0" u="none" strike="noStrike" kern="1200" cap="none" spc="0" normalizeH="0" baseline="0" noProof="0" dirty="0">
              <a:ln>
                <a:noFill/>
              </a:ln>
              <a:solidFill>
                <a:srgbClr val="E7E6E6">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7" name="Rectangle 7"/>
          <p:cNvSpPr txBox="1">
            <a:spLocks noChangeArrowheads="1"/>
          </p:cNvSpPr>
          <p:nvPr/>
        </p:nvSpPr>
        <p:spPr bwMode="auto">
          <a:xfrm>
            <a:off x="183540" y="746125"/>
            <a:ext cx="8769350" cy="664797"/>
          </a:xfrm>
          <a:prstGeom prst="rect">
            <a:avLst/>
          </a:prstGeom>
          <a:noFill/>
          <a:ln w="9525">
            <a:noFill/>
            <a:miter lim="800000"/>
            <a:headEnd/>
            <a:tailEnd/>
          </a:ln>
        </p:spPr>
        <p:txBody>
          <a:bodyPr wrap="square" lIns="0" tIns="0" rIns="0" bIns="0">
            <a:spAutoFit/>
          </a:bodyPr>
          <a:lstStyle/>
          <a:p>
            <a:pPr marL="228600" marR="0" lvl="0" indent="-228600" algn="l" defTabSz="914400" rtl="0" eaLnBrk="1" fontAlgn="auto" latinLnBrk="0" hangingPunct="1">
              <a:lnSpc>
                <a:spcPct val="80000"/>
              </a:lnSpc>
              <a:spcBef>
                <a:spcPts val="1000"/>
              </a:spcBef>
              <a:spcAft>
                <a:spcPts val="0"/>
              </a:spcAft>
              <a:buClr>
                <a:srgbClr val="EA080D"/>
              </a:buClr>
              <a:buSzTx/>
              <a:buFont typeface="Wingdings" pitchFamily="2" charset="2"/>
              <a:buChar char="Ø"/>
              <a:tabLst/>
              <a:defRPr/>
            </a:pPr>
            <a:r>
              <a:rPr kumimoji="0" lang="es-VE" altLang="es-VE" sz="2700" b="1"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Promover la adopción de una nueva imagen emblemática del equipo Cardenales de Lara.</a:t>
            </a:r>
          </a:p>
        </p:txBody>
      </p:sp>
      <p:pic>
        <p:nvPicPr>
          <p:cNvPr id="8" name="Imagen 2"/>
          <p:cNvPicPr>
            <a:picLocks noChangeAspect="1"/>
          </p:cNvPicPr>
          <p:nvPr/>
        </p:nvPicPr>
        <p:blipFill>
          <a:blip r:embed="rId2"/>
          <a:srcRect/>
          <a:stretch>
            <a:fillRect/>
          </a:stretch>
        </p:blipFill>
        <p:spPr bwMode="auto">
          <a:xfrm>
            <a:off x="65083" y="3594096"/>
            <a:ext cx="2088000" cy="2088001"/>
          </a:xfrm>
          <a:prstGeom prst="rect">
            <a:avLst/>
          </a:prstGeom>
          <a:noFill/>
          <a:ln w="9525">
            <a:noFill/>
            <a:miter lim="800000"/>
            <a:headEnd/>
            <a:tailEnd/>
          </a:ln>
        </p:spPr>
      </p:pic>
      <p:sp>
        <p:nvSpPr>
          <p:cNvPr id="9" name="Rectángulo 3"/>
          <p:cNvSpPr>
            <a:spLocks noChangeArrowheads="1"/>
          </p:cNvSpPr>
          <p:nvPr/>
        </p:nvSpPr>
        <p:spPr bwMode="auto">
          <a:xfrm>
            <a:off x="195263" y="5818308"/>
            <a:ext cx="8751887" cy="344710"/>
          </a:xfrm>
          <a:prstGeom prst="rect">
            <a:avLst/>
          </a:prstGeom>
          <a:noFill/>
          <a:ln w="9525">
            <a:noFill/>
            <a:miter lim="800000"/>
            <a:headEnd/>
            <a:tailEnd/>
          </a:ln>
        </p:spPr>
        <p:txBody>
          <a:bodyPr>
            <a:spAutoFit/>
          </a:bodyPr>
          <a:lstStyle/>
          <a:p>
            <a:pPr marL="228600" marR="0" lvl="0" indent="-228600" algn="l" defTabSz="914400" rtl="0" eaLnBrk="1" fontAlgn="auto" latinLnBrk="0" hangingPunct="1">
              <a:lnSpc>
                <a:spcPct val="80000"/>
              </a:lnSpc>
              <a:spcBef>
                <a:spcPts val="1000"/>
              </a:spcBef>
              <a:spcAft>
                <a:spcPts val="0"/>
              </a:spcAft>
              <a:buClr>
                <a:srgbClr val="EA080D"/>
              </a:buClr>
              <a:buSzTx/>
              <a:buFont typeface="Wingdings" pitchFamily="2" charset="2"/>
              <a:buChar char="Ø"/>
              <a:tabLst/>
              <a:defRPr/>
            </a:pPr>
            <a:r>
              <a:rPr kumimoji="0" lang="es-VE" altLang="es-VE" sz="2050" b="1"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rPr>
              <a:t> Lograr su apoyo al Plan de Conservación del Cardenalito.</a:t>
            </a:r>
            <a:endParaRPr kumimoji="0" lang="es-ES" altLang="es-VE" sz="2050" b="1"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endParaRPr>
          </a:p>
        </p:txBody>
      </p:sp>
      <p:pic>
        <p:nvPicPr>
          <p:cNvPr id="12" name="Imagen 4"/>
          <p:cNvPicPr>
            <a:picLocks noChangeAspect="1"/>
          </p:cNvPicPr>
          <p:nvPr/>
        </p:nvPicPr>
        <p:blipFill>
          <a:blip r:embed="rId3"/>
          <a:srcRect/>
          <a:stretch>
            <a:fillRect/>
          </a:stretch>
        </p:blipFill>
        <p:spPr bwMode="auto">
          <a:xfrm>
            <a:off x="1979712" y="4485406"/>
            <a:ext cx="2988000" cy="1076469"/>
          </a:xfrm>
          <a:prstGeom prst="rect">
            <a:avLst/>
          </a:prstGeom>
          <a:noFill/>
          <a:ln w="9525">
            <a:noFill/>
            <a:miter lim="800000"/>
            <a:headEnd/>
            <a:tailEnd/>
          </a:ln>
        </p:spPr>
      </p:pic>
      <p:pic>
        <p:nvPicPr>
          <p:cNvPr id="13" name="Imagen 6"/>
          <p:cNvPicPr>
            <a:picLocks noChangeAspect="1"/>
          </p:cNvPicPr>
          <p:nvPr/>
        </p:nvPicPr>
        <p:blipFill>
          <a:blip r:embed="rId4"/>
          <a:srcRect b="10764"/>
          <a:stretch>
            <a:fillRect/>
          </a:stretch>
        </p:blipFill>
        <p:spPr bwMode="auto">
          <a:xfrm flipH="1">
            <a:off x="142876" y="1676536"/>
            <a:ext cx="2214562" cy="1776412"/>
          </a:xfrm>
          <a:prstGeom prst="rect">
            <a:avLst/>
          </a:prstGeom>
          <a:noFill/>
          <a:ln w="9525">
            <a:noFill/>
            <a:miter lim="800000"/>
            <a:headEnd/>
            <a:tailEnd/>
          </a:ln>
        </p:spPr>
      </p:pic>
      <p:pic>
        <p:nvPicPr>
          <p:cNvPr id="14" name="Imagen 10"/>
          <p:cNvPicPr>
            <a:picLocks noChangeAspect="1"/>
          </p:cNvPicPr>
          <p:nvPr/>
        </p:nvPicPr>
        <p:blipFill>
          <a:blip r:embed="rId5"/>
          <a:srcRect/>
          <a:stretch>
            <a:fillRect/>
          </a:stretch>
        </p:blipFill>
        <p:spPr bwMode="auto">
          <a:xfrm>
            <a:off x="4736271" y="1663061"/>
            <a:ext cx="1946275" cy="1804987"/>
          </a:xfrm>
          <a:prstGeom prst="rect">
            <a:avLst/>
          </a:prstGeom>
          <a:noFill/>
          <a:ln w="9525">
            <a:noFill/>
            <a:miter lim="800000"/>
            <a:headEnd/>
            <a:tailEnd/>
          </a:ln>
        </p:spPr>
      </p:pic>
      <p:pic>
        <p:nvPicPr>
          <p:cNvPr id="15" name="Imagen 11"/>
          <p:cNvPicPr>
            <a:picLocks noChangeAspect="1"/>
          </p:cNvPicPr>
          <p:nvPr/>
        </p:nvPicPr>
        <p:blipFill>
          <a:blip r:embed="rId6"/>
          <a:srcRect/>
          <a:stretch>
            <a:fillRect/>
          </a:stretch>
        </p:blipFill>
        <p:spPr bwMode="auto">
          <a:xfrm>
            <a:off x="2514203" y="1690571"/>
            <a:ext cx="2055812" cy="1958975"/>
          </a:xfrm>
          <a:prstGeom prst="rect">
            <a:avLst/>
          </a:prstGeom>
          <a:noFill/>
          <a:ln w="9525">
            <a:noFill/>
            <a:miter lim="800000"/>
            <a:headEnd/>
            <a:tailEnd/>
          </a:ln>
        </p:spPr>
      </p:pic>
      <p:pic>
        <p:nvPicPr>
          <p:cNvPr id="16" name="Imagen 12"/>
          <p:cNvPicPr>
            <a:picLocks noChangeAspect="1"/>
          </p:cNvPicPr>
          <p:nvPr/>
        </p:nvPicPr>
        <p:blipFill>
          <a:blip r:embed="rId7"/>
          <a:srcRect/>
          <a:stretch>
            <a:fillRect/>
          </a:stretch>
        </p:blipFill>
        <p:spPr bwMode="auto">
          <a:xfrm>
            <a:off x="5193348" y="3501008"/>
            <a:ext cx="1826924" cy="2105968"/>
          </a:xfrm>
          <a:prstGeom prst="rect">
            <a:avLst/>
          </a:prstGeom>
          <a:noFill/>
          <a:ln w="9525">
            <a:noFill/>
            <a:miter lim="800000"/>
            <a:headEnd/>
            <a:tailEnd/>
          </a:ln>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4268" y="1676534"/>
            <a:ext cx="1737818" cy="2288916"/>
          </a:xfrm>
          <a:prstGeom prst="rect">
            <a:avLst/>
          </a:prstGeom>
        </p:spPr>
      </p:pic>
      <p:sp>
        <p:nvSpPr>
          <p:cNvPr id="18" name="Rectángulo 17"/>
          <p:cNvSpPr/>
          <p:nvPr/>
        </p:nvSpPr>
        <p:spPr>
          <a:xfrm>
            <a:off x="2199651" y="3681028"/>
            <a:ext cx="2282676" cy="523220"/>
          </a:xfrm>
          <a:prstGeom prst="rect">
            <a:avLst/>
          </a:prstGeom>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Cardenal de San Luis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VE" sz="17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Cardinalis</a:t>
            </a:r>
            <a:r>
              <a:rPr kumimoji="0" lang="es-VE" sz="17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VE" sz="17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cardinalis</a:t>
            </a:r>
            <a:r>
              <a:rPr kumimoji="0" lang="es-VE" sz="17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9" name="Rectángulo 18"/>
          <p:cNvSpPr/>
          <p:nvPr/>
        </p:nvSpPr>
        <p:spPr>
          <a:xfrm>
            <a:off x="6622752" y="3985900"/>
            <a:ext cx="2475037" cy="523220"/>
          </a:xfrm>
          <a:prstGeom prst="rect">
            <a:avLst/>
          </a:prstGeom>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alt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Cardenal Coriano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VE" sz="1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Cardinalis</a:t>
            </a:r>
            <a:r>
              <a:rPr kumimoji="0" 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VE" sz="1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phoeniceus</a:t>
            </a:r>
            <a:r>
              <a:rPr kumimoji="0" 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0" name="Rectángulo 19"/>
          <p:cNvSpPr/>
          <p:nvPr/>
        </p:nvSpPr>
        <p:spPr>
          <a:xfrm>
            <a:off x="6881051" y="5194647"/>
            <a:ext cx="2013372" cy="523220"/>
          </a:xfrm>
          <a:prstGeom prst="rect">
            <a:avLst/>
          </a:prstGeom>
        </p:spPr>
        <p:txBody>
          <a:bodyPr wrap="non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alt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Cardenalito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s-VE" sz="1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Spinus</a:t>
            </a:r>
            <a:r>
              <a:rPr kumimoji="0" 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VE" sz="17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cucullatus</a:t>
            </a:r>
            <a:r>
              <a:rPr kumimoji="0" lang="es-VE" sz="1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7426529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75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5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179388" y="630445"/>
            <a:ext cx="8785224" cy="5601533"/>
          </a:xfrm>
        </p:spPr>
        <p:txBody>
          <a:bodyPr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rgbClr val="70AD47">
                    <a:lumMod val="75000"/>
                  </a:srgbClr>
                </a:solidFill>
                <a:latin typeface="Arial Black"/>
              </a:rPr>
              <a:t>Fortalecer el Plan Integral de Conservación del Oso Frontino (PICOSO) con </a:t>
            </a:r>
            <a:r>
              <a:rPr lang="es-ES" kern="10" dirty="0">
                <a:ln w="15875">
                  <a:solidFill>
                    <a:srgbClr val="000000"/>
                  </a:solidFill>
                  <a:round/>
                  <a:headEnd/>
                  <a:tailEnd/>
                </a:ln>
                <a:solidFill>
                  <a:srgbClr val="70AD47">
                    <a:lumMod val="75000"/>
                  </a:srgbClr>
                </a:solidFill>
                <a:latin typeface="Arial Black"/>
              </a:rPr>
              <a:t>la campaña ambiental </a:t>
            </a:r>
            <a:r>
              <a:rPr lang="es-ES" kern="10" dirty="0">
                <a:ln w="15875">
                  <a:solidFill>
                    <a:srgbClr val="000000"/>
                  </a:solidFill>
                  <a:round/>
                  <a:headEnd/>
                  <a:tailEnd/>
                </a:ln>
                <a:solidFill>
                  <a:srgbClr val="FF0000"/>
                </a:solidFill>
                <a:latin typeface="Arial Black"/>
              </a:rPr>
              <a:t>“Resguardando  </a:t>
            </a:r>
            <a:r>
              <a:rPr lang="es-ES" kern="10" dirty="0" err="1">
                <a:ln w="15875">
                  <a:solidFill>
                    <a:srgbClr val="000000"/>
                  </a:solidFill>
                  <a:round/>
                  <a:headEnd/>
                  <a:tailEnd/>
                </a:ln>
                <a:solidFill>
                  <a:srgbClr val="FF0000"/>
                </a:solidFill>
                <a:latin typeface="Arial Black"/>
              </a:rPr>
              <a:t>Andi</a:t>
            </a:r>
            <a:r>
              <a:rPr lang="es-ES" kern="10" dirty="0">
                <a:ln w="15875">
                  <a:solidFill>
                    <a:srgbClr val="000000"/>
                  </a:solidFill>
                  <a:round/>
                  <a:headEnd/>
                  <a:tailEnd/>
                </a:ln>
                <a:solidFill>
                  <a:srgbClr val="FF0000"/>
                </a:solidFill>
                <a:latin typeface="Arial Black"/>
              </a:rPr>
              <a:t>”</a:t>
            </a:r>
            <a:r>
              <a:rPr lang="es-ES" kern="10" dirty="0">
                <a:ln w="15875">
                  <a:solidFill>
                    <a:srgbClr val="000000"/>
                  </a:solidFill>
                  <a:round/>
                  <a:headEnd/>
                  <a:tailEnd/>
                </a:ln>
                <a:solidFill>
                  <a:srgbClr val="70AD47">
                    <a:lumMod val="75000"/>
                  </a:srgbClr>
                </a:solidFill>
                <a:latin typeface="Arial Black"/>
              </a:rPr>
              <a:t>, dirigida a la protección y conservación del Oso Frontino </a:t>
            </a:r>
            <a:br>
              <a:rPr lang="es-ES" kern="10" dirty="0">
                <a:ln w="15875">
                  <a:solidFill>
                    <a:srgbClr val="000000"/>
                  </a:solidFill>
                  <a:round/>
                  <a:headEnd/>
                  <a:tailEnd/>
                </a:ln>
                <a:solidFill>
                  <a:srgbClr val="70AD47">
                    <a:lumMod val="75000"/>
                  </a:srgbClr>
                </a:solidFill>
                <a:latin typeface="Arial Black"/>
              </a:rPr>
            </a:br>
            <a:r>
              <a:rPr lang="es-ES" kern="10" dirty="0">
                <a:ln w="15875">
                  <a:solidFill>
                    <a:srgbClr val="000000"/>
                  </a:solidFill>
                  <a:round/>
                  <a:headEnd/>
                  <a:tailEnd/>
                </a:ln>
                <a:solidFill>
                  <a:srgbClr val="70AD47">
                    <a:lumMod val="75000"/>
                  </a:srgbClr>
                </a:solidFill>
                <a:latin typeface="Arial Black"/>
              </a:rPr>
              <a:t>u Oso Andino </a:t>
            </a:r>
            <a:br>
              <a:rPr lang="es-ES" kern="10" dirty="0">
                <a:ln w="15875">
                  <a:solidFill>
                    <a:srgbClr val="000000"/>
                  </a:solidFill>
                  <a:round/>
                  <a:headEnd/>
                  <a:tailEnd/>
                </a:ln>
                <a:solidFill>
                  <a:srgbClr val="70AD47">
                    <a:lumMod val="75000"/>
                  </a:srgbClr>
                </a:solidFill>
                <a:latin typeface="Arial Black"/>
              </a:rPr>
            </a:br>
            <a:r>
              <a:rPr lang="es-ES" kern="10" dirty="0">
                <a:ln w="15875">
                  <a:solidFill>
                    <a:srgbClr val="000000"/>
                  </a:solidFill>
                  <a:round/>
                  <a:headEnd/>
                  <a:tailEnd/>
                </a:ln>
                <a:solidFill>
                  <a:srgbClr val="70AD47">
                    <a:lumMod val="75000"/>
                  </a:srgbClr>
                </a:solidFill>
                <a:latin typeface="Arial Black"/>
              </a:rPr>
              <a:t>(</a:t>
            </a:r>
            <a:r>
              <a:rPr lang="es-ES" i="1" kern="10" dirty="0" err="1">
                <a:ln w="15875">
                  <a:solidFill>
                    <a:srgbClr val="000000"/>
                  </a:solidFill>
                  <a:round/>
                  <a:headEnd/>
                  <a:tailEnd/>
                </a:ln>
                <a:solidFill>
                  <a:srgbClr val="70AD47">
                    <a:lumMod val="75000"/>
                  </a:srgbClr>
                </a:solidFill>
                <a:latin typeface="Arial Black"/>
              </a:rPr>
              <a:t>Tremarctos</a:t>
            </a:r>
            <a:r>
              <a:rPr lang="es-ES" i="1" kern="10" dirty="0">
                <a:ln w="15875">
                  <a:solidFill>
                    <a:srgbClr val="000000"/>
                  </a:solidFill>
                  <a:round/>
                  <a:headEnd/>
                  <a:tailEnd/>
                </a:ln>
                <a:solidFill>
                  <a:srgbClr val="70AD47">
                    <a:lumMod val="75000"/>
                  </a:srgbClr>
                </a:solidFill>
                <a:latin typeface="Arial Black"/>
              </a:rPr>
              <a:t> </a:t>
            </a:r>
            <a:r>
              <a:rPr lang="es-ES" i="1" kern="10" dirty="0" err="1">
                <a:ln w="15875">
                  <a:solidFill>
                    <a:srgbClr val="000000"/>
                  </a:solidFill>
                  <a:round/>
                  <a:headEnd/>
                  <a:tailEnd/>
                </a:ln>
                <a:solidFill>
                  <a:srgbClr val="70AD47">
                    <a:lumMod val="75000"/>
                  </a:srgbClr>
                </a:solidFill>
                <a:latin typeface="Arial Black"/>
              </a:rPr>
              <a:t>ornatus</a:t>
            </a:r>
            <a:r>
              <a:rPr lang="es-ES" kern="10" dirty="0">
                <a:ln w="15875">
                  <a:solidFill>
                    <a:srgbClr val="000000"/>
                  </a:solidFill>
                  <a:round/>
                  <a:headEnd/>
                  <a:tailEnd/>
                </a:ln>
                <a:solidFill>
                  <a:srgbClr val="70AD47">
                    <a:lumMod val="75000"/>
                  </a:srgbClr>
                </a:solidFill>
                <a:latin typeface="Arial Black"/>
              </a:rPr>
              <a:t>), </a:t>
            </a:r>
            <a:br>
              <a:rPr lang="es-ES" kern="10" dirty="0">
                <a:ln w="15875">
                  <a:solidFill>
                    <a:srgbClr val="000000"/>
                  </a:solidFill>
                  <a:round/>
                  <a:headEnd/>
                  <a:tailEnd/>
                </a:ln>
                <a:solidFill>
                  <a:srgbClr val="70AD47">
                    <a:lumMod val="75000"/>
                  </a:srgbClr>
                </a:solidFill>
                <a:latin typeface="Arial Black"/>
              </a:rPr>
            </a:br>
            <a:r>
              <a:rPr lang="es-ES" kern="10" dirty="0">
                <a:ln w="15875">
                  <a:solidFill>
                    <a:srgbClr val="000000"/>
                  </a:solidFill>
                  <a:round/>
                  <a:headEnd/>
                  <a:tailEnd/>
                </a:ln>
                <a:solidFill>
                  <a:srgbClr val="70AD47">
                    <a:lumMod val="75000"/>
                  </a:srgbClr>
                </a:solidFill>
                <a:latin typeface="Arial Black"/>
              </a:rPr>
              <a:t>nuestro emblemático </a:t>
            </a:r>
            <a:br>
              <a:rPr lang="es-ES" kern="10" dirty="0">
                <a:ln w="15875">
                  <a:solidFill>
                    <a:srgbClr val="000000"/>
                  </a:solidFill>
                  <a:round/>
                  <a:headEnd/>
                  <a:tailEnd/>
                </a:ln>
                <a:solidFill>
                  <a:srgbClr val="70AD47">
                    <a:lumMod val="75000"/>
                  </a:srgbClr>
                </a:solidFill>
                <a:latin typeface="Arial Black"/>
              </a:rPr>
            </a:br>
            <a:r>
              <a:rPr lang="es-ES" kern="10" dirty="0">
                <a:ln w="15875">
                  <a:solidFill>
                    <a:srgbClr val="000000"/>
                  </a:solidFill>
                  <a:round/>
                  <a:headEnd/>
                  <a:tailEnd/>
                </a:ln>
                <a:solidFill>
                  <a:srgbClr val="70AD47">
                    <a:lumMod val="75000"/>
                  </a:srgbClr>
                </a:solidFill>
                <a:latin typeface="Arial Black"/>
              </a:rPr>
              <a:t>mamífero, </a:t>
            </a:r>
            <a:r>
              <a:rPr lang="es-ES" kern="10" dirty="0">
                <a:ln w="15875">
                  <a:solidFill>
                    <a:srgbClr val="000000"/>
                  </a:solidFill>
                  <a:round/>
                  <a:headEnd/>
                  <a:tailEnd/>
                </a:ln>
                <a:solidFill>
                  <a:srgbClr val="70AD47">
                    <a:lumMod val="75000"/>
                  </a:srgbClr>
                </a:solidFill>
                <a:latin typeface="Arial Black"/>
                <a:hlinkClick r:id="rId2" action="ppaction://hlinkfile"/>
              </a:rPr>
              <a:t>en peligro</a:t>
            </a:r>
            <a:r>
              <a:rPr lang="es-ES" kern="10" dirty="0">
                <a:ln w="15875">
                  <a:solidFill>
                    <a:srgbClr val="000000"/>
                  </a:solidFill>
                  <a:round/>
                  <a:headEnd/>
                  <a:tailEnd/>
                </a:ln>
                <a:solidFill>
                  <a:srgbClr val="70AD47">
                    <a:lumMod val="75000"/>
                  </a:srgbClr>
                </a:solidFill>
                <a:latin typeface="Arial Black"/>
              </a:rPr>
              <a:t> de </a:t>
            </a:r>
            <a:br>
              <a:rPr lang="es-ES" kern="10" dirty="0">
                <a:ln w="15875">
                  <a:solidFill>
                    <a:srgbClr val="000000"/>
                  </a:solidFill>
                  <a:round/>
                  <a:headEnd/>
                  <a:tailEnd/>
                </a:ln>
                <a:solidFill>
                  <a:srgbClr val="70AD47">
                    <a:lumMod val="75000"/>
                  </a:srgbClr>
                </a:solidFill>
                <a:latin typeface="Arial Black"/>
              </a:rPr>
            </a:br>
            <a:r>
              <a:rPr lang="es-ES" kern="10" dirty="0">
                <a:ln w="15875">
                  <a:solidFill>
                    <a:srgbClr val="000000"/>
                  </a:solidFill>
                  <a:round/>
                  <a:headEnd/>
                  <a:tailEnd/>
                </a:ln>
                <a:solidFill>
                  <a:srgbClr val="70AD47">
                    <a:lumMod val="75000"/>
                  </a:srgbClr>
                </a:solidFill>
                <a:latin typeface="Arial Black"/>
              </a:rPr>
              <a:t>extinción, debido a la </a:t>
            </a:r>
            <a:br>
              <a:rPr lang="es-ES" kern="10" dirty="0">
                <a:ln w="15875">
                  <a:solidFill>
                    <a:srgbClr val="000000"/>
                  </a:solidFill>
                  <a:round/>
                  <a:headEnd/>
                  <a:tailEnd/>
                </a:ln>
                <a:solidFill>
                  <a:srgbClr val="70AD47">
                    <a:lumMod val="75000"/>
                  </a:srgbClr>
                </a:solidFill>
                <a:latin typeface="Arial Black"/>
              </a:rPr>
            </a:br>
            <a:r>
              <a:rPr lang="es-ES" kern="10" dirty="0">
                <a:ln w="15875">
                  <a:solidFill>
                    <a:srgbClr val="000000"/>
                  </a:solidFill>
                  <a:round/>
                  <a:headEnd/>
                  <a:tailEnd/>
                </a:ln>
                <a:solidFill>
                  <a:srgbClr val="70AD47">
                    <a:lumMod val="75000"/>
                  </a:srgbClr>
                </a:solidFill>
                <a:latin typeface="Arial Black"/>
              </a:rPr>
              <a:t>fragmentación y pérdida de </a:t>
            </a:r>
            <a:br>
              <a:rPr lang="es-ES" kern="10" dirty="0">
                <a:ln w="15875">
                  <a:solidFill>
                    <a:srgbClr val="000000"/>
                  </a:solidFill>
                  <a:round/>
                  <a:headEnd/>
                  <a:tailEnd/>
                </a:ln>
                <a:solidFill>
                  <a:srgbClr val="70AD47">
                    <a:lumMod val="75000"/>
                  </a:srgbClr>
                </a:solidFill>
                <a:latin typeface="Arial Black"/>
              </a:rPr>
            </a:br>
            <a:r>
              <a:rPr lang="es-ES" kern="10" dirty="0">
                <a:ln w="15875">
                  <a:solidFill>
                    <a:srgbClr val="000000"/>
                  </a:solidFill>
                  <a:round/>
                  <a:headEnd/>
                  <a:tailEnd/>
                </a:ln>
                <a:solidFill>
                  <a:srgbClr val="70AD47">
                    <a:lumMod val="75000"/>
                  </a:srgbClr>
                </a:solidFill>
                <a:latin typeface="Arial Black"/>
              </a:rPr>
              <a:t>su hábitat y a la </a:t>
            </a:r>
            <a:br>
              <a:rPr lang="es-ES" kern="10" dirty="0">
                <a:ln w="15875">
                  <a:solidFill>
                    <a:srgbClr val="000000"/>
                  </a:solidFill>
                  <a:round/>
                  <a:headEnd/>
                  <a:tailEnd/>
                </a:ln>
                <a:solidFill>
                  <a:srgbClr val="70AD47">
                    <a:lumMod val="75000"/>
                  </a:srgbClr>
                </a:solidFill>
                <a:latin typeface="Arial Black"/>
              </a:rPr>
            </a:br>
            <a:r>
              <a:rPr lang="es-ES" kern="10" dirty="0">
                <a:ln w="15875">
                  <a:solidFill>
                    <a:srgbClr val="000000"/>
                  </a:solidFill>
                  <a:round/>
                  <a:headEnd/>
                  <a:tailEnd/>
                </a:ln>
                <a:solidFill>
                  <a:srgbClr val="70AD47">
                    <a:lumMod val="75000"/>
                  </a:srgbClr>
                </a:solidFill>
                <a:latin typeface="Arial Black"/>
              </a:rPr>
              <a:t>cacería furtiva</a:t>
            </a:r>
            <a:r>
              <a:rPr lang="es-VE" kern="10" dirty="0">
                <a:ln w="15875">
                  <a:solidFill>
                    <a:srgbClr val="000000"/>
                  </a:solidFill>
                  <a:round/>
                  <a:headEnd/>
                  <a:tailEnd/>
                </a:ln>
                <a:solidFill>
                  <a:schemeClr val="accent6">
                    <a:lumMod val="75000"/>
                  </a:schemeClr>
                </a:solidFill>
                <a:latin typeface="Arial Black"/>
              </a:rPr>
              <a:t>.</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9236" y="2549564"/>
            <a:ext cx="2732334" cy="3270675"/>
          </a:xfrm>
          <a:prstGeom prst="rect">
            <a:avLst/>
          </a:prstGeom>
        </p:spPr>
      </p:pic>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11" name="Text Box 12"/>
          <p:cNvSpPr txBox="1">
            <a:spLocks noChangeArrowheads="1"/>
          </p:cNvSpPr>
          <p:nvPr/>
        </p:nvSpPr>
        <p:spPr bwMode="auto">
          <a:xfrm>
            <a:off x="0" y="100389"/>
            <a:ext cx="9144000" cy="461665"/>
          </a:xfrm>
          <a:prstGeom prst="rect">
            <a:avLst/>
          </a:prstGeom>
          <a:noFill/>
          <a:ln w="9525">
            <a:noFill/>
            <a:miter lim="800000"/>
            <a:headEnd/>
            <a:tailEnd/>
          </a:ln>
        </p:spPr>
        <p:txBody>
          <a:bodyPr lIns="0" tIns="0" rIns="0" bIns="0">
            <a:spAutoFit/>
          </a:bodyPr>
          <a:lstStyle/>
          <a:p>
            <a:pPr algn="ctr" eaLnBrk="0" fontAlgn="auto" hangingPunct="0">
              <a:spcAft>
                <a:spcPts val="0"/>
              </a:spcAft>
              <a:defRPr/>
            </a:pPr>
            <a:r>
              <a:rPr lang="es-VE" altLang="es-VE" sz="3000" b="1" kern="10" dirty="0">
                <a:ln w="25400">
                  <a:solidFill>
                    <a:srgbClr val="000000"/>
                  </a:solidFill>
                  <a:round/>
                  <a:headEnd/>
                  <a:tailEnd/>
                </a:ln>
                <a:solidFill>
                  <a:srgbClr val="FFCCFF"/>
                </a:solidFill>
                <a:latin typeface="Arial Black"/>
                <a:ea typeface="+mj-ea"/>
              </a:rPr>
              <a:t>Campaña “</a:t>
            </a:r>
            <a:r>
              <a:rPr lang="es-VE" altLang="es-VE" sz="3000" b="1" kern="10" dirty="0" err="1">
                <a:ln w="25400">
                  <a:solidFill>
                    <a:srgbClr val="000000"/>
                  </a:solidFill>
                  <a:round/>
                  <a:headEnd/>
                  <a:tailEnd/>
                </a:ln>
                <a:solidFill>
                  <a:srgbClr val="FFCCFF"/>
                </a:solidFill>
                <a:latin typeface="Arial Black"/>
                <a:ea typeface="+mj-ea"/>
              </a:rPr>
              <a:t>Andi</a:t>
            </a:r>
            <a:r>
              <a:rPr lang="es-VE" altLang="es-VE" sz="3000" b="1" kern="10" dirty="0">
                <a:ln w="25400">
                  <a:solidFill>
                    <a:srgbClr val="000000"/>
                  </a:solidFill>
                  <a:round/>
                  <a:headEnd/>
                  <a:tailEnd/>
                </a:ln>
                <a:solidFill>
                  <a:srgbClr val="FFCCFF"/>
                </a:solidFill>
                <a:latin typeface="Arial Black"/>
                <a:ea typeface="+mj-ea"/>
              </a:rPr>
              <a:t>” (Oso Frontino)</a:t>
            </a:r>
            <a:endParaRPr lang="es-ES" altLang="es-VE" sz="3000" b="1" kern="10" dirty="0">
              <a:ln w="25400">
                <a:solidFill>
                  <a:srgbClr val="000000"/>
                </a:solidFill>
                <a:round/>
                <a:headEnd/>
                <a:tailEnd/>
              </a:ln>
              <a:solidFill>
                <a:srgbClr val="FFCCFF"/>
              </a:solidFill>
              <a:latin typeface="Arial Black"/>
              <a:ea typeface="+mj-ea"/>
            </a:endParaRPr>
          </a:p>
        </p:txBody>
      </p:sp>
      <p:sp>
        <p:nvSpPr>
          <p:cNvPr id="7" name="CuadroTexto 6">
            <a:extLst>
              <a:ext uri="{FF2B5EF4-FFF2-40B4-BE49-F238E27FC236}">
                <a16:creationId xmlns:a16="http://schemas.microsoft.com/office/drawing/2014/main" id="{19350644-63C2-496D-9533-09FE0EE2EAC8}"/>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4"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3553523443"/>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179388" y="630445"/>
            <a:ext cx="6589902" cy="4308872"/>
          </a:xfrm>
        </p:spPr>
        <p:txBody>
          <a:bodyPr wrap="square"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kern="10" dirty="0">
                <a:ln w="15875">
                  <a:solidFill>
                    <a:srgbClr val="000000"/>
                  </a:solidFill>
                  <a:round/>
                  <a:headEnd/>
                  <a:tailEnd/>
                </a:ln>
                <a:solidFill>
                  <a:srgbClr val="70AD47">
                    <a:lumMod val="75000"/>
                  </a:srgbClr>
                </a:solidFill>
                <a:latin typeface="Arial Black"/>
              </a:rPr>
              <a:t>Impulsar la creación de corredores ecológicos entre las Áreas Naturales Protegidas (ANAPRO), en cuyos ámbitos aún existen zonas prístinas que necesitan ser resguardadas como hábitat para muchas de las especies amenazadas de extinción, incluyendo al mismo ser humano.</a:t>
            </a:r>
            <a:endParaRPr lang="es-VE" kern="10" dirty="0">
              <a:ln w="15875">
                <a:solidFill>
                  <a:srgbClr val="000000"/>
                </a:solidFill>
                <a:round/>
                <a:headEnd/>
                <a:tailEnd/>
              </a:ln>
              <a:solidFill>
                <a:schemeClr val="accent6">
                  <a:lumMod val="75000"/>
                </a:schemeClr>
              </a:solidFill>
              <a:latin typeface="Arial Black"/>
            </a:endParaRPr>
          </a:p>
        </p:txBody>
      </p:sp>
      <p:sp>
        <p:nvSpPr>
          <p:cNvPr id="9"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11" name="Text Box 12"/>
          <p:cNvSpPr txBox="1">
            <a:spLocks noChangeArrowheads="1"/>
          </p:cNvSpPr>
          <p:nvPr/>
        </p:nvSpPr>
        <p:spPr bwMode="auto">
          <a:xfrm>
            <a:off x="0" y="100389"/>
            <a:ext cx="9144000" cy="461665"/>
          </a:xfrm>
          <a:prstGeom prst="rect">
            <a:avLst/>
          </a:prstGeom>
          <a:noFill/>
          <a:ln w="9525">
            <a:noFill/>
            <a:miter lim="800000"/>
            <a:headEnd/>
            <a:tailEnd/>
          </a:ln>
        </p:spPr>
        <p:txBody>
          <a:bodyPr lIns="0" tIns="0" rIns="0" bIns="0">
            <a:spAutoFit/>
          </a:bodyPr>
          <a:lstStyle/>
          <a:p>
            <a:pPr algn="ctr" eaLnBrk="0" fontAlgn="auto" hangingPunct="0">
              <a:spcAft>
                <a:spcPts val="0"/>
              </a:spcAft>
              <a:defRPr/>
            </a:pPr>
            <a:r>
              <a:rPr lang="es-VE" altLang="es-VE" sz="3000" b="1" kern="10" dirty="0">
                <a:ln w="25400">
                  <a:solidFill>
                    <a:srgbClr val="000000"/>
                  </a:solidFill>
                  <a:round/>
                  <a:headEnd/>
                  <a:tailEnd/>
                </a:ln>
                <a:solidFill>
                  <a:srgbClr val="FFCCFF"/>
                </a:solidFill>
                <a:latin typeface="Arial Black"/>
                <a:ea typeface="+mj-ea"/>
              </a:rPr>
              <a:t>Corredores Ecológicos</a:t>
            </a:r>
            <a:endParaRPr lang="es-ES" altLang="es-VE" sz="3000" b="1" kern="10" dirty="0">
              <a:ln w="25400">
                <a:solidFill>
                  <a:srgbClr val="000000"/>
                </a:solidFill>
                <a:round/>
                <a:headEnd/>
                <a:tailEnd/>
              </a:ln>
              <a:solidFill>
                <a:srgbClr val="FFCCFF"/>
              </a:solidFill>
              <a:latin typeface="Arial Black"/>
              <a:ea typeface="+mj-ea"/>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7114" y="728663"/>
            <a:ext cx="1995342" cy="5330532"/>
          </a:xfrm>
          <a:prstGeom prst="rect">
            <a:avLst/>
          </a:prstGeom>
          <a:noFill/>
          <a:ln w="38100">
            <a:solidFill>
              <a:schemeClr val="tx2">
                <a:lumMod val="50000"/>
              </a:schemeClr>
            </a:solidFill>
            <a:miter lim="800000"/>
            <a:headEnd/>
            <a:tailEnd/>
          </a:ln>
        </p:spPr>
      </p:pic>
    </p:spTree>
    <p:extLst>
      <p:ext uri="{BB962C8B-B14F-4D97-AF65-F5344CB8AC3E}">
        <p14:creationId xmlns:p14="http://schemas.microsoft.com/office/powerpoint/2010/main" val="3021826266"/>
      </p:ext>
    </p:extLst>
  </p:cSld>
  <p:clrMapOvr>
    <a:masterClrMapping/>
  </p:clrMapOvr>
  <p:transition>
    <p:fade thruBlk="1"/>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2835" y="82076"/>
            <a:ext cx="8785224" cy="430887"/>
          </a:xfrm>
        </p:spPr>
        <p:txBody>
          <a:bodyPr wrap="square" lIns="0" tIns="0" rIns="0" bIns="0" rtlCol="0">
            <a:spAutoFit/>
          </a:bodyPr>
          <a:lstStyle/>
          <a:p>
            <a:pPr algn="ctr" eaLnBrk="0" fontAlgn="auto" hangingPunct="0">
              <a:lnSpc>
                <a:spcPct val="100000"/>
              </a:lnSpc>
              <a:spcAft>
                <a:spcPts val="0"/>
              </a:spcAft>
              <a:defRPr/>
            </a:pPr>
            <a:r>
              <a:rPr lang="es-VE" sz="2800" b="1" kern="10" dirty="0">
                <a:ln w="25400">
                  <a:solidFill>
                    <a:srgbClr val="000000"/>
                  </a:solidFill>
                  <a:round/>
                  <a:headEnd/>
                  <a:tailEnd/>
                </a:ln>
                <a:solidFill>
                  <a:srgbClr val="FFCCFF"/>
                </a:solidFill>
                <a:latin typeface="Arial Black"/>
                <a:cs typeface="Arial" charset="0"/>
              </a:rPr>
              <a:t>Creación de nuevas ANAPRO</a:t>
            </a:r>
          </a:p>
        </p:txBody>
      </p:sp>
      <p:sp>
        <p:nvSpPr>
          <p:cNvPr id="4" name="Marcador de contenido 3"/>
          <p:cNvSpPr>
            <a:spLocks noGrp="1"/>
          </p:cNvSpPr>
          <p:nvPr>
            <p:ph idx="1"/>
          </p:nvPr>
        </p:nvSpPr>
        <p:spPr>
          <a:xfrm>
            <a:off x="192835" y="1010282"/>
            <a:ext cx="8785224" cy="2031325"/>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200" kern="10" dirty="0">
                <a:ln w="15875">
                  <a:solidFill>
                    <a:srgbClr val="000000"/>
                  </a:solidFill>
                  <a:round/>
                  <a:headEnd/>
                  <a:tailEnd/>
                </a:ln>
                <a:solidFill>
                  <a:schemeClr val="accent6">
                    <a:lumMod val="75000"/>
                  </a:schemeClr>
                </a:solidFill>
                <a:latin typeface="Arial Black"/>
              </a:rPr>
              <a:t>Apoyar los Planes de Acción para la Protección de los Bosques, Recursos Hídricos y Diversidad Biológica de la Sierra de Portuguesa, y reimpulsar la aprobatoria del Proyecto de Ampliación del Parque Nacional Terepaima y promover el desarrollo de nuevas áreas protegidas.</a:t>
            </a:r>
          </a:p>
        </p:txBody>
      </p:sp>
      <p:pic>
        <p:nvPicPr>
          <p:cNvPr id="118788" name="Picture 98"/>
          <p:cNvPicPr>
            <a:picLocks noChangeAspect="1" noChangeArrowheads="1"/>
          </p:cNvPicPr>
          <p:nvPr/>
        </p:nvPicPr>
        <p:blipFill>
          <a:blip r:embed="rId2"/>
          <a:srcRect l="3021" t="4738" r="2757" b="5524"/>
          <a:stretch>
            <a:fillRect/>
          </a:stretch>
        </p:blipFill>
        <p:spPr bwMode="auto">
          <a:xfrm>
            <a:off x="272462" y="3019593"/>
            <a:ext cx="4323867" cy="3178265"/>
          </a:xfrm>
          <a:prstGeom prst="rect">
            <a:avLst/>
          </a:prstGeom>
          <a:solidFill>
            <a:schemeClr val="bg1"/>
          </a:solidFill>
          <a:ln w="9525">
            <a:noFill/>
            <a:miter lim="800000"/>
            <a:headEnd/>
            <a:tailEnd/>
          </a:ln>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3353" y="3049521"/>
            <a:ext cx="4018265" cy="3121404"/>
          </a:xfrm>
          <a:prstGeom prst="rect">
            <a:avLst/>
          </a:prstGeom>
        </p:spPr>
      </p:pic>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Tree>
  </p:cSld>
  <p:clrMapOvr>
    <a:masterClrMapping/>
  </p:clrMapOvr>
  <p:transition>
    <p:fade thruBlk="1"/>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294178"/>
            <a:ext cx="8785224" cy="401648"/>
          </a:xfrm>
        </p:spPr>
        <p:txBody>
          <a:bodyPr wrap="square" lIns="0" tIns="0" rIns="0" bIns="0" rtlCol="0">
            <a:spAutoFit/>
          </a:bodyPr>
          <a:lstStyle/>
          <a:p>
            <a:pPr algn="ctr"/>
            <a:r>
              <a:rPr lang="es-ES" sz="2900" b="1" kern="10" dirty="0">
                <a:ln w="25400">
                  <a:solidFill>
                    <a:srgbClr val="000000"/>
                  </a:solidFill>
                  <a:round/>
                  <a:headEnd/>
                  <a:tailEnd/>
                </a:ln>
                <a:solidFill>
                  <a:srgbClr val="FFCCFF"/>
                </a:solidFill>
                <a:latin typeface="Arial Black"/>
              </a:rPr>
              <a:t>Vigilancia y Control de Especies Invasoras</a:t>
            </a:r>
            <a:endParaRPr lang="es-VE" sz="2900" b="1" kern="10" dirty="0">
              <a:ln w="25400">
                <a:solidFill>
                  <a:srgbClr val="000000"/>
                </a:solidFill>
                <a:round/>
                <a:headEnd/>
                <a:tailEnd/>
              </a:ln>
              <a:solidFill>
                <a:srgbClr val="FFCCFF"/>
              </a:solidFill>
              <a:latin typeface="Arial Black"/>
            </a:endParaRPr>
          </a:p>
        </p:txBody>
      </p:sp>
      <p:sp>
        <p:nvSpPr>
          <p:cNvPr id="4" name="Marcador de contenido 3"/>
          <p:cNvSpPr>
            <a:spLocks noGrp="1"/>
          </p:cNvSpPr>
          <p:nvPr>
            <p:ph idx="1"/>
          </p:nvPr>
        </p:nvSpPr>
        <p:spPr>
          <a:xfrm>
            <a:off x="179388" y="917887"/>
            <a:ext cx="8785224" cy="4001095"/>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Recopilar información</a:t>
            </a:r>
            <a:r>
              <a:rPr lang="es-VE" sz="2600" kern="10">
                <a:ln w="15875">
                  <a:solidFill>
                    <a:srgbClr val="000000"/>
                  </a:solidFill>
                  <a:round/>
                  <a:headEnd/>
                  <a:tailEnd/>
                </a:ln>
                <a:solidFill>
                  <a:schemeClr val="accent6">
                    <a:lumMod val="75000"/>
                  </a:schemeClr>
                </a:solidFill>
                <a:latin typeface="Arial Black"/>
              </a:rPr>
              <a:t>, darla </a:t>
            </a:r>
            <a:r>
              <a:rPr lang="es-VE" sz="2600" kern="10" dirty="0">
                <a:ln w="15875">
                  <a:solidFill>
                    <a:srgbClr val="000000"/>
                  </a:solidFill>
                  <a:round/>
                  <a:headEnd/>
                  <a:tailEnd/>
                </a:ln>
                <a:solidFill>
                  <a:schemeClr val="accent6">
                    <a:lumMod val="75000"/>
                  </a:schemeClr>
                </a:solidFill>
                <a:latin typeface="Arial Black"/>
              </a:rPr>
              <a:t>a conocer y proponer acciones relacionadas con la vigilancia y control de las especies que figuran en la </a:t>
            </a:r>
            <a:r>
              <a:rPr lang="es-VE" sz="2600" kern="10" dirty="0">
                <a:ln w="15875">
                  <a:solidFill>
                    <a:srgbClr val="000000"/>
                  </a:solidFill>
                  <a:round/>
                  <a:headEnd/>
                  <a:tailEnd/>
                </a:ln>
                <a:solidFill>
                  <a:srgbClr val="FFFF00"/>
                </a:solidFill>
                <a:latin typeface="Arial Black"/>
              </a:rPr>
              <a:t>“Lista Amarilla de Especies Invasoras”</a:t>
            </a:r>
            <a:r>
              <a:rPr lang="es-VE" sz="2600" kern="10" dirty="0">
                <a:ln w="15875">
                  <a:solidFill>
                    <a:srgbClr val="000000"/>
                  </a:solidFill>
                  <a:round/>
                  <a:headEnd/>
                  <a:tailEnd/>
                </a:ln>
                <a:solidFill>
                  <a:schemeClr val="accent6">
                    <a:lumMod val="75000"/>
                  </a:schemeClr>
                </a:solidFill>
                <a:latin typeface="Arial Black"/>
              </a:rPr>
              <a:t> (tanto foráneas como autóctonas) </a:t>
            </a:r>
            <a:r>
              <a:rPr lang="es-ES" sz="2600" kern="10" dirty="0">
                <a:ln w="15875">
                  <a:solidFill>
                    <a:srgbClr val="000000"/>
                  </a:solidFill>
                  <a:round/>
                  <a:headEnd/>
                  <a:tailEnd/>
                </a:ln>
                <a:solidFill>
                  <a:schemeClr val="accent6">
                    <a:lumMod val="75000"/>
                  </a:schemeClr>
                </a:solidFill>
                <a:latin typeface="Arial Black"/>
              </a:rPr>
              <a:t>que suman más de cien especies de flora y fauna y que pueden tener un comportamiento invasivo en Venezuela, afectando la integridad de nuestros ecosistemas</a:t>
            </a:r>
            <a:r>
              <a:rPr lang="es-VE" sz="2600" kern="10" dirty="0">
                <a:ln w="15875">
                  <a:solidFill>
                    <a:srgbClr val="000000"/>
                  </a:solidFill>
                  <a:round/>
                  <a:headEnd/>
                  <a:tailEnd/>
                </a:ln>
                <a:solidFill>
                  <a:schemeClr val="accent6">
                    <a:lumMod val="75000"/>
                  </a:schemeClr>
                </a:solidFill>
                <a:latin typeface="Arial Black"/>
              </a:rPr>
              <a:t>, afectando la integridad de nuestros ecosistemas. </a:t>
            </a:r>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0" name="CuadroTexto 9">
            <a:extLst>
              <a:ext uri="{FF2B5EF4-FFF2-40B4-BE49-F238E27FC236}">
                <a16:creationId xmlns:a16="http://schemas.microsoft.com/office/drawing/2014/main" id="{8A374E98-7794-4BA1-8E4E-0F0D78A1CD7A}"/>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2" action="ppaction://hlinksldjump">
                  <a:extLst>
                    <a:ext uri="{A12FA001-AC4F-418D-AE19-62706E023703}">
                      <ahyp:hlinkClr xmlns:ahyp="http://schemas.microsoft.com/office/drawing/2018/hyperlinkcolor" val="tx"/>
                    </a:ext>
                  </a:extLst>
                </a:hlinkClick>
              </a:rPr>
              <a:t>Contenidos</a:t>
            </a:r>
            <a:endParaRPr lang="es-VE" sz="1400" b="1" dirty="0"/>
          </a:p>
        </p:txBody>
      </p:sp>
    </p:spTree>
  </p:cSld>
  <p:clrMapOvr>
    <a:masterClrMapping/>
  </p:clrMapOvr>
  <p:transition>
    <p:fade thruBlk="1"/>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tapelia gigant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570" y="4167386"/>
            <a:ext cx="2520000" cy="183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Melinis_minutifl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587" y="4455189"/>
            <a:ext cx="2304000" cy="172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2"/>
          <p:cNvSpPr>
            <a:spLocks noGrp="1"/>
          </p:cNvSpPr>
          <p:nvPr>
            <p:ph type="title"/>
          </p:nvPr>
        </p:nvSpPr>
        <p:spPr>
          <a:xfrm>
            <a:off x="179388" y="-1936"/>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“Listas Amarillas”</a:t>
            </a:r>
            <a:endParaRPr lang="es-VE" sz="3000" dirty="0"/>
          </a:p>
        </p:txBody>
      </p:sp>
      <p:sp>
        <p:nvSpPr>
          <p:cNvPr id="7" name="Marcador de contenido 3"/>
          <p:cNvSpPr>
            <a:spLocks noGrp="1"/>
          </p:cNvSpPr>
          <p:nvPr>
            <p:ph idx="1"/>
          </p:nvPr>
        </p:nvSpPr>
        <p:spPr>
          <a:xfrm>
            <a:off x="179388" y="593425"/>
            <a:ext cx="8785224" cy="2800767"/>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ES" sz="2600" kern="10" dirty="0">
                <a:ln w="15875">
                  <a:solidFill>
                    <a:srgbClr val="000000"/>
                  </a:solidFill>
                  <a:round/>
                  <a:headEnd/>
                  <a:tailEnd/>
                </a:ln>
                <a:solidFill>
                  <a:schemeClr val="accent6">
                    <a:lumMod val="75000"/>
                  </a:schemeClr>
                </a:solidFill>
                <a:latin typeface="Arial Black"/>
              </a:rPr>
              <a:t>Desarrollar la </a:t>
            </a:r>
            <a:r>
              <a:rPr lang="es-ES" sz="2600" kern="10" dirty="0">
                <a:ln w="15875">
                  <a:solidFill>
                    <a:srgbClr val="000000"/>
                  </a:solidFill>
                  <a:round/>
                  <a:headEnd/>
                  <a:tailEnd/>
                </a:ln>
                <a:solidFill>
                  <a:srgbClr val="FFFF00"/>
                </a:solidFill>
                <a:latin typeface="Arial Black"/>
              </a:rPr>
              <a:t>“</a:t>
            </a:r>
            <a:r>
              <a:rPr lang="es-ES" sz="2600" kern="10" dirty="0">
                <a:ln w="15875">
                  <a:solidFill>
                    <a:srgbClr val="000000"/>
                  </a:solidFill>
                  <a:round/>
                  <a:headEnd/>
                  <a:tailEnd/>
                </a:ln>
                <a:solidFill>
                  <a:srgbClr val="FFFF00"/>
                </a:solidFill>
                <a:latin typeface="Arial Black"/>
                <a:hlinkClick r:id="rId4" action="ppaction://hlinkfile"/>
              </a:rPr>
              <a:t>Lista Amarilla de Especies Invasoras</a:t>
            </a:r>
            <a:r>
              <a:rPr lang="es-ES" sz="2600" kern="10" dirty="0">
                <a:ln w="15875">
                  <a:solidFill>
                    <a:srgbClr val="000000"/>
                  </a:solidFill>
                  <a:round/>
                  <a:headEnd/>
                  <a:tailEnd/>
                </a:ln>
                <a:solidFill>
                  <a:srgbClr val="FFFF00"/>
                </a:solidFill>
                <a:latin typeface="Arial Black"/>
              </a:rPr>
              <a:t>”</a:t>
            </a:r>
            <a:r>
              <a:rPr lang="es-ES" sz="2600" kern="10" dirty="0">
                <a:ln w="15875">
                  <a:solidFill>
                    <a:srgbClr val="000000"/>
                  </a:solidFill>
                  <a:round/>
                  <a:headEnd/>
                  <a:tailEnd/>
                </a:ln>
                <a:solidFill>
                  <a:schemeClr val="accent6">
                    <a:lumMod val="75000"/>
                  </a:schemeClr>
                </a:solidFill>
                <a:latin typeface="Arial Black"/>
              </a:rPr>
              <a:t>, dando a conocer las especies tanto autóctonas como introducidas que suman más de doscientas especies de flora y fauna que pueden tener un comportamiento invasivo en Venezuela, afectando la integridad de nuestros ecosistemas</a:t>
            </a:r>
            <a:r>
              <a:rPr lang="es-VE" sz="2600" kern="10" dirty="0">
                <a:ln w="15875">
                  <a:solidFill>
                    <a:srgbClr val="000000"/>
                  </a:solidFill>
                  <a:round/>
                  <a:headEnd/>
                  <a:tailEnd/>
                </a:ln>
                <a:solidFill>
                  <a:schemeClr val="accent6">
                    <a:lumMod val="75000"/>
                  </a:schemeClr>
                </a:solidFill>
                <a:latin typeface="Arial Black"/>
              </a:rPr>
              <a:t>.</a:t>
            </a: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pic>
        <p:nvPicPr>
          <p:cNvPr id="6" name="Picture 2" descr="69_Kalanchoe_daigremontia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3429000"/>
            <a:ext cx="2520000" cy="189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Tithonia diversifol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264" y="4311579"/>
            <a:ext cx="2520000" cy="188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Nim_arbo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03" y="3386860"/>
            <a:ext cx="2520000" cy="188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Salsola kali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400" y="2989072"/>
            <a:ext cx="2380612" cy="178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4">
            <a:extLst>
              <a:ext uri="{FF2B5EF4-FFF2-40B4-BE49-F238E27FC236}">
                <a16:creationId xmlns:a16="http://schemas.microsoft.com/office/drawing/2014/main" id="{459719FF-A7F8-45F9-9E6B-E8DBE09E7F1F}"/>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9"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41520973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294318"/>
            <a:ext cx="8785224" cy="430887"/>
          </a:xfrm>
        </p:spPr>
        <p:txBody>
          <a:bodyPr wrap="square" lIns="0" tIns="0" rIns="0" bIns="0" rtlCol="0">
            <a:spAutoFit/>
          </a:bodyPr>
          <a:lstStyle/>
          <a:p>
            <a:pPr algn="ctr" fontAlgn="auto">
              <a:lnSpc>
                <a:spcPct val="100000"/>
              </a:lnSpc>
              <a:spcAft>
                <a:spcPts val="0"/>
              </a:spcAft>
              <a:defRPr/>
            </a:pPr>
            <a:r>
              <a:rPr lang="es-VE" sz="2800" b="1" kern="10" dirty="0">
                <a:ln w="25400">
                  <a:solidFill>
                    <a:srgbClr val="000000"/>
                  </a:solidFill>
                  <a:round/>
                  <a:headEnd/>
                  <a:tailEnd/>
                </a:ln>
                <a:solidFill>
                  <a:srgbClr val="FFCCFF"/>
                </a:solidFill>
                <a:latin typeface="Arial Black"/>
              </a:rPr>
              <a:t>“Control de Especies Invasoras”</a:t>
            </a:r>
            <a:endParaRPr lang="es-VE" sz="2800" dirty="0"/>
          </a:p>
        </p:txBody>
      </p:sp>
      <p:pic>
        <p:nvPicPr>
          <p:cNvPr id="123907" name="Imagen 7"/>
          <p:cNvPicPr>
            <a:picLocks noChangeAspect="1"/>
          </p:cNvPicPr>
          <p:nvPr/>
        </p:nvPicPr>
        <p:blipFill>
          <a:blip r:embed="rId2"/>
          <a:srcRect/>
          <a:stretch>
            <a:fillRect/>
          </a:stretch>
        </p:blipFill>
        <p:spPr bwMode="auto">
          <a:xfrm>
            <a:off x="185913" y="3093975"/>
            <a:ext cx="2015999" cy="1512000"/>
          </a:xfrm>
          <a:prstGeom prst="rect">
            <a:avLst/>
          </a:prstGeom>
          <a:noFill/>
          <a:ln w="9525">
            <a:noFill/>
            <a:miter lim="800000"/>
            <a:headEnd/>
            <a:tailEnd/>
          </a:ln>
        </p:spPr>
      </p:pic>
      <p:pic>
        <p:nvPicPr>
          <p:cNvPr id="123908" name="Imagen 8"/>
          <p:cNvPicPr>
            <a:picLocks noChangeAspect="1"/>
          </p:cNvPicPr>
          <p:nvPr/>
        </p:nvPicPr>
        <p:blipFill>
          <a:blip r:embed="rId3"/>
          <a:srcRect/>
          <a:stretch>
            <a:fillRect/>
          </a:stretch>
        </p:blipFill>
        <p:spPr bwMode="auto">
          <a:xfrm>
            <a:off x="210585" y="4669663"/>
            <a:ext cx="2020115" cy="1512000"/>
          </a:xfrm>
          <a:prstGeom prst="rect">
            <a:avLst/>
          </a:prstGeom>
          <a:noFill/>
          <a:ln w="9525">
            <a:noFill/>
            <a:miter lim="800000"/>
            <a:headEnd/>
            <a:tailEnd/>
          </a:ln>
        </p:spPr>
      </p:pic>
      <p:pic>
        <p:nvPicPr>
          <p:cNvPr id="123909" name="Imagen 9"/>
          <p:cNvPicPr>
            <a:picLocks noChangeAspect="1"/>
          </p:cNvPicPr>
          <p:nvPr/>
        </p:nvPicPr>
        <p:blipFill>
          <a:blip r:embed="rId4"/>
          <a:srcRect/>
          <a:stretch>
            <a:fillRect/>
          </a:stretch>
        </p:blipFill>
        <p:spPr bwMode="auto">
          <a:xfrm>
            <a:off x="2532159" y="3150392"/>
            <a:ext cx="1529205" cy="1080000"/>
          </a:xfrm>
          <a:prstGeom prst="rect">
            <a:avLst/>
          </a:prstGeom>
          <a:noFill/>
          <a:ln w="9525">
            <a:noFill/>
            <a:miter lim="800000"/>
            <a:headEnd/>
            <a:tailEnd/>
          </a:ln>
        </p:spPr>
      </p:pic>
      <p:sp>
        <p:nvSpPr>
          <p:cNvPr id="7" name="Marcador de contenido 3"/>
          <p:cNvSpPr>
            <a:spLocks noGrp="1"/>
          </p:cNvSpPr>
          <p:nvPr>
            <p:ph idx="1"/>
          </p:nvPr>
        </p:nvSpPr>
        <p:spPr>
          <a:xfrm>
            <a:off x="179388" y="1043673"/>
            <a:ext cx="8785224" cy="2062103"/>
          </a:xfrm>
        </p:spPr>
        <p:txBody>
          <a:bodyPr lIns="0" tIns="0" rIns="0" bIns="0" rtlCol="0">
            <a:spAutoFit/>
          </a:bodyPr>
          <a:lstStyle/>
          <a:p>
            <a:pPr marL="360000" indent="-360000"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Activar la Campaña Ambiental por el control hasta erradicación del </a:t>
            </a:r>
            <a:r>
              <a:rPr lang="es-ES" sz="2600" b="1" kern="10" dirty="0" err="1">
                <a:ln w="15875">
                  <a:solidFill>
                    <a:srgbClr val="000000"/>
                  </a:solidFill>
                  <a:round/>
                  <a:headEnd/>
                  <a:tailEnd/>
                </a:ln>
                <a:solidFill>
                  <a:schemeClr val="accent6">
                    <a:lumMod val="75000"/>
                  </a:schemeClr>
                </a:solidFill>
                <a:latin typeface="Arial Black"/>
              </a:rPr>
              <a:t>Aranto</a:t>
            </a:r>
            <a:r>
              <a:rPr lang="es-ES" sz="2600" b="1" kern="10" dirty="0">
                <a:ln w="15875">
                  <a:solidFill>
                    <a:srgbClr val="000000"/>
                  </a:solidFill>
                  <a:round/>
                  <a:headEnd/>
                  <a:tailEnd/>
                </a:ln>
                <a:solidFill>
                  <a:schemeClr val="accent6">
                    <a:lumMod val="75000"/>
                  </a:schemeClr>
                </a:solidFill>
                <a:latin typeface="Arial Black"/>
              </a:rPr>
              <a:t> </a:t>
            </a:r>
            <a:br>
              <a:rPr lang="es-ES" sz="2600" b="1" kern="10" dirty="0">
                <a:ln w="15875">
                  <a:solidFill>
                    <a:srgbClr val="000000"/>
                  </a:solidFill>
                  <a:round/>
                  <a:headEnd/>
                  <a:tailEnd/>
                </a:ln>
                <a:solidFill>
                  <a:schemeClr val="accent6">
                    <a:lumMod val="75000"/>
                  </a:schemeClr>
                </a:solidFill>
                <a:latin typeface="Arial Black"/>
              </a:rPr>
            </a:br>
            <a:r>
              <a:rPr lang="es-ES" sz="2600" i="1" kern="10" dirty="0">
                <a:ln w="15875">
                  <a:solidFill>
                    <a:srgbClr val="000000"/>
                  </a:solidFill>
                  <a:round/>
                  <a:headEnd/>
                  <a:tailEnd/>
                </a:ln>
                <a:solidFill>
                  <a:srgbClr val="FFFF00"/>
                </a:solidFill>
                <a:latin typeface="Arial Black"/>
              </a:rPr>
              <a:t>(</a:t>
            </a:r>
            <a:r>
              <a:rPr lang="es-ES" sz="2600" i="1" kern="10" dirty="0" err="1">
                <a:ln w="15875">
                  <a:solidFill>
                    <a:srgbClr val="000000"/>
                  </a:solidFill>
                  <a:round/>
                  <a:headEnd/>
                  <a:tailEnd/>
                </a:ln>
                <a:solidFill>
                  <a:srgbClr val="FFFF00"/>
                </a:solidFill>
                <a:latin typeface="Arial Black"/>
              </a:rPr>
              <a:t>Kalanchoe</a:t>
            </a:r>
            <a:r>
              <a:rPr lang="es-ES" sz="2600" i="1" kern="10" dirty="0">
                <a:ln w="15875">
                  <a:solidFill>
                    <a:srgbClr val="000000"/>
                  </a:solidFill>
                  <a:round/>
                  <a:headEnd/>
                  <a:tailEnd/>
                </a:ln>
                <a:solidFill>
                  <a:srgbClr val="FFFF00"/>
                </a:solidFill>
                <a:latin typeface="Arial Black"/>
              </a:rPr>
              <a:t> </a:t>
            </a:r>
            <a:r>
              <a:rPr lang="es-ES" sz="2600" i="1" kern="10" dirty="0" err="1">
                <a:ln w="15875">
                  <a:solidFill>
                    <a:srgbClr val="000000"/>
                  </a:solidFill>
                  <a:round/>
                  <a:headEnd/>
                  <a:tailEnd/>
                </a:ln>
                <a:solidFill>
                  <a:srgbClr val="FFFF00"/>
                </a:solidFill>
                <a:latin typeface="Arial Black"/>
              </a:rPr>
              <a:t>daigremontiana</a:t>
            </a:r>
            <a:r>
              <a:rPr lang="es-ES" sz="2600" i="1" kern="10" dirty="0">
                <a:ln w="15875">
                  <a:solidFill>
                    <a:srgbClr val="000000"/>
                  </a:solidFill>
                  <a:round/>
                  <a:headEnd/>
                  <a:tailEnd/>
                </a:ln>
                <a:solidFill>
                  <a:srgbClr val="FFFF00"/>
                </a:solidFill>
                <a:latin typeface="Arial Black"/>
              </a:rPr>
              <a:t>)</a:t>
            </a:r>
            <a:r>
              <a:rPr lang="es-VE" sz="2600" kern="10" dirty="0">
                <a:ln w="15875">
                  <a:solidFill>
                    <a:srgbClr val="000000"/>
                  </a:solidFill>
                  <a:round/>
                  <a:headEnd/>
                  <a:tailEnd/>
                </a:ln>
                <a:solidFill>
                  <a:schemeClr val="accent6">
                    <a:lumMod val="75000"/>
                  </a:schemeClr>
                </a:solidFill>
                <a:latin typeface="Arial Black"/>
              </a:rPr>
              <a:t> en las zonas afectadas de nuestras Áreas Naturales Protegidas (ANAPRO).</a:t>
            </a: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1045" y="4270914"/>
            <a:ext cx="2556000" cy="1917993"/>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0431" y="3198449"/>
            <a:ext cx="3594181" cy="2698097"/>
          </a:xfrm>
          <a:prstGeom prst="rect">
            <a:avLst/>
          </a:prstGeom>
        </p:spPr>
      </p:pic>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2" name="CuadroTexto 11">
            <a:extLst>
              <a:ext uri="{FF2B5EF4-FFF2-40B4-BE49-F238E27FC236}">
                <a16:creationId xmlns:a16="http://schemas.microsoft.com/office/drawing/2014/main" id="{520F95F0-8343-4909-978F-F67AE91B0ACB}"/>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7"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1120768837"/>
      </p:ext>
    </p:extLst>
  </p:cSld>
  <p:clrMapOvr>
    <a:masterClrMapping/>
  </p:clrMapOvr>
  <p:transition>
    <p:fade thruBlk="1"/>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48097"/>
            <a:ext cx="8785224" cy="923330"/>
          </a:xfrm>
          <a:noFill/>
          <a:ln w="9525">
            <a:noFill/>
            <a:miter lim="800000"/>
            <a:headEnd/>
            <a:tailEnd/>
          </a:ln>
        </p:spPr>
        <p:txBody>
          <a:bodyPr vert="horz" wrap="square" lIns="0" tIns="0" rIns="0" bIns="0" numCol="1" rtlCol="0" anchor="ctr" anchorCtr="0" compatLnSpc="1">
            <a:prstTxWarp prst="textNoShape">
              <a:avLst/>
            </a:prstTxWarp>
            <a:spAutoFit/>
          </a:bodyPr>
          <a:lstStyle/>
          <a:p>
            <a:pPr algn="ctr" fontAlgn="auto">
              <a:lnSpc>
                <a:spcPct val="100000"/>
              </a:lnSpc>
              <a:spcAft>
                <a:spcPts val="0"/>
              </a:spcAft>
            </a:pPr>
            <a:r>
              <a:rPr lang="es-VE" sz="2800" b="1" kern="10" dirty="0">
                <a:ln w="25400">
                  <a:solidFill>
                    <a:srgbClr val="000000"/>
                  </a:solidFill>
                  <a:round/>
                  <a:headEnd/>
                  <a:tailEnd/>
                </a:ln>
                <a:solidFill>
                  <a:srgbClr val="FFCCFF"/>
                </a:solidFill>
                <a:latin typeface="Arial Black"/>
              </a:rPr>
              <a:t>Programa: “Control de Especies Invasoras”</a:t>
            </a: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6" name="Marcador de contenido 3"/>
          <p:cNvSpPr txBox="1">
            <a:spLocks/>
          </p:cNvSpPr>
          <p:nvPr/>
        </p:nvSpPr>
        <p:spPr bwMode="auto">
          <a:xfrm>
            <a:off x="179388" y="989083"/>
            <a:ext cx="8785224" cy="5247590"/>
          </a:xfrm>
          <a:prstGeom prst="rect">
            <a:avLst/>
          </a:prstGeom>
          <a:noFill/>
          <a:ln w="9525">
            <a:noFill/>
            <a:miter lim="800000"/>
            <a:headEnd/>
            <a:tailEnd/>
          </a:ln>
        </p:spPr>
        <p:txBody>
          <a:bodyPr vert="horz" wrap="square" lIns="0" tIns="0" rIns="0" bIns="0" numCol="1" rtlCol="0" anchor="t" anchorCtr="0" compatLnSpc="1">
            <a:prstTxWarp prst="textNoShape">
              <a:avLst/>
            </a:prstTxWarp>
            <a:spAutoFit/>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0" indent="-360000" defTabSz="360000" fontAlgn="auto">
              <a:lnSpc>
                <a:spcPct val="100000"/>
              </a:lnSpc>
              <a:spcBef>
                <a:spcPts val="600"/>
              </a:spcBef>
              <a:spcAft>
                <a:spcPts val="0"/>
              </a:spcAft>
              <a:buClr>
                <a:srgbClr val="FF0000"/>
              </a:buClr>
              <a:buFont typeface="Wingdings" panose="05000000000000000000" pitchFamily="2" charset="2"/>
              <a:buChar char="Ø"/>
              <a:defRPr/>
            </a:pPr>
            <a:r>
              <a:rPr lang="es-VE" sz="3100" kern="10" dirty="0">
                <a:ln w="15875">
                  <a:solidFill>
                    <a:srgbClr val="000000"/>
                  </a:solidFill>
                  <a:round/>
                  <a:headEnd/>
                  <a:tailEnd/>
                </a:ln>
                <a:solidFill>
                  <a:srgbClr val="70AD47">
                    <a:lumMod val="75000"/>
                  </a:srgbClr>
                </a:solidFill>
                <a:latin typeface="Arial Black" panose="020B0A04020102020204" pitchFamily="34" charset="0"/>
              </a:rPr>
              <a:t>Activar la Campaña Ambiental por el control hasta erradicación del </a:t>
            </a:r>
            <a:r>
              <a:rPr lang="es-ES" sz="3100" b="1" kern="10" dirty="0">
                <a:ln w="15875">
                  <a:solidFill>
                    <a:srgbClr val="000000"/>
                  </a:solidFill>
                  <a:round/>
                  <a:headEnd/>
                  <a:tailEnd/>
                </a:ln>
                <a:solidFill>
                  <a:srgbClr val="70AD47">
                    <a:lumMod val="75000"/>
                  </a:srgbClr>
                </a:solidFill>
                <a:latin typeface="Arial Black" panose="020B0A04020102020204" pitchFamily="34" charset="0"/>
              </a:rPr>
              <a:t>Caracol Africano </a:t>
            </a:r>
            <a:r>
              <a:rPr lang="es-ES" sz="3100" i="1" kern="10" dirty="0">
                <a:ln w="15875">
                  <a:solidFill>
                    <a:srgbClr val="000000"/>
                  </a:solidFill>
                  <a:round/>
                  <a:headEnd/>
                  <a:tailEnd/>
                </a:ln>
                <a:solidFill>
                  <a:srgbClr val="FFFF00"/>
                </a:solidFill>
                <a:latin typeface="Arial Black" panose="020B0A04020102020204" pitchFamily="34" charset="0"/>
              </a:rPr>
              <a:t>(</a:t>
            </a:r>
            <a:r>
              <a:rPr lang="es-VE" sz="3100" dirty="0">
                <a:solidFill>
                  <a:prstClr val="black"/>
                </a:solidFill>
                <a:latin typeface="Arial Black" panose="020B0A04020102020204" pitchFamily="34" charset="0"/>
              </a:rPr>
              <a:t> </a:t>
            </a:r>
            <a:r>
              <a:rPr lang="es-VE" sz="3100" i="1" kern="10" dirty="0" err="1">
                <a:ln w="15875">
                  <a:solidFill>
                    <a:srgbClr val="000000"/>
                  </a:solidFill>
                  <a:round/>
                  <a:headEnd/>
                  <a:tailEnd/>
                </a:ln>
                <a:solidFill>
                  <a:srgbClr val="FFFF00"/>
                </a:solidFill>
                <a:latin typeface="Arial Black" panose="020B0A04020102020204" pitchFamily="34" charset="0"/>
              </a:rPr>
              <a:t>Achatina</a:t>
            </a:r>
            <a:r>
              <a:rPr lang="es-VE" sz="3100" i="1" kern="10" dirty="0">
                <a:ln w="15875">
                  <a:solidFill>
                    <a:srgbClr val="000000"/>
                  </a:solidFill>
                  <a:round/>
                  <a:headEnd/>
                  <a:tailEnd/>
                </a:ln>
                <a:solidFill>
                  <a:srgbClr val="FFFF00"/>
                </a:solidFill>
                <a:latin typeface="Arial Black" panose="020B0A04020102020204" pitchFamily="34" charset="0"/>
              </a:rPr>
              <a:t> </a:t>
            </a:r>
            <a:r>
              <a:rPr lang="es-VE" sz="3100" i="1" kern="10" dirty="0" err="1">
                <a:ln w="15875">
                  <a:solidFill>
                    <a:srgbClr val="000000"/>
                  </a:solidFill>
                  <a:round/>
                  <a:headEnd/>
                  <a:tailEnd/>
                </a:ln>
                <a:solidFill>
                  <a:srgbClr val="FFFF00"/>
                </a:solidFill>
                <a:latin typeface="Arial Black" panose="020B0A04020102020204" pitchFamily="34" charset="0"/>
              </a:rPr>
              <a:t>fulica</a:t>
            </a:r>
            <a:r>
              <a:rPr lang="es-VE" sz="3100" i="1" kern="10" dirty="0">
                <a:ln w="15875">
                  <a:solidFill>
                    <a:srgbClr val="000000"/>
                  </a:solidFill>
                  <a:round/>
                  <a:headEnd/>
                  <a:tailEnd/>
                </a:ln>
                <a:solidFill>
                  <a:srgbClr val="FFFF00"/>
                </a:solidFill>
                <a:latin typeface="Arial Black" panose="020B0A04020102020204" pitchFamily="34" charset="0"/>
              </a:rPr>
              <a:t> </a:t>
            </a:r>
            <a:r>
              <a:rPr lang="es-ES" sz="3100" i="1" kern="10" dirty="0">
                <a:ln w="15875">
                  <a:solidFill>
                    <a:srgbClr val="000000"/>
                  </a:solidFill>
                  <a:round/>
                  <a:headEnd/>
                  <a:tailEnd/>
                </a:ln>
                <a:solidFill>
                  <a:srgbClr val="FFFF00"/>
                </a:solidFill>
                <a:latin typeface="Arial Black" panose="020B0A04020102020204" pitchFamily="34" charset="0"/>
              </a:rPr>
              <a:t>)</a:t>
            </a:r>
            <a:r>
              <a:rPr lang="es-VE" sz="3100" kern="10" dirty="0">
                <a:ln w="15875">
                  <a:solidFill>
                    <a:srgbClr val="000000"/>
                  </a:solidFill>
                  <a:round/>
                  <a:headEnd/>
                  <a:tailEnd/>
                </a:ln>
                <a:solidFill>
                  <a:srgbClr val="70AD47">
                    <a:lumMod val="75000"/>
                  </a:srgbClr>
                </a:solidFill>
                <a:latin typeface="Arial Black" panose="020B0A04020102020204" pitchFamily="34" charset="0"/>
              </a:rPr>
              <a:t> en las zonas afectadas </a:t>
            </a:r>
            <a:br>
              <a:rPr lang="es-VE" sz="3100" kern="10" dirty="0">
                <a:ln w="15875">
                  <a:solidFill>
                    <a:srgbClr val="000000"/>
                  </a:solidFill>
                  <a:round/>
                  <a:headEnd/>
                  <a:tailEnd/>
                </a:ln>
                <a:solidFill>
                  <a:srgbClr val="70AD47">
                    <a:lumMod val="75000"/>
                  </a:srgbClr>
                </a:solidFill>
                <a:latin typeface="Arial Black" panose="020B0A04020102020204" pitchFamily="34" charset="0"/>
              </a:rPr>
            </a:br>
            <a:r>
              <a:rPr lang="es-VE" sz="3100" kern="10" dirty="0">
                <a:ln w="15875">
                  <a:solidFill>
                    <a:srgbClr val="000000"/>
                  </a:solidFill>
                  <a:round/>
                  <a:headEnd/>
                  <a:tailEnd/>
                </a:ln>
                <a:solidFill>
                  <a:srgbClr val="70AD47">
                    <a:lumMod val="75000"/>
                  </a:srgbClr>
                </a:solidFill>
                <a:latin typeface="Arial Black" panose="020B0A04020102020204" pitchFamily="34" charset="0"/>
              </a:rPr>
              <a:t>de nuestra </a:t>
            </a:r>
            <a:br>
              <a:rPr lang="es-VE" sz="3100" kern="10" dirty="0">
                <a:ln w="15875">
                  <a:solidFill>
                    <a:srgbClr val="000000"/>
                  </a:solidFill>
                  <a:round/>
                  <a:headEnd/>
                  <a:tailEnd/>
                </a:ln>
                <a:solidFill>
                  <a:srgbClr val="70AD47">
                    <a:lumMod val="75000"/>
                  </a:srgbClr>
                </a:solidFill>
                <a:latin typeface="Arial Black" panose="020B0A04020102020204" pitchFamily="34" charset="0"/>
              </a:rPr>
            </a:br>
            <a:r>
              <a:rPr lang="es-VE" sz="3100" kern="10" dirty="0">
                <a:ln w="15875">
                  <a:solidFill>
                    <a:srgbClr val="000000"/>
                  </a:solidFill>
                  <a:round/>
                  <a:headEnd/>
                  <a:tailEnd/>
                </a:ln>
                <a:solidFill>
                  <a:srgbClr val="70AD47">
                    <a:lumMod val="75000"/>
                  </a:srgbClr>
                </a:solidFill>
                <a:latin typeface="Arial Black" panose="020B0A04020102020204" pitchFamily="34" charset="0"/>
              </a:rPr>
              <a:t>Entidad Estadal, </a:t>
            </a:r>
            <a:br>
              <a:rPr lang="es-VE" sz="3100" kern="10" dirty="0">
                <a:ln w="15875">
                  <a:solidFill>
                    <a:srgbClr val="000000"/>
                  </a:solidFill>
                  <a:round/>
                  <a:headEnd/>
                  <a:tailEnd/>
                </a:ln>
                <a:solidFill>
                  <a:srgbClr val="70AD47">
                    <a:lumMod val="75000"/>
                  </a:srgbClr>
                </a:solidFill>
                <a:latin typeface="Arial Black" panose="020B0A04020102020204" pitchFamily="34" charset="0"/>
              </a:rPr>
            </a:br>
            <a:r>
              <a:rPr lang="es-VE" sz="3100" kern="10" dirty="0">
                <a:ln w="15875">
                  <a:solidFill>
                    <a:srgbClr val="000000"/>
                  </a:solidFill>
                  <a:round/>
                  <a:headEnd/>
                  <a:tailEnd/>
                </a:ln>
                <a:solidFill>
                  <a:srgbClr val="70AD47">
                    <a:lumMod val="75000"/>
                  </a:srgbClr>
                </a:solidFill>
                <a:latin typeface="Arial Black" panose="020B0A04020102020204" pitchFamily="34" charset="0"/>
              </a:rPr>
              <a:t>especialmente </a:t>
            </a:r>
            <a:br>
              <a:rPr lang="es-VE" sz="3100" kern="10" dirty="0">
                <a:ln w="15875">
                  <a:solidFill>
                    <a:srgbClr val="000000"/>
                  </a:solidFill>
                  <a:round/>
                  <a:headEnd/>
                  <a:tailEnd/>
                </a:ln>
                <a:solidFill>
                  <a:srgbClr val="70AD47">
                    <a:lumMod val="75000"/>
                  </a:srgbClr>
                </a:solidFill>
                <a:latin typeface="Arial Black" panose="020B0A04020102020204" pitchFamily="34" charset="0"/>
              </a:rPr>
            </a:br>
            <a:r>
              <a:rPr lang="es-VE" sz="3100" kern="10" dirty="0">
                <a:ln w="15875">
                  <a:solidFill>
                    <a:srgbClr val="000000"/>
                  </a:solidFill>
                  <a:round/>
                  <a:headEnd/>
                  <a:tailEnd/>
                </a:ln>
                <a:solidFill>
                  <a:srgbClr val="70AD47">
                    <a:lumMod val="75000"/>
                  </a:srgbClr>
                </a:solidFill>
                <a:latin typeface="Arial Black" panose="020B0A04020102020204" pitchFamily="34" charset="0"/>
              </a:rPr>
              <a:t>en áreas vitales </a:t>
            </a:r>
            <a:br>
              <a:rPr lang="es-VE" sz="3100" kern="10" dirty="0">
                <a:ln w="15875">
                  <a:solidFill>
                    <a:srgbClr val="000000"/>
                  </a:solidFill>
                  <a:round/>
                  <a:headEnd/>
                  <a:tailEnd/>
                </a:ln>
                <a:solidFill>
                  <a:srgbClr val="70AD47">
                    <a:lumMod val="75000"/>
                  </a:srgbClr>
                </a:solidFill>
                <a:latin typeface="Arial Black" panose="020B0A04020102020204" pitchFamily="34" charset="0"/>
              </a:rPr>
            </a:br>
            <a:r>
              <a:rPr lang="es-VE" sz="3100" kern="10" dirty="0">
                <a:ln w="15875">
                  <a:solidFill>
                    <a:srgbClr val="000000"/>
                  </a:solidFill>
                  <a:round/>
                  <a:headEnd/>
                  <a:tailEnd/>
                </a:ln>
                <a:solidFill>
                  <a:srgbClr val="70AD47">
                    <a:lumMod val="75000"/>
                  </a:srgbClr>
                </a:solidFill>
                <a:latin typeface="Arial Black" panose="020B0A04020102020204" pitchFamily="34" charset="0"/>
              </a:rPr>
              <a:t>como el Bosque </a:t>
            </a:r>
            <a:br>
              <a:rPr lang="es-VE" sz="3100" kern="10" dirty="0">
                <a:ln w="15875">
                  <a:solidFill>
                    <a:srgbClr val="000000"/>
                  </a:solidFill>
                  <a:round/>
                  <a:headEnd/>
                  <a:tailEnd/>
                </a:ln>
                <a:solidFill>
                  <a:srgbClr val="70AD47">
                    <a:lumMod val="75000"/>
                  </a:srgbClr>
                </a:solidFill>
                <a:latin typeface="Arial Black" panose="020B0A04020102020204" pitchFamily="34" charset="0"/>
              </a:rPr>
            </a:br>
            <a:r>
              <a:rPr lang="es-VE" sz="3100" kern="10" dirty="0">
                <a:ln w="15875">
                  <a:solidFill>
                    <a:srgbClr val="000000"/>
                  </a:solidFill>
                  <a:round/>
                  <a:headEnd/>
                  <a:tailEnd/>
                </a:ln>
                <a:solidFill>
                  <a:srgbClr val="70AD47">
                    <a:lumMod val="75000"/>
                  </a:srgbClr>
                </a:solidFill>
                <a:latin typeface="Arial Black" panose="020B0A04020102020204" pitchFamily="34" charset="0"/>
              </a:rPr>
              <a:t>Macuto y el </a:t>
            </a:r>
            <a:br>
              <a:rPr lang="es-VE" sz="3100" kern="10" dirty="0">
                <a:ln w="15875">
                  <a:solidFill>
                    <a:srgbClr val="000000"/>
                  </a:solidFill>
                  <a:round/>
                  <a:headEnd/>
                  <a:tailEnd/>
                </a:ln>
                <a:solidFill>
                  <a:srgbClr val="70AD47">
                    <a:lumMod val="75000"/>
                  </a:srgbClr>
                </a:solidFill>
                <a:latin typeface="Arial Black" panose="020B0A04020102020204" pitchFamily="34" charset="0"/>
              </a:rPr>
            </a:br>
            <a:r>
              <a:rPr lang="es-VE" sz="3100" kern="10" dirty="0">
                <a:ln w="15875">
                  <a:solidFill>
                    <a:srgbClr val="000000"/>
                  </a:solidFill>
                  <a:round/>
                  <a:headEnd/>
                  <a:tailEnd/>
                </a:ln>
                <a:solidFill>
                  <a:srgbClr val="70AD47">
                    <a:lumMod val="75000"/>
                  </a:srgbClr>
                </a:solidFill>
                <a:latin typeface="Arial Black" panose="020B0A04020102020204" pitchFamily="34" charset="0"/>
              </a:rPr>
              <a:t>Parque Bararida.</a:t>
            </a:r>
          </a:p>
        </p:txBody>
      </p:sp>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686097"/>
            <a:ext cx="4342162" cy="3257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7">
            <a:extLst>
              <a:ext uri="{FF2B5EF4-FFF2-40B4-BE49-F238E27FC236}">
                <a16:creationId xmlns:a16="http://schemas.microsoft.com/office/drawing/2014/main" id="{33172109-CD1B-4713-B67E-CE6168FF5440}"/>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3"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2802495278"/>
      </p:ext>
    </p:extLst>
  </p:cSld>
  <p:clrMapOvr>
    <a:masterClrMapping/>
  </p:clrMapOvr>
  <p:transition>
    <p:fade thruBlk="1"/>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4"/>
          <p:cNvPicPr>
            <a:picLocks noChangeAspect="1"/>
          </p:cNvPicPr>
          <p:nvPr/>
        </p:nvPicPr>
        <p:blipFill>
          <a:blip r:embed="rId2">
            <a:lum bright="20000" contrast="-20000"/>
          </a:blip>
          <a:srcRect/>
          <a:stretch>
            <a:fillRect/>
          </a:stretch>
        </p:blipFill>
        <p:spPr bwMode="auto">
          <a:xfrm>
            <a:off x="5144018" y="10412"/>
            <a:ext cx="3999982" cy="5334271"/>
          </a:xfrm>
          <a:prstGeom prst="rect">
            <a:avLst/>
          </a:prstGeom>
          <a:noFill/>
          <a:ln w="9525">
            <a:noFill/>
            <a:miter lim="800000"/>
            <a:headEnd/>
            <a:tailEnd/>
          </a:ln>
        </p:spPr>
      </p:pic>
      <p:pic>
        <p:nvPicPr>
          <p:cNvPr id="133121" name="Imagen 3"/>
          <p:cNvPicPr>
            <a:picLocks noChangeAspect="1"/>
          </p:cNvPicPr>
          <p:nvPr/>
        </p:nvPicPr>
        <p:blipFill>
          <a:blip r:embed="rId3">
            <a:lum bright="20000" contrast="-20000"/>
          </a:blip>
          <a:srcRect/>
          <a:stretch>
            <a:fillRect/>
          </a:stretch>
        </p:blipFill>
        <p:spPr bwMode="auto">
          <a:xfrm>
            <a:off x="9900" y="10412"/>
            <a:ext cx="5134118" cy="6847588"/>
          </a:xfrm>
          <a:prstGeom prst="rect">
            <a:avLst/>
          </a:prstGeom>
          <a:noFill/>
          <a:ln w="9525">
            <a:noFill/>
            <a:miter lim="800000"/>
            <a:headEnd/>
            <a:tailEnd/>
          </a:ln>
        </p:spPr>
      </p:pic>
      <p:pic>
        <p:nvPicPr>
          <p:cNvPr id="6" name="Imagen 2"/>
          <p:cNvPicPr>
            <a:picLocks noChangeAspect="1"/>
          </p:cNvPicPr>
          <p:nvPr/>
        </p:nvPicPr>
        <p:blipFill>
          <a:blip r:embed="rId4">
            <a:lum bright="20000" contrast="-20000"/>
          </a:blip>
          <a:srcRect/>
          <a:stretch>
            <a:fillRect/>
          </a:stretch>
        </p:blipFill>
        <p:spPr bwMode="auto">
          <a:xfrm>
            <a:off x="4271968" y="3216275"/>
            <a:ext cx="4857750" cy="3641725"/>
          </a:xfrm>
          <a:prstGeom prst="rect">
            <a:avLst/>
          </a:prstGeom>
          <a:noFill/>
          <a:ln w="9525">
            <a:noFill/>
            <a:miter lim="800000"/>
            <a:headEnd/>
            <a:tailEnd/>
          </a:ln>
        </p:spPr>
      </p:pic>
      <p:pic>
        <p:nvPicPr>
          <p:cNvPr id="133123" name="Imagen 2"/>
          <p:cNvPicPr>
            <a:picLocks noChangeAspect="1"/>
          </p:cNvPicPr>
          <p:nvPr/>
        </p:nvPicPr>
        <p:blipFill>
          <a:blip r:embed="rId5"/>
          <a:srcRect/>
          <a:stretch>
            <a:fillRect/>
          </a:stretch>
        </p:blipFill>
        <p:spPr bwMode="auto">
          <a:xfrm>
            <a:off x="3487738" y="4416425"/>
            <a:ext cx="708025" cy="244475"/>
          </a:xfrm>
          <a:prstGeom prst="rect">
            <a:avLst/>
          </a:prstGeom>
          <a:noFill/>
          <a:ln w="9525">
            <a:noFill/>
            <a:miter lim="800000"/>
            <a:headEnd/>
            <a:tailEnd/>
          </a:ln>
        </p:spPr>
      </p:pic>
      <p:pic>
        <p:nvPicPr>
          <p:cNvPr id="133124" name="Imagen 4"/>
          <p:cNvPicPr>
            <a:picLocks noChangeAspect="1"/>
          </p:cNvPicPr>
          <p:nvPr/>
        </p:nvPicPr>
        <p:blipFill>
          <a:blip r:embed="rId6"/>
          <a:srcRect/>
          <a:stretch>
            <a:fillRect/>
          </a:stretch>
        </p:blipFill>
        <p:spPr bwMode="auto">
          <a:xfrm>
            <a:off x="4340225" y="4400550"/>
            <a:ext cx="514350" cy="271463"/>
          </a:xfrm>
          <a:prstGeom prst="rect">
            <a:avLst/>
          </a:prstGeom>
          <a:noFill/>
          <a:ln w="9525">
            <a:noFill/>
            <a:miter lim="800000"/>
            <a:headEnd/>
            <a:tailEnd/>
          </a:ln>
        </p:spPr>
      </p:pic>
      <p:sp>
        <p:nvSpPr>
          <p:cNvPr id="9" name="Título 2"/>
          <p:cNvSpPr txBox="1">
            <a:spLocks/>
          </p:cNvSpPr>
          <p:nvPr/>
        </p:nvSpPr>
        <p:spPr>
          <a:xfrm>
            <a:off x="95628" y="726556"/>
            <a:ext cx="8954713" cy="6021428"/>
          </a:xfrm>
          <a:prstGeom prst="rect">
            <a:avLst/>
          </a:prstGeom>
          <a:solidFill>
            <a:schemeClr val="bg1">
              <a:lumMod val="85000"/>
              <a:alpha val="30000"/>
            </a:schemeClr>
          </a:solidFill>
        </p:spPr>
        <p:txBody>
          <a:bodyPr wrap="square" lIns="144000" tIns="180000" rIns="144000" bIns="180000" rtlCol="0">
            <a:no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468000" indent="-468000">
              <a:lnSpc>
                <a:spcPct val="100000"/>
              </a:lnSpc>
              <a:spcBef>
                <a:spcPts val="600"/>
              </a:spcBef>
              <a:buFont typeface="Wingdings" panose="05000000000000000000" pitchFamily="2" charset="2"/>
              <a:buChar char="Ø"/>
            </a:pPr>
            <a:r>
              <a:rPr lang="es-VE" sz="3500" kern="10" dirty="0">
                <a:ln w="19050">
                  <a:solidFill>
                    <a:srgbClr val="000000"/>
                  </a:solidFill>
                  <a:round/>
                  <a:headEnd/>
                  <a:tailEnd/>
                </a:ln>
                <a:solidFill>
                  <a:srgbClr val="FFFFFF"/>
                </a:solidFill>
                <a:latin typeface="Arial Black"/>
              </a:rPr>
              <a:t>Desarrollo de actividades dirigidas a impulsar la participación en la Protección y Conservación de nuestras Áreas Naturales Protegidas.</a:t>
            </a:r>
          </a:p>
        </p:txBody>
      </p:sp>
      <p:sp>
        <p:nvSpPr>
          <p:cNvPr id="8" name="Título 2"/>
          <p:cNvSpPr txBox="1">
            <a:spLocks/>
          </p:cNvSpPr>
          <p:nvPr/>
        </p:nvSpPr>
        <p:spPr>
          <a:xfrm>
            <a:off x="179387" y="100543"/>
            <a:ext cx="8785226" cy="461665"/>
          </a:xfrm>
          <a:prstGeom prst="rect">
            <a:avLst/>
          </a:prstGeom>
          <a:solidFill>
            <a:schemeClr val="bg1">
              <a:alpha val="50000"/>
            </a:schemeClr>
          </a:solidFill>
        </p:spPr>
        <p:txBody>
          <a:bodyPr wrap="square" lIns="0" tIns="0" rIns="0" bIns="0"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0" fontAlgn="auto" hangingPunct="0">
              <a:lnSpc>
                <a:spcPct val="100000"/>
              </a:lnSpc>
              <a:spcAft>
                <a:spcPts val="0"/>
              </a:spcAft>
              <a:defRPr/>
            </a:pPr>
            <a:r>
              <a:rPr lang="es-ES" sz="3000" b="1" kern="10" dirty="0">
                <a:ln w="25400">
                  <a:solidFill>
                    <a:srgbClr val="000000"/>
                  </a:solidFill>
                  <a:round/>
                  <a:headEnd/>
                  <a:tailEnd/>
                </a:ln>
                <a:solidFill>
                  <a:srgbClr val="FFCCFF"/>
                </a:solidFill>
                <a:latin typeface="Arial Black"/>
                <a:cs typeface="Arial" charset="0"/>
              </a:rPr>
              <a:t>Conservación de las ANAPRO</a:t>
            </a:r>
            <a:endParaRPr lang="es-VE" sz="3000" b="1" kern="10" dirty="0">
              <a:ln w="25400">
                <a:solidFill>
                  <a:srgbClr val="000000"/>
                </a:solidFill>
                <a:round/>
                <a:headEnd/>
                <a:tailEnd/>
              </a:ln>
              <a:solidFill>
                <a:srgbClr val="FFCCFF"/>
              </a:solidFill>
              <a:latin typeface="Arial Black"/>
              <a:cs typeface="Arial" charset="0"/>
            </a:endParaRP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2" name="CuadroTexto 11">
            <a:extLst>
              <a:ext uri="{FF2B5EF4-FFF2-40B4-BE49-F238E27FC236}">
                <a16:creationId xmlns:a16="http://schemas.microsoft.com/office/drawing/2014/main" id="{F5E3CE62-01EE-46C1-873E-9E516AD57F80}"/>
              </a:ext>
            </a:extLst>
          </p:cNvPr>
          <p:cNvSpPr txBox="1"/>
          <p:nvPr/>
        </p:nvSpPr>
        <p:spPr>
          <a:xfrm>
            <a:off x="8052480" y="6575484"/>
            <a:ext cx="1028699" cy="215444"/>
          </a:xfrm>
          <a:prstGeom prst="rect">
            <a:avLst/>
          </a:prstGeom>
          <a:noFill/>
        </p:spPr>
        <p:txBody>
          <a:bodyPr wrap="square" lIns="0" tIns="0" rIns="0" bIns="0" rtlCol="0">
            <a:spAutoFit/>
          </a:bodyPr>
          <a:lstStyle/>
          <a:p>
            <a:pPr algn="ctr"/>
            <a:r>
              <a:rPr lang="es-VE" sz="1400" b="1" dirty="0">
                <a:hlinkClick r:id="rId7"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183217905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4"/>
          <p:cNvPicPr>
            <a:picLocks noChangeAspect="1"/>
          </p:cNvPicPr>
          <p:nvPr/>
        </p:nvPicPr>
        <p:blipFill>
          <a:blip r:embed="rId2">
            <a:lum bright="20000" contrast="-20000"/>
          </a:blip>
          <a:srcRect/>
          <a:stretch>
            <a:fillRect/>
          </a:stretch>
        </p:blipFill>
        <p:spPr bwMode="auto">
          <a:xfrm>
            <a:off x="5144018" y="10412"/>
            <a:ext cx="3999982" cy="5334271"/>
          </a:xfrm>
          <a:prstGeom prst="rect">
            <a:avLst/>
          </a:prstGeom>
          <a:noFill/>
          <a:ln w="9525">
            <a:noFill/>
            <a:miter lim="800000"/>
            <a:headEnd/>
            <a:tailEnd/>
          </a:ln>
        </p:spPr>
      </p:pic>
      <p:pic>
        <p:nvPicPr>
          <p:cNvPr id="133121" name="Imagen 3"/>
          <p:cNvPicPr>
            <a:picLocks noChangeAspect="1"/>
          </p:cNvPicPr>
          <p:nvPr/>
        </p:nvPicPr>
        <p:blipFill>
          <a:blip r:embed="rId3">
            <a:lum bright="20000" contrast="-20000"/>
          </a:blip>
          <a:srcRect/>
          <a:stretch>
            <a:fillRect/>
          </a:stretch>
        </p:blipFill>
        <p:spPr bwMode="auto">
          <a:xfrm>
            <a:off x="9900" y="10412"/>
            <a:ext cx="5134118" cy="6847588"/>
          </a:xfrm>
          <a:prstGeom prst="rect">
            <a:avLst/>
          </a:prstGeom>
          <a:noFill/>
          <a:ln w="9525">
            <a:noFill/>
            <a:miter lim="800000"/>
            <a:headEnd/>
            <a:tailEnd/>
          </a:ln>
        </p:spPr>
      </p:pic>
      <p:pic>
        <p:nvPicPr>
          <p:cNvPr id="6" name="Imagen 2"/>
          <p:cNvPicPr>
            <a:picLocks noChangeAspect="1"/>
          </p:cNvPicPr>
          <p:nvPr/>
        </p:nvPicPr>
        <p:blipFill>
          <a:blip r:embed="rId4">
            <a:lum bright="20000" contrast="-20000"/>
          </a:blip>
          <a:srcRect/>
          <a:stretch>
            <a:fillRect/>
          </a:stretch>
        </p:blipFill>
        <p:spPr bwMode="auto">
          <a:xfrm>
            <a:off x="4271968" y="3216275"/>
            <a:ext cx="4857750" cy="3641725"/>
          </a:xfrm>
          <a:prstGeom prst="rect">
            <a:avLst/>
          </a:prstGeom>
          <a:noFill/>
          <a:ln w="9525">
            <a:noFill/>
            <a:miter lim="800000"/>
            <a:headEnd/>
            <a:tailEnd/>
          </a:ln>
        </p:spPr>
      </p:pic>
      <p:pic>
        <p:nvPicPr>
          <p:cNvPr id="133123" name="Imagen 2"/>
          <p:cNvPicPr>
            <a:picLocks noChangeAspect="1"/>
          </p:cNvPicPr>
          <p:nvPr/>
        </p:nvPicPr>
        <p:blipFill>
          <a:blip r:embed="rId5"/>
          <a:srcRect/>
          <a:stretch>
            <a:fillRect/>
          </a:stretch>
        </p:blipFill>
        <p:spPr bwMode="auto">
          <a:xfrm>
            <a:off x="3487738" y="4416425"/>
            <a:ext cx="708025" cy="244475"/>
          </a:xfrm>
          <a:prstGeom prst="rect">
            <a:avLst/>
          </a:prstGeom>
          <a:noFill/>
          <a:ln w="9525">
            <a:noFill/>
            <a:miter lim="800000"/>
            <a:headEnd/>
            <a:tailEnd/>
          </a:ln>
        </p:spPr>
      </p:pic>
      <p:pic>
        <p:nvPicPr>
          <p:cNvPr id="133124" name="Imagen 4"/>
          <p:cNvPicPr>
            <a:picLocks noChangeAspect="1"/>
          </p:cNvPicPr>
          <p:nvPr/>
        </p:nvPicPr>
        <p:blipFill>
          <a:blip r:embed="rId6"/>
          <a:srcRect/>
          <a:stretch>
            <a:fillRect/>
          </a:stretch>
        </p:blipFill>
        <p:spPr bwMode="auto">
          <a:xfrm>
            <a:off x="4340225" y="4400550"/>
            <a:ext cx="514350" cy="271463"/>
          </a:xfrm>
          <a:prstGeom prst="rect">
            <a:avLst/>
          </a:prstGeom>
          <a:noFill/>
          <a:ln w="9525">
            <a:noFill/>
            <a:miter lim="800000"/>
            <a:headEnd/>
            <a:tailEnd/>
          </a:ln>
        </p:spPr>
      </p:pic>
      <p:sp>
        <p:nvSpPr>
          <p:cNvPr id="9" name="Título 2"/>
          <p:cNvSpPr txBox="1">
            <a:spLocks/>
          </p:cNvSpPr>
          <p:nvPr/>
        </p:nvSpPr>
        <p:spPr>
          <a:xfrm>
            <a:off x="95628" y="1224095"/>
            <a:ext cx="8954713" cy="5518773"/>
          </a:xfrm>
          <a:prstGeom prst="rect">
            <a:avLst/>
          </a:prstGeom>
          <a:solidFill>
            <a:schemeClr val="bg1">
              <a:lumMod val="85000"/>
              <a:alpha val="30000"/>
            </a:schemeClr>
          </a:solidFill>
        </p:spPr>
        <p:txBody>
          <a:bodyPr wrap="square" lIns="144000" tIns="180000" rIns="144000" bIns="180000"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468000" indent="-468000">
              <a:lnSpc>
                <a:spcPct val="100000"/>
              </a:lnSpc>
              <a:spcBef>
                <a:spcPts val="600"/>
              </a:spcBef>
              <a:buFont typeface="Wingdings" panose="05000000000000000000" pitchFamily="2" charset="2"/>
              <a:buChar char="Ø"/>
            </a:pPr>
            <a:r>
              <a:rPr lang="es-VE" sz="3300" kern="10" dirty="0">
                <a:ln w="19050">
                  <a:solidFill>
                    <a:srgbClr val="000000"/>
                  </a:solidFill>
                  <a:round/>
                  <a:headEnd/>
                  <a:tailEnd/>
                </a:ln>
                <a:solidFill>
                  <a:srgbClr val="FFFFFF"/>
                </a:solidFill>
                <a:latin typeface="Arial Black"/>
              </a:rPr>
              <a:t>Dar a conocer la importancia estratégica de nuestros Parques Nacionales y Monumento Natural, sus características, potencialidades, atractivos y sitios de interés a través de Charlas, Talleres y Visitas Guiadas.</a:t>
            </a:r>
          </a:p>
          <a:p>
            <a:pPr marL="468000" indent="-468000">
              <a:lnSpc>
                <a:spcPct val="100000"/>
              </a:lnSpc>
              <a:spcBef>
                <a:spcPts val="600"/>
              </a:spcBef>
              <a:buFont typeface="Wingdings" panose="05000000000000000000" pitchFamily="2" charset="2"/>
              <a:buChar char="Ø"/>
            </a:pPr>
            <a:r>
              <a:rPr lang="es-VE" sz="3300" kern="10" dirty="0">
                <a:ln w="19050">
                  <a:solidFill>
                    <a:srgbClr val="000000"/>
                  </a:solidFill>
                  <a:round/>
                  <a:headEnd/>
                  <a:tailEnd/>
                </a:ln>
                <a:solidFill>
                  <a:srgbClr val="FFFFFF"/>
                </a:solidFill>
                <a:latin typeface="Arial Black"/>
              </a:rPr>
              <a:t>Ampliar la Biblioteca ANAPRO Digital disponible en </a:t>
            </a:r>
            <a:r>
              <a:rPr lang="es-VE" sz="3300" kern="10" dirty="0">
                <a:ln w="19050">
                  <a:solidFill>
                    <a:srgbClr val="000000"/>
                  </a:solidFill>
                  <a:round/>
                  <a:headEnd/>
                  <a:tailEnd/>
                </a:ln>
                <a:solidFill>
                  <a:srgbClr val="FFFFFF"/>
                </a:solidFill>
                <a:latin typeface="Arial Black"/>
                <a:hlinkClick r:id="rId7"/>
              </a:rPr>
              <a:t>http://musguito.net.ve/anapro.htm</a:t>
            </a:r>
            <a:endParaRPr lang="es-VE" sz="3300" kern="10" dirty="0">
              <a:ln w="19050">
                <a:solidFill>
                  <a:srgbClr val="000000"/>
                </a:solidFill>
                <a:round/>
                <a:headEnd/>
                <a:tailEnd/>
              </a:ln>
              <a:solidFill>
                <a:srgbClr val="FFFFFF"/>
              </a:solidFill>
              <a:latin typeface="Arial Black"/>
            </a:endParaRPr>
          </a:p>
        </p:txBody>
      </p:sp>
      <p:sp>
        <p:nvSpPr>
          <p:cNvPr id="8" name="Título 2"/>
          <p:cNvSpPr txBox="1">
            <a:spLocks/>
          </p:cNvSpPr>
          <p:nvPr/>
        </p:nvSpPr>
        <p:spPr>
          <a:xfrm>
            <a:off x="179387" y="100543"/>
            <a:ext cx="8785226" cy="492443"/>
          </a:xfrm>
          <a:prstGeom prst="rect">
            <a:avLst/>
          </a:prstGeom>
          <a:solidFill>
            <a:schemeClr val="bg1">
              <a:alpha val="50000"/>
            </a:schemeClr>
          </a:solidFill>
        </p:spPr>
        <p:txBody>
          <a:bodyPr wrap="square" lIns="0" tIns="0" rIns="0" bIns="0"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Conocer las ANAPRO</a:t>
            </a:r>
            <a:endParaRPr lang="es-VE" sz="3000" dirty="0">
              <a:solidFill>
                <a:prstClr val="black"/>
              </a:solidFill>
            </a:endParaRP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Tree>
    <p:extLst>
      <p:ext uri="{BB962C8B-B14F-4D97-AF65-F5344CB8AC3E}">
        <p14:creationId xmlns:p14="http://schemas.microsoft.com/office/powerpoint/2010/main" val="15496946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up)">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65E5D7A-9172-42A2-93B9-8ACC4D9B7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17"/>
            <a:ext cx="9144000" cy="6222071"/>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60043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Laguna Negra</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Sierra Nevada</a:t>
            </a:r>
          </a:p>
          <a:p>
            <a:pPr fontAlgn="auto">
              <a:spcAft>
                <a:spcPts val="0"/>
              </a:spcAft>
              <a:defRPr/>
            </a:pPr>
            <a:endParaRPr lang="es-VE" kern="10" dirty="0">
              <a:ln w="31750">
                <a:solidFill>
                  <a:srgbClr val="1E0F00"/>
                </a:solidFill>
                <a:round/>
                <a:headEnd/>
                <a:tailEnd/>
              </a:ln>
              <a:solidFill>
                <a:srgbClr val="FFFF00"/>
              </a:solidFill>
              <a:latin typeface="Arial Black"/>
              <a:cs typeface="Arial" charset="0"/>
            </a:endParaRPr>
          </a:p>
        </p:txBody>
      </p:sp>
    </p:spTree>
    <p:extLst>
      <p:ext uri="{BB962C8B-B14F-4D97-AF65-F5344CB8AC3E}">
        <p14:creationId xmlns:p14="http://schemas.microsoft.com/office/powerpoint/2010/main" val="2748001993"/>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4"/>
          <p:cNvPicPr>
            <a:picLocks noChangeAspect="1"/>
          </p:cNvPicPr>
          <p:nvPr/>
        </p:nvPicPr>
        <p:blipFill>
          <a:blip r:embed="rId2">
            <a:lum bright="20000" contrast="-20000"/>
          </a:blip>
          <a:srcRect/>
          <a:stretch>
            <a:fillRect/>
          </a:stretch>
        </p:blipFill>
        <p:spPr bwMode="auto">
          <a:xfrm>
            <a:off x="5144018" y="10412"/>
            <a:ext cx="3999982" cy="5334271"/>
          </a:xfrm>
          <a:prstGeom prst="rect">
            <a:avLst/>
          </a:prstGeom>
          <a:noFill/>
          <a:ln w="9525">
            <a:noFill/>
            <a:miter lim="800000"/>
            <a:headEnd/>
            <a:tailEnd/>
          </a:ln>
        </p:spPr>
      </p:pic>
      <p:pic>
        <p:nvPicPr>
          <p:cNvPr id="133121" name="Imagen 3"/>
          <p:cNvPicPr>
            <a:picLocks noChangeAspect="1"/>
          </p:cNvPicPr>
          <p:nvPr/>
        </p:nvPicPr>
        <p:blipFill>
          <a:blip r:embed="rId3">
            <a:lum bright="20000" contrast="-20000"/>
          </a:blip>
          <a:srcRect/>
          <a:stretch>
            <a:fillRect/>
          </a:stretch>
        </p:blipFill>
        <p:spPr bwMode="auto">
          <a:xfrm>
            <a:off x="9900" y="10412"/>
            <a:ext cx="5134118" cy="6847588"/>
          </a:xfrm>
          <a:prstGeom prst="rect">
            <a:avLst/>
          </a:prstGeom>
          <a:noFill/>
          <a:ln w="9525">
            <a:noFill/>
            <a:miter lim="800000"/>
            <a:headEnd/>
            <a:tailEnd/>
          </a:ln>
        </p:spPr>
      </p:pic>
      <p:pic>
        <p:nvPicPr>
          <p:cNvPr id="6" name="Imagen 2"/>
          <p:cNvPicPr>
            <a:picLocks noChangeAspect="1"/>
          </p:cNvPicPr>
          <p:nvPr/>
        </p:nvPicPr>
        <p:blipFill>
          <a:blip r:embed="rId4">
            <a:lum bright="20000" contrast="-20000"/>
          </a:blip>
          <a:srcRect/>
          <a:stretch>
            <a:fillRect/>
          </a:stretch>
        </p:blipFill>
        <p:spPr bwMode="auto">
          <a:xfrm>
            <a:off x="4271968" y="3216275"/>
            <a:ext cx="4857750" cy="3641725"/>
          </a:xfrm>
          <a:prstGeom prst="rect">
            <a:avLst/>
          </a:prstGeom>
          <a:noFill/>
          <a:ln w="9525">
            <a:noFill/>
            <a:miter lim="800000"/>
            <a:headEnd/>
            <a:tailEnd/>
          </a:ln>
        </p:spPr>
      </p:pic>
      <p:pic>
        <p:nvPicPr>
          <p:cNvPr id="133123" name="Imagen 2"/>
          <p:cNvPicPr>
            <a:picLocks noChangeAspect="1"/>
          </p:cNvPicPr>
          <p:nvPr/>
        </p:nvPicPr>
        <p:blipFill>
          <a:blip r:embed="rId5"/>
          <a:srcRect/>
          <a:stretch>
            <a:fillRect/>
          </a:stretch>
        </p:blipFill>
        <p:spPr bwMode="auto">
          <a:xfrm>
            <a:off x="3487738" y="4416425"/>
            <a:ext cx="708025" cy="244475"/>
          </a:xfrm>
          <a:prstGeom prst="rect">
            <a:avLst/>
          </a:prstGeom>
          <a:noFill/>
          <a:ln w="9525">
            <a:noFill/>
            <a:miter lim="800000"/>
            <a:headEnd/>
            <a:tailEnd/>
          </a:ln>
        </p:spPr>
      </p:pic>
      <p:pic>
        <p:nvPicPr>
          <p:cNvPr id="133124" name="Imagen 4"/>
          <p:cNvPicPr>
            <a:picLocks noChangeAspect="1"/>
          </p:cNvPicPr>
          <p:nvPr/>
        </p:nvPicPr>
        <p:blipFill>
          <a:blip r:embed="rId6"/>
          <a:srcRect/>
          <a:stretch>
            <a:fillRect/>
          </a:stretch>
        </p:blipFill>
        <p:spPr bwMode="auto">
          <a:xfrm>
            <a:off x="4340225" y="4400550"/>
            <a:ext cx="514350" cy="271463"/>
          </a:xfrm>
          <a:prstGeom prst="rect">
            <a:avLst/>
          </a:prstGeom>
          <a:noFill/>
          <a:ln w="9525">
            <a:noFill/>
            <a:miter lim="800000"/>
            <a:headEnd/>
            <a:tailEnd/>
          </a:ln>
        </p:spPr>
      </p:pic>
      <p:sp>
        <p:nvSpPr>
          <p:cNvPr id="9" name="Título 2"/>
          <p:cNvSpPr txBox="1">
            <a:spLocks/>
          </p:cNvSpPr>
          <p:nvPr/>
        </p:nvSpPr>
        <p:spPr>
          <a:xfrm>
            <a:off x="95628" y="3451830"/>
            <a:ext cx="8954713" cy="3056561"/>
          </a:xfrm>
          <a:prstGeom prst="rect">
            <a:avLst/>
          </a:prstGeom>
          <a:solidFill>
            <a:schemeClr val="bg1">
              <a:lumMod val="85000"/>
              <a:alpha val="30000"/>
            </a:schemeClr>
          </a:solidFill>
        </p:spPr>
        <p:txBody>
          <a:bodyPr wrap="square" lIns="144000" tIns="180000" rIns="108000" bIns="180000"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marL="468000" indent="-468000">
              <a:lnSpc>
                <a:spcPct val="100000"/>
              </a:lnSpc>
              <a:spcBef>
                <a:spcPts val="600"/>
              </a:spcBef>
              <a:buFont typeface="Wingdings" panose="05000000000000000000" pitchFamily="2" charset="2"/>
              <a:buChar char="Ø"/>
            </a:pPr>
            <a:r>
              <a:rPr lang="es-VE" sz="3500" kern="10" dirty="0">
                <a:ln w="19050">
                  <a:solidFill>
                    <a:srgbClr val="000000"/>
                  </a:solidFill>
                  <a:round/>
                  <a:headEnd/>
                  <a:tailEnd/>
                </a:ln>
                <a:solidFill>
                  <a:srgbClr val="FFFFFF"/>
                </a:solidFill>
                <a:latin typeface="Arial Black"/>
              </a:rPr>
              <a:t>Diseñar y dar a conocer </a:t>
            </a:r>
            <a:r>
              <a:rPr lang="es-ES" sz="3500" kern="10" dirty="0">
                <a:ln w="19050">
                  <a:solidFill>
                    <a:srgbClr val="000000"/>
                  </a:solidFill>
                  <a:round/>
                  <a:headEnd/>
                  <a:tailEnd/>
                </a:ln>
                <a:solidFill>
                  <a:srgbClr val="FFFFFF"/>
                </a:solidFill>
                <a:latin typeface="Arial Black"/>
              </a:rPr>
              <a:t> las rutas ecoturísticas y los senderos de interpretación ambiental en las áreas naturales protegidas y parques de recreación.</a:t>
            </a:r>
            <a:endParaRPr lang="es-VE" sz="3500" kern="10" dirty="0">
              <a:ln w="19050">
                <a:solidFill>
                  <a:srgbClr val="000000"/>
                </a:solidFill>
                <a:round/>
                <a:headEnd/>
                <a:tailEnd/>
              </a:ln>
              <a:solidFill>
                <a:srgbClr val="FFFFFF"/>
              </a:solidFill>
              <a:latin typeface="Arial Black"/>
            </a:endParaRPr>
          </a:p>
        </p:txBody>
      </p:sp>
      <p:sp>
        <p:nvSpPr>
          <p:cNvPr id="8" name="Título 2"/>
          <p:cNvSpPr txBox="1">
            <a:spLocks/>
          </p:cNvSpPr>
          <p:nvPr/>
        </p:nvSpPr>
        <p:spPr>
          <a:xfrm>
            <a:off x="179387" y="100543"/>
            <a:ext cx="8785226" cy="492443"/>
          </a:xfrm>
          <a:prstGeom prst="rect">
            <a:avLst/>
          </a:prstGeom>
          <a:solidFill>
            <a:schemeClr val="bg1">
              <a:alpha val="50000"/>
            </a:schemeClr>
          </a:solidFill>
        </p:spPr>
        <p:txBody>
          <a:bodyPr wrap="square" lIns="0" tIns="0" rIns="0" bIns="0" rtlCol="0">
            <a:spAutoFit/>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Conocer las ANAPRO</a:t>
            </a:r>
            <a:endParaRPr lang="es-VE" sz="3000" dirty="0">
              <a:solidFill>
                <a:prstClr val="black"/>
              </a:solidFill>
            </a:endParaRPr>
          </a:p>
        </p:txBody>
      </p:sp>
      <p:sp>
        <p:nvSpPr>
          <p:cNvPr id="10"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Tree>
    <p:extLst>
      <p:ext uri="{BB962C8B-B14F-4D97-AF65-F5344CB8AC3E}">
        <p14:creationId xmlns:p14="http://schemas.microsoft.com/office/powerpoint/2010/main" val="34340187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2835" y="89446"/>
            <a:ext cx="8785224" cy="430887"/>
          </a:xfrm>
        </p:spPr>
        <p:txBody>
          <a:bodyPr wrap="square" lIns="0" tIns="0" rIns="0" bIns="0" rtlCol="0">
            <a:spAutoFit/>
          </a:bodyPr>
          <a:lstStyle/>
          <a:p>
            <a:pPr algn="ctr" eaLnBrk="0" fontAlgn="auto" hangingPunct="0">
              <a:lnSpc>
                <a:spcPct val="100000"/>
              </a:lnSpc>
              <a:spcAft>
                <a:spcPts val="0"/>
              </a:spcAft>
              <a:defRPr/>
            </a:pPr>
            <a:r>
              <a:rPr lang="es-VE" sz="2800" b="1" kern="10" dirty="0">
                <a:ln w="25400">
                  <a:solidFill>
                    <a:srgbClr val="000000"/>
                  </a:solidFill>
                  <a:round/>
                  <a:headEnd/>
                  <a:tailEnd/>
                </a:ln>
                <a:solidFill>
                  <a:srgbClr val="FFCCFF"/>
                </a:solidFill>
                <a:latin typeface="Arial Black"/>
                <a:cs typeface="Arial" charset="0"/>
              </a:rPr>
              <a:t>Creación de nuevas ANAPRO</a:t>
            </a:r>
          </a:p>
        </p:txBody>
      </p:sp>
      <p:sp>
        <p:nvSpPr>
          <p:cNvPr id="4" name="Marcador de contenido 3"/>
          <p:cNvSpPr>
            <a:spLocks noGrp="1"/>
          </p:cNvSpPr>
          <p:nvPr>
            <p:ph idx="1"/>
          </p:nvPr>
        </p:nvSpPr>
        <p:spPr>
          <a:xfrm>
            <a:off x="192835" y="1332545"/>
            <a:ext cx="8785224" cy="1200329"/>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600" kern="10" dirty="0">
                <a:ln w="15875">
                  <a:solidFill>
                    <a:srgbClr val="000000"/>
                  </a:solidFill>
                  <a:round/>
                  <a:headEnd/>
                  <a:tailEnd/>
                </a:ln>
                <a:solidFill>
                  <a:schemeClr val="accent6">
                    <a:lumMod val="75000"/>
                  </a:schemeClr>
                </a:solidFill>
                <a:latin typeface="Arial Black"/>
              </a:rPr>
              <a:t>Reimpulsar a nivel nacional la aprobación del Proyecto de Creación del Parque Nacional La Paragua.</a:t>
            </a:r>
          </a:p>
        </p:txBody>
      </p:sp>
      <p:pic>
        <p:nvPicPr>
          <p:cNvPr id="119812" name="Picture 19" descr="untitled"/>
          <p:cNvPicPr>
            <a:picLocks noChangeAspect="1" noChangeArrowheads="1"/>
          </p:cNvPicPr>
          <p:nvPr/>
        </p:nvPicPr>
        <p:blipFill>
          <a:blip r:embed="rId2"/>
          <a:srcRect/>
          <a:stretch>
            <a:fillRect/>
          </a:stretch>
        </p:blipFill>
        <p:spPr bwMode="auto">
          <a:xfrm>
            <a:off x="5337175" y="3379791"/>
            <a:ext cx="3806825" cy="2855912"/>
          </a:xfrm>
          <a:prstGeom prst="rect">
            <a:avLst/>
          </a:prstGeom>
          <a:noFill/>
          <a:ln w="9525">
            <a:noFill/>
            <a:miter lim="800000"/>
            <a:headEnd/>
            <a:tailEnd/>
          </a:ln>
        </p:spPr>
      </p:pic>
      <p:sp>
        <p:nvSpPr>
          <p:cNvPr id="2" name="Rectángulo 1"/>
          <p:cNvSpPr/>
          <p:nvPr/>
        </p:nvSpPr>
        <p:spPr>
          <a:xfrm>
            <a:off x="179387" y="2974961"/>
            <a:ext cx="4992219" cy="3108543"/>
          </a:xfrm>
          <a:prstGeom prst="rect">
            <a:avLst/>
          </a:prstGeom>
        </p:spPr>
        <p:txBody>
          <a:bodyPr lIns="0" tIns="0" rIns="0" bIns="0">
            <a:spAutoFit/>
          </a:bodyPr>
          <a:lstStyle/>
          <a:p>
            <a:pPr marL="342900" indent="-342900" defTabSz="360000" fontAlgn="auto">
              <a:spcBef>
                <a:spcPts val="600"/>
              </a:spcBef>
              <a:spcAft>
                <a:spcPts val="0"/>
              </a:spcAft>
              <a:buClr>
                <a:srgbClr val="FF0000"/>
              </a:buClr>
              <a:buFont typeface="Wingdings" panose="05000000000000000000" pitchFamily="2" charset="2"/>
              <a:buChar char="ü"/>
              <a:defRPr/>
            </a:pPr>
            <a:r>
              <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La sub-cuenca del río Paragua aporta el 45 % de los caudales que recibe el embalse Guri, con apenas 29% de la superficie de la cuenca del Caroní. </a:t>
            </a:r>
          </a:p>
          <a:p>
            <a:pPr marL="342900" indent="-342900" defTabSz="360000" fontAlgn="auto">
              <a:spcBef>
                <a:spcPts val="600"/>
              </a:spcBef>
              <a:spcAft>
                <a:spcPts val="0"/>
              </a:spcAft>
              <a:buClr>
                <a:srgbClr val="FF0000"/>
              </a:buClr>
              <a:buFont typeface="Wingdings" panose="05000000000000000000" pitchFamily="2" charset="2"/>
              <a:buChar char="ü"/>
              <a:defRPr/>
            </a:pPr>
            <a:r>
              <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Altos rendimientos Hidráulicos.</a:t>
            </a:r>
          </a:p>
          <a:p>
            <a:pPr marL="342900" indent="-342900" defTabSz="360000" fontAlgn="auto">
              <a:spcBef>
                <a:spcPts val="600"/>
              </a:spcBef>
              <a:spcAft>
                <a:spcPts val="0"/>
              </a:spcAft>
              <a:buClr>
                <a:srgbClr val="FF0000"/>
              </a:buClr>
              <a:buFont typeface="Wingdings" panose="05000000000000000000" pitchFamily="2" charset="2"/>
              <a:buChar char="ü"/>
              <a:defRPr/>
            </a:pPr>
            <a:r>
              <a:rPr lang="es-VE" altLang="es-VE" sz="2400" b="1" kern="10" dirty="0">
                <a:ln w="15875">
                  <a:solidFill>
                    <a:srgbClr val="000000"/>
                  </a:solidFill>
                  <a:round/>
                  <a:headEnd/>
                  <a:tailEnd/>
                </a:ln>
                <a:solidFill>
                  <a:srgbClr val="00B0F0"/>
                </a:solidFill>
                <a:latin typeface="Arial" panose="020B0604020202020204" pitchFamily="34" charset="0"/>
                <a:cs typeface="Arial" panose="020B0604020202020204" pitchFamily="34" charset="0"/>
              </a:rPr>
              <a:t>Amerita una permanente protección.</a:t>
            </a:r>
          </a:p>
        </p:txBody>
      </p:sp>
      <p:sp>
        <p:nvSpPr>
          <p:cNvPr id="8"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Tree>
  </p:cSld>
  <p:clrMapOvr>
    <a:masterClrMapping/>
  </p:clrMapOvr>
  <p:transition>
    <p:fade thruBlk="1"/>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0500" y="7336"/>
            <a:ext cx="8763000" cy="984885"/>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Protección y Conservación de Cuencas Hidrográficas</a:t>
            </a:r>
            <a:endParaRPr lang="es-VE" sz="3000" dirty="0"/>
          </a:p>
        </p:txBody>
      </p:sp>
      <p:sp>
        <p:nvSpPr>
          <p:cNvPr id="4" name="Marcador de contenido 3"/>
          <p:cNvSpPr>
            <a:spLocks noGrp="1"/>
          </p:cNvSpPr>
          <p:nvPr>
            <p:ph idx="1"/>
          </p:nvPr>
        </p:nvSpPr>
        <p:spPr>
          <a:xfrm>
            <a:off x="190498" y="1033169"/>
            <a:ext cx="8763001" cy="3323987"/>
          </a:xfrm>
        </p:spPr>
        <p:txBody>
          <a:bodyPr wrap="square" lIns="0" tIns="0" rIns="0" bIns="0" rtlCol="0">
            <a:spAutoFit/>
          </a:bodyPr>
          <a:lstStyle/>
          <a:p>
            <a:pPr marL="324000" indent="-324000">
              <a:lnSpc>
                <a:spcPct val="100000"/>
              </a:lnSpc>
              <a:spcBef>
                <a:spcPts val="0"/>
              </a:spcBef>
              <a:buClr>
                <a:srgbClr val="FF0000"/>
              </a:buClr>
              <a:buFont typeface="Wingdings" panose="05000000000000000000" pitchFamily="2" charset="2"/>
              <a:buChar char="Ø"/>
            </a:pPr>
            <a:r>
              <a:rPr lang="es-VE" sz="2400" kern="10" dirty="0">
                <a:ln w="15875">
                  <a:solidFill>
                    <a:srgbClr val="000000"/>
                  </a:solidFill>
                  <a:round/>
                  <a:headEnd/>
                  <a:tailEnd/>
                </a:ln>
                <a:solidFill>
                  <a:schemeClr val="accent6">
                    <a:lumMod val="75000"/>
                  </a:schemeClr>
                </a:solidFill>
                <a:latin typeface="Arial Black"/>
              </a:rPr>
              <a:t>Promover la </a:t>
            </a:r>
            <a:r>
              <a:rPr lang="es-ES_tradnl" sz="2400" kern="10" dirty="0">
                <a:ln w="15875">
                  <a:solidFill>
                    <a:srgbClr val="000000"/>
                  </a:solidFill>
                  <a:round/>
                  <a:headEnd/>
                  <a:tailEnd/>
                </a:ln>
                <a:solidFill>
                  <a:schemeClr val="accent6">
                    <a:lumMod val="75000"/>
                  </a:schemeClr>
                </a:solidFill>
                <a:latin typeface="Arial Black"/>
              </a:rPr>
              <a:t>Micro Misión de Cuencas Hidrográficas con la estrategia: </a:t>
            </a:r>
            <a:r>
              <a:rPr lang="es-ES_tradnl" sz="2400" kern="10" dirty="0">
                <a:ln w="15875">
                  <a:solidFill>
                    <a:srgbClr val="000000"/>
                  </a:solidFill>
                  <a:round/>
                  <a:headEnd/>
                  <a:tailEnd/>
                </a:ln>
                <a:solidFill>
                  <a:srgbClr val="00B0F0"/>
                </a:solidFill>
                <a:latin typeface="Arial Black"/>
              </a:rPr>
              <a:t>“</a:t>
            </a:r>
            <a:r>
              <a:rPr lang="es-ES" sz="2400" kern="10" dirty="0">
                <a:ln w="15875">
                  <a:solidFill>
                    <a:srgbClr val="000000"/>
                  </a:solidFill>
                  <a:round/>
                  <a:headEnd/>
                  <a:tailEnd/>
                </a:ln>
                <a:solidFill>
                  <a:srgbClr val="00B0F0"/>
                </a:solidFill>
                <a:latin typeface="Arial Black"/>
              </a:rPr>
              <a:t>Sembrando el Agua Preservamos la Vida</a:t>
            </a:r>
            <a:r>
              <a:rPr lang="es-ES_tradnl" sz="2400" kern="10" dirty="0">
                <a:ln w="15875">
                  <a:solidFill>
                    <a:srgbClr val="000000"/>
                  </a:solidFill>
                  <a:round/>
                  <a:headEnd/>
                  <a:tailEnd/>
                </a:ln>
                <a:solidFill>
                  <a:srgbClr val="00B0F0"/>
                </a:solidFill>
                <a:latin typeface="Arial Black"/>
              </a:rPr>
              <a:t>”</a:t>
            </a:r>
            <a:r>
              <a:rPr lang="es-VE" sz="2400" kern="10" dirty="0">
                <a:ln w="15875">
                  <a:solidFill>
                    <a:srgbClr val="000000"/>
                  </a:solidFill>
                  <a:round/>
                  <a:headEnd/>
                  <a:tailEnd/>
                </a:ln>
                <a:solidFill>
                  <a:schemeClr val="accent6">
                    <a:lumMod val="75000"/>
                  </a:schemeClr>
                </a:solidFill>
                <a:latin typeface="Arial Black"/>
              </a:rPr>
              <a:t>, con el objetivo de impulsar una política pública destinada a atender y resolver la situación particular en la producción de agua, y su utilidad como recurso </a:t>
            </a:r>
            <a:br>
              <a:rPr lang="es-VE" sz="2400" kern="10" dirty="0">
                <a:ln w="15875">
                  <a:solidFill>
                    <a:srgbClr val="000000"/>
                  </a:solidFill>
                  <a:round/>
                  <a:headEnd/>
                  <a:tailEnd/>
                </a:ln>
                <a:solidFill>
                  <a:schemeClr val="accent6">
                    <a:lumMod val="75000"/>
                  </a:schemeClr>
                </a:solidFill>
                <a:latin typeface="Arial Black"/>
              </a:rPr>
            </a:br>
            <a:r>
              <a:rPr lang="es-VE" sz="2400" kern="10" dirty="0">
                <a:ln w="15875">
                  <a:solidFill>
                    <a:srgbClr val="000000"/>
                  </a:solidFill>
                  <a:round/>
                  <a:headEnd/>
                  <a:tailEnd/>
                </a:ln>
                <a:solidFill>
                  <a:schemeClr val="accent6">
                    <a:lumMod val="75000"/>
                  </a:schemeClr>
                </a:solidFill>
                <a:latin typeface="Arial Black"/>
              </a:rPr>
              <a:t>indispensable para la vida, asumiendo </a:t>
            </a:r>
            <a:br>
              <a:rPr lang="es-VE" sz="2400" kern="10" dirty="0">
                <a:ln w="15875">
                  <a:solidFill>
                    <a:srgbClr val="000000"/>
                  </a:solidFill>
                  <a:round/>
                  <a:headEnd/>
                  <a:tailEnd/>
                </a:ln>
                <a:solidFill>
                  <a:schemeClr val="accent6">
                    <a:lumMod val="75000"/>
                  </a:schemeClr>
                </a:solidFill>
                <a:latin typeface="Arial Black"/>
              </a:rPr>
            </a:br>
            <a:r>
              <a:rPr lang="es-VE" sz="2400" kern="10" dirty="0">
                <a:ln w="15875">
                  <a:solidFill>
                    <a:srgbClr val="000000"/>
                  </a:solidFill>
                  <a:round/>
                  <a:headEnd/>
                  <a:tailEnd/>
                </a:ln>
                <a:solidFill>
                  <a:schemeClr val="accent6">
                    <a:lumMod val="75000"/>
                  </a:schemeClr>
                </a:solidFill>
                <a:latin typeface="Arial Black"/>
              </a:rPr>
              <a:t>las cuencas hidrográficas como </a:t>
            </a:r>
            <a:br>
              <a:rPr lang="es-VE" sz="2400" kern="10" dirty="0">
                <a:ln w="15875">
                  <a:solidFill>
                    <a:srgbClr val="000000"/>
                  </a:solidFill>
                  <a:round/>
                  <a:headEnd/>
                  <a:tailEnd/>
                </a:ln>
                <a:solidFill>
                  <a:schemeClr val="accent6">
                    <a:lumMod val="75000"/>
                  </a:schemeClr>
                </a:solidFill>
                <a:latin typeface="Arial Black"/>
              </a:rPr>
            </a:br>
            <a:r>
              <a:rPr lang="es-VE" sz="2400" kern="10" dirty="0">
                <a:ln w="15875">
                  <a:solidFill>
                    <a:srgbClr val="000000"/>
                  </a:solidFill>
                  <a:round/>
                  <a:headEnd/>
                  <a:tailEnd/>
                </a:ln>
                <a:solidFill>
                  <a:schemeClr val="accent6">
                    <a:lumMod val="75000"/>
                  </a:schemeClr>
                </a:solidFill>
                <a:latin typeface="Arial Black"/>
              </a:rPr>
              <a:t>unidades de gestión territorial.</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0" y="2835965"/>
            <a:ext cx="1968500" cy="2927074"/>
          </a:xfrm>
          <a:prstGeom prst="rect">
            <a:avLst/>
          </a:prstGeom>
        </p:spPr>
      </p:pic>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9" name="CuadroTexto 8">
            <a:extLst>
              <a:ext uri="{FF2B5EF4-FFF2-40B4-BE49-F238E27FC236}">
                <a16:creationId xmlns:a16="http://schemas.microsoft.com/office/drawing/2014/main" id="{3D16ECDC-9933-4BDB-83BE-CD34A451C586}"/>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3"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629860251"/>
      </p:ext>
    </p:extLst>
  </p:cSld>
  <p:clrMapOvr>
    <a:masterClrMapping/>
  </p:clrMapOvr>
  <p:transition>
    <p:fade thruBlk="1"/>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0500" y="89224"/>
            <a:ext cx="8763000" cy="984885"/>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Formación en Gestión de Cuencas Hidrográficas</a:t>
            </a:r>
            <a:endParaRPr lang="es-VE" sz="3000" dirty="0"/>
          </a:p>
        </p:txBody>
      </p:sp>
      <p:sp>
        <p:nvSpPr>
          <p:cNvPr id="4" name="Marcador de contenido 3"/>
          <p:cNvSpPr>
            <a:spLocks noGrp="1"/>
          </p:cNvSpPr>
          <p:nvPr>
            <p:ph idx="1"/>
          </p:nvPr>
        </p:nvSpPr>
        <p:spPr>
          <a:xfrm>
            <a:off x="190498" y="1224241"/>
            <a:ext cx="8763001" cy="4570482"/>
          </a:xfrm>
        </p:spPr>
        <p:txBody>
          <a:bodyPr wrap="square" lIns="0" tIns="0" rIns="0" bIns="0" rtlCol="0">
            <a:spAutoFit/>
          </a:bodyPr>
          <a:lstStyle/>
          <a:p>
            <a:pPr marL="324000" indent="-324000">
              <a:lnSpc>
                <a:spcPct val="100000"/>
              </a:lnSpc>
              <a:spcBef>
                <a:spcPts val="0"/>
              </a:spcBef>
              <a:buClr>
                <a:srgbClr val="FF0000"/>
              </a:buClr>
              <a:buFont typeface="Wingdings" panose="05000000000000000000" pitchFamily="2" charset="2"/>
              <a:buChar char="Ø"/>
            </a:pPr>
            <a:r>
              <a:rPr lang="es-VE" sz="2700" kern="10" dirty="0">
                <a:ln w="15875">
                  <a:solidFill>
                    <a:srgbClr val="000000"/>
                  </a:solidFill>
                  <a:round/>
                  <a:headEnd/>
                  <a:tailEnd/>
                </a:ln>
                <a:solidFill>
                  <a:schemeClr val="accent6">
                    <a:lumMod val="75000"/>
                  </a:schemeClr>
                </a:solidFill>
                <a:latin typeface="Arial Black"/>
              </a:rPr>
              <a:t>Desarrollar un programa de formación con la participación de los profesionales activos y jubilados especializados en el manejo de la </a:t>
            </a:r>
            <a:br>
              <a:rPr lang="es-VE" sz="2700" kern="10" dirty="0">
                <a:ln w="15875">
                  <a:solidFill>
                    <a:srgbClr val="000000"/>
                  </a:solidFill>
                  <a:round/>
                  <a:headEnd/>
                  <a:tailEnd/>
                </a:ln>
                <a:solidFill>
                  <a:schemeClr val="accent6">
                    <a:lumMod val="75000"/>
                  </a:schemeClr>
                </a:solidFill>
                <a:latin typeface="Arial Black"/>
              </a:rPr>
            </a:br>
            <a:r>
              <a:rPr lang="es-VE" sz="2700" kern="10" dirty="0">
                <a:ln w="15875">
                  <a:solidFill>
                    <a:srgbClr val="000000"/>
                  </a:solidFill>
                  <a:round/>
                  <a:headEnd/>
                  <a:tailEnd/>
                </a:ln>
                <a:solidFill>
                  <a:schemeClr val="accent6">
                    <a:lumMod val="75000"/>
                  </a:schemeClr>
                </a:solidFill>
                <a:latin typeface="Arial Black"/>
              </a:rPr>
              <a:t>temática de los </a:t>
            </a:r>
            <a:br>
              <a:rPr lang="es-VE" sz="2700" kern="10" dirty="0">
                <a:ln w="15875">
                  <a:solidFill>
                    <a:srgbClr val="000000"/>
                  </a:solidFill>
                  <a:round/>
                  <a:headEnd/>
                  <a:tailEnd/>
                </a:ln>
                <a:solidFill>
                  <a:schemeClr val="accent6">
                    <a:lumMod val="75000"/>
                  </a:schemeClr>
                </a:solidFill>
                <a:latin typeface="Arial Black"/>
              </a:rPr>
            </a:br>
            <a:r>
              <a:rPr lang="es-VE" sz="2700" kern="10" dirty="0">
                <a:ln w="15875">
                  <a:solidFill>
                    <a:srgbClr val="000000"/>
                  </a:solidFill>
                  <a:round/>
                  <a:headEnd/>
                  <a:tailEnd/>
                </a:ln>
                <a:solidFill>
                  <a:schemeClr val="accent6">
                    <a:lumMod val="75000"/>
                  </a:schemeClr>
                </a:solidFill>
                <a:latin typeface="Arial Black"/>
              </a:rPr>
              <a:t>recursos hídricos </a:t>
            </a:r>
            <a:br>
              <a:rPr lang="es-VE" sz="2700" kern="10" dirty="0">
                <a:ln w="15875">
                  <a:solidFill>
                    <a:srgbClr val="000000"/>
                  </a:solidFill>
                  <a:round/>
                  <a:headEnd/>
                  <a:tailEnd/>
                </a:ln>
                <a:solidFill>
                  <a:schemeClr val="accent6">
                    <a:lumMod val="75000"/>
                  </a:schemeClr>
                </a:solidFill>
                <a:latin typeface="Arial Black"/>
              </a:rPr>
            </a:br>
            <a:r>
              <a:rPr lang="es-VE" sz="2700" kern="10" dirty="0">
                <a:ln w="15875">
                  <a:solidFill>
                    <a:srgbClr val="000000"/>
                  </a:solidFill>
                  <a:round/>
                  <a:headEnd/>
                  <a:tailEnd/>
                </a:ln>
                <a:solidFill>
                  <a:schemeClr val="accent6">
                    <a:lumMod val="75000"/>
                  </a:schemeClr>
                </a:solidFill>
                <a:latin typeface="Arial Black"/>
              </a:rPr>
              <a:t>con el fin de formar </a:t>
            </a:r>
            <a:br>
              <a:rPr lang="es-VE" sz="2700" kern="10" dirty="0">
                <a:ln w="15875">
                  <a:solidFill>
                    <a:srgbClr val="000000"/>
                  </a:solidFill>
                  <a:round/>
                  <a:headEnd/>
                  <a:tailEnd/>
                </a:ln>
                <a:solidFill>
                  <a:schemeClr val="accent6">
                    <a:lumMod val="75000"/>
                  </a:schemeClr>
                </a:solidFill>
                <a:latin typeface="Arial Black"/>
              </a:rPr>
            </a:br>
            <a:r>
              <a:rPr lang="es-VE" sz="2700" kern="10" dirty="0">
                <a:ln w="15875">
                  <a:solidFill>
                    <a:srgbClr val="000000"/>
                  </a:solidFill>
                  <a:round/>
                  <a:headEnd/>
                  <a:tailEnd/>
                </a:ln>
                <a:solidFill>
                  <a:schemeClr val="accent6">
                    <a:lumMod val="75000"/>
                  </a:schemeClr>
                </a:solidFill>
                <a:latin typeface="Arial Black"/>
              </a:rPr>
              <a:t>a la generación de </a:t>
            </a:r>
            <a:br>
              <a:rPr lang="es-VE" sz="2700" kern="10" dirty="0">
                <a:ln w="15875">
                  <a:solidFill>
                    <a:srgbClr val="000000"/>
                  </a:solidFill>
                  <a:round/>
                  <a:headEnd/>
                  <a:tailEnd/>
                </a:ln>
                <a:solidFill>
                  <a:schemeClr val="accent6">
                    <a:lumMod val="75000"/>
                  </a:schemeClr>
                </a:solidFill>
                <a:latin typeface="Arial Black"/>
              </a:rPr>
            </a:br>
            <a:r>
              <a:rPr lang="es-VE" sz="2700" kern="10" dirty="0">
                <a:ln w="15875">
                  <a:solidFill>
                    <a:srgbClr val="000000"/>
                  </a:solidFill>
                  <a:round/>
                  <a:headEnd/>
                  <a:tailEnd/>
                </a:ln>
                <a:solidFill>
                  <a:schemeClr val="accent6">
                    <a:lumMod val="75000"/>
                  </a:schemeClr>
                </a:solidFill>
                <a:latin typeface="Arial Black"/>
              </a:rPr>
              <a:t>relevo en la atención </a:t>
            </a:r>
            <a:br>
              <a:rPr lang="es-VE" sz="2700" kern="10" dirty="0">
                <a:ln w="15875">
                  <a:solidFill>
                    <a:srgbClr val="000000"/>
                  </a:solidFill>
                  <a:round/>
                  <a:headEnd/>
                  <a:tailEnd/>
                </a:ln>
                <a:solidFill>
                  <a:schemeClr val="accent6">
                    <a:lumMod val="75000"/>
                  </a:schemeClr>
                </a:solidFill>
                <a:latin typeface="Arial Black"/>
              </a:rPr>
            </a:br>
            <a:r>
              <a:rPr lang="es-VE" sz="2700" kern="10" dirty="0">
                <a:ln w="15875">
                  <a:solidFill>
                    <a:srgbClr val="000000"/>
                  </a:solidFill>
                  <a:round/>
                  <a:headEnd/>
                  <a:tailEnd/>
                </a:ln>
                <a:solidFill>
                  <a:schemeClr val="accent6">
                    <a:lumMod val="75000"/>
                  </a:schemeClr>
                </a:solidFill>
                <a:latin typeface="Arial Black"/>
              </a:rPr>
              <a:t>de los procesos </a:t>
            </a:r>
            <a:br>
              <a:rPr lang="es-VE" sz="2700" kern="10" dirty="0">
                <a:ln w="15875">
                  <a:solidFill>
                    <a:srgbClr val="000000"/>
                  </a:solidFill>
                  <a:round/>
                  <a:headEnd/>
                  <a:tailEnd/>
                </a:ln>
                <a:solidFill>
                  <a:schemeClr val="accent6">
                    <a:lumMod val="75000"/>
                  </a:schemeClr>
                </a:solidFill>
                <a:latin typeface="Arial Black"/>
              </a:rPr>
            </a:br>
            <a:r>
              <a:rPr lang="es-VE" sz="2700" kern="10" dirty="0">
                <a:ln w="15875">
                  <a:solidFill>
                    <a:srgbClr val="000000"/>
                  </a:solidFill>
                  <a:round/>
                  <a:headEnd/>
                  <a:tailEnd/>
                </a:ln>
                <a:solidFill>
                  <a:schemeClr val="accent6">
                    <a:lumMod val="75000"/>
                  </a:schemeClr>
                </a:solidFill>
                <a:latin typeface="Arial Black"/>
              </a:rPr>
              <a:t>involucrados en la </a:t>
            </a:r>
            <a:br>
              <a:rPr lang="es-VE" sz="2700" kern="10" dirty="0">
                <a:ln w="15875">
                  <a:solidFill>
                    <a:srgbClr val="000000"/>
                  </a:solidFill>
                  <a:round/>
                  <a:headEnd/>
                  <a:tailEnd/>
                </a:ln>
                <a:solidFill>
                  <a:schemeClr val="accent6">
                    <a:lumMod val="75000"/>
                  </a:schemeClr>
                </a:solidFill>
                <a:latin typeface="Arial Black"/>
              </a:rPr>
            </a:br>
            <a:r>
              <a:rPr lang="es-VE" sz="2700" kern="10" dirty="0">
                <a:ln w="15875">
                  <a:solidFill>
                    <a:srgbClr val="000000"/>
                  </a:solidFill>
                  <a:round/>
                  <a:headEnd/>
                  <a:tailEnd/>
                </a:ln>
                <a:solidFill>
                  <a:schemeClr val="accent6">
                    <a:lumMod val="75000"/>
                  </a:schemeClr>
                </a:solidFill>
                <a:latin typeface="Arial Black"/>
              </a:rPr>
              <a:t>gestión de cuencas.</a:t>
            </a:r>
          </a:p>
        </p:txBody>
      </p:sp>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grpSp>
        <p:nvGrpSpPr>
          <p:cNvPr id="8" name="5 Grupo"/>
          <p:cNvGrpSpPr>
            <a:grpSpLocks noChangeAspect="1"/>
          </p:cNvGrpSpPr>
          <p:nvPr/>
        </p:nvGrpSpPr>
        <p:grpSpPr>
          <a:xfrm>
            <a:off x="4577868" y="2573372"/>
            <a:ext cx="4459110" cy="3554387"/>
            <a:chOff x="-612775" y="0"/>
            <a:chExt cx="9756775" cy="6858000"/>
          </a:xfrm>
        </p:grpSpPr>
        <p:pic>
          <p:nvPicPr>
            <p:cNvPr id="9" name="3 Imagen" descr="Watershed 2.jpg"/>
            <p:cNvPicPr>
              <a:picLocks noChangeAspect="1"/>
            </p:cNvPicPr>
            <p:nvPr/>
          </p:nvPicPr>
          <p:blipFill>
            <a:blip r:embed="rId2" cstate="print"/>
            <a:srcRect/>
            <a:stretch>
              <a:fillRect/>
            </a:stretch>
          </p:blipFill>
          <p:spPr bwMode="auto">
            <a:xfrm>
              <a:off x="-612775" y="1460500"/>
              <a:ext cx="9756775" cy="5397500"/>
            </a:xfrm>
            <a:prstGeom prst="rect">
              <a:avLst/>
            </a:prstGeom>
            <a:solidFill>
              <a:schemeClr val="bg1"/>
            </a:solidFill>
            <a:ln w="9525">
              <a:noFill/>
              <a:miter lim="800000"/>
              <a:headEnd/>
              <a:tailEnd/>
            </a:ln>
            <a:effectLst>
              <a:outerShdw dist="17961" dir="2700000" algn="ctr" rotWithShape="0">
                <a:schemeClr val="tx1"/>
              </a:outerShdw>
            </a:effectLst>
          </p:spPr>
        </p:pic>
        <p:sp>
          <p:nvSpPr>
            <p:cNvPr id="10" name="8 Rectángulo"/>
            <p:cNvSpPr/>
            <p:nvPr/>
          </p:nvSpPr>
          <p:spPr bwMode="auto">
            <a:xfrm>
              <a:off x="-612775" y="0"/>
              <a:ext cx="9756775" cy="1428750"/>
            </a:xfrm>
            <a:prstGeom prst="rect">
              <a:avLst/>
            </a:prstGeom>
            <a:solidFill>
              <a:srgbClr val="D9F5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050" dirty="0">
                <a:solidFill>
                  <a:prstClr val="white"/>
                </a:solidFill>
              </a:endParaRPr>
            </a:p>
          </p:txBody>
        </p:sp>
        <p:sp>
          <p:nvSpPr>
            <p:cNvPr id="11" name="105 Llamada rectangular"/>
            <p:cNvSpPr>
              <a:spLocks noChangeArrowheads="1"/>
            </p:cNvSpPr>
            <p:nvPr/>
          </p:nvSpPr>
          <p:spPr bwMode="auto">
            <a:xfrm>
              <a:off x="5219700" y="1628775"/>
              <a:ext cx="2447925" cy="504825"/>
            </a:xfrm>
            <a:prstGeom prst="wedgeRectCallout">
              <a:avLst>
                <a:gd name="adj1" fmla="val -55384"/>
                <a:gd name="adj2" fmla="val 200315"/>
              </a:avLst>
            </a:prstGeom>
            <a:solidFill>
              <a:srgbClr val="CC0099"/>
            </a:solidFill>
            <a:ln w="25400" algn="ctr">
              <a:solidFill>
                <a:srgbClr val="89A4A7"/>
              </a:solidFill>
              <a:miter lim="800000"/>
              <a:headEnd/>
              <a:tailEnd/>
            </a:ln>
          </p:spPr>
          <p:txBody>
            <a:bodyPr anchor="ctr"/>
            <a:lstStyle/>
            <a:p>
              <a:pPr algn="ctr"/>
              <a:r>
                <a:rPr lang="es-CO" sz="1200" b="1" dirty="0">
                  <a:solidFill>
                    <a:srgbClr val="FFFFFF"/>
                  </a:solidFill>
                </a:rPr>
                <a:t>La unidad de gestión: Cuenca Hidrográfica</a:t>
              </a:r>
            </a:p>
          </p:txBody>
        </p:sp>
        <p:pic>
          <p:nvPicPr>
            <p:cNvPr id="12" name="Picture 2"/>
            <p:cNvPicPr>
              <a:picLocks noChangeAspect="1" noChangeArrowheads="1"/>
            </p:cNvPicPr>
            <p:nvPr/>
          </p:nvPicPr>
          <p:blipFill>
            <a:blip r:embed="rId3" cstate="print"/>
            <a:srcRect/>
            <a:stretch>
              <a:fillRect/>
            </a:stretch>
          </p:blipFill>
          <p:spPr bwMode="auto">
            <a:xfrm>
              <a:off x="-252413" y="4508500"/>
              <a:ext cx="1873251" cy="1816100"/>
            </a:xfrm>
            <a:prstGeom prst="rect">
              <a:avLst/>
            </a:prstGeom>
            <a:solidFill>
              <a:schemeClr val="bg1"/>
            </a:solidFill>
            <a:ln w="9525">
              <a:noFill/>
              <a:miter lim="800000"/>
              <a:headEnd/>
              <a:tailEnd/>
            </a:ln>
            <a:effectLst>
              <a:outerShdw dist="17961" dir="2700000" algn="ctr" rotWithShape="0">
                <a:schemeClr val="tx1"/>
              </a:outerShdw>
            </a:effectLst>
          </p:spPr>
        </p:pic>
        <p:sp>
          <p:nvSpPr>
            <p:cNvPr id="13" name="107 Llamada rectangular"/>
            <p:cNvSpPr>
              <a:spLocks noChangeArrowheads="1"/>
            </p:cNvSpPr>
            <p:nvPr/>
          </p:nvSpPr>
          <p:spPr bwMode="auto">
            <a:xfrm>
              <a:off x="-541338" y="3716338"/>
              <a:ext cx="2786063" cy="712787"/>
            </a:xfrm>
            <a:prstGeom prst="wedgeRectCallout">
              <a:avLst>
                <a:gd name="adj1" fmla="val -9884"/>
                <a:gd name="adj2" fmla="val -31958"/>
              </a:avLst>
            </a:prstGeom>
            <a:solidFill>
              <a:srgbClr val="CC0099"/>
            </a:solidFill>
            <a:ln w="25400" algn="ctr">
              <a:solidFill>
                <a:srgbClr val="89A4A7"/>
              </a:solidFill>
              <a:miter lim="800000"/>
              <a:headEnd/>
              <a:tailEnd/>
            </a:ln>
          </p:spPr>
          <p:txBody>
            <a:bodyPr anchor="ctr"/>
            <a:lstStyle/>
            <a:p>
              <a:pPr algn="ctr"/>
              <a:r>
                <a:rPr lang="es-CO" sz="1100" b="1" dirty="0">
                  <a:solidFill>
                    <a:srgbClr val="FFFFFF"/>
                  </a:solidFill>
                </a:rPr>
                <a:t>Interacción Aguas Superficiales y Subterráneas</a:t>
              </a:r>
            </a:p>
          </p:txBody>
        </p:sp>
        <p:sp>
          <p:nvSpPr>
            <p:cNvPr id="14" name="108 Llamada rectangular"/>
            <p:cNvSpPr>
              <a:spLocks noChangeArrowheads="1"/>
            </p:cNvSpPr>
            <p:nvPr/>
          </p:nvSpPr>
          <p:spPr bwMode="auto">
            <a:xfrm>
              <a:off x="3132138" y="5949950"/>
              <a:ext cx="2643187" cy="692150"/>
            </a:xfrm>
            <a:prstGeom prst="wedgeRectCallout">
              <a:avLst>
                <a:gd name="adj1" fmla="val 91620"/>
                <a:gd name="adj2" fmla="val -57338"/>
              </a:avLst>
            </a:prstGeom>
            <a:solidFill>
              <a:srgbClr val="CC0099"/>
            </a:solidFill>
            <a:ln w="25400" algn="ctr">
              <a:solidFill>
                <a:srgbClr val="89A4A7"/>
              </a:solidFill>
              <a:miter lim="800000"/>
              <a:headEnd/>
              <a:tailEnd/>
            </a:ln>
          </p:spPr>
          <p:txBody>
            <a:bodyPr anchor="ctr"/>
            <a:lstStyle/>
            <a:p>
              <a:pPr algn="ctr"/>
              <a:r>
                <a:rPr lang="es-CO" sz="1200" b="1" dirty="0">
                  <a:solidFill>
                    <a:srgbClr val="FFFFFF"/>
                  </a:solidFill>
                </a:rPr>
                <a:t>Transición cuenca hidrográfica  y zona costera</a:t>
              </a:r>
            </a:p>
          </p:txBody>
        </p:sp>
        <p:sp>
          <p:nvSpPr>
            <p:cNvPr id="15" name="13 CuadroTexto"/>
            <p:cNvSpPr txBox="1"/>
            <p:nvPr/>
          </p:nvSpPr>
          <p:spPr>
            <a:xfrm>
              <a:off x="971600" y="116632"/>
              <a:ext cx="6645933" cy="493769"/>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s-CO" sz="1050" b="1" dirty="0">
                  <a:solidFill>
                    <a:srgbClr val="FFFFFF"/>
                  </a:solidFill>
                  <a:latin typeface="Arial" charset="0"/>
                  <a:cs typeface="Arial" charset="0"/>
                </a:rPr>
                <a:t>ASPECTOS CLAVES PARA LA GIRH</a:t>
              </a:r>
            </a:p>
          </p:txBody>
        </p:sp>
        <p:pic>
          <p:nvPicPr>
            <p:cNvPr id="16" name="Picture 3"/>
            <p:cNvPicPr>
              <a:picLocks noChangeAspect="1" noChangeArrowheads="1"/>
            </p:cNvPicPr>
            <p:nvPr/>
          </p:nvPicPr>
          <p:blipFill>
            <a:blip r:embed="rId4" cstate="print"/>
            <a:srcRect/>
            <a:stretch>
              <a:fillRect/>
            </a:stretch>
          </p:blipFill>
          <p:spPr bwMode="auto">
            <a:xfrm>
              <a:off x="2771775" y="1052513"/>
              <a:ext cx="2159000" cy="1866900"/>
            </a:xfrm>
            <a:prstGeom prst="rect">
              <a:avLst/>
            </a:prstGeom>
            <a:noFill/>
            <a:ln w="9525">
              <a:solidFill>
                <a:srgbClr val="7030A0"/>
              </a:solidFill>
              <a:miter lim="800000"/>
              <a:headEnd/>
              <a:tailEnd/>
            </a:ln>
          </p:spPr>
        </p:pic>
        <p:sp>
          <p:nvSpPr>
            <p:cNvPr id="17" name="105 Llamada rectangular"/>
            <p:cNvSpPr>
              <a:spLocks noChangeArrowheads="1"/>
            </p:cNvSpPr>
            <p:nvPr/>
          </p:nvSpPr>
          <p:spPr bwMode="auto">
            <a:xfrm>
              <a:off x="6011863" y="2493818"/>
              <a:ext cx="2786061" cy="646257"/>
            </a:xfrm>
            <a:prstGeom prst="wedgeRectCallout">
              <a:avLst>
                <a:gd name="adj1" fmla="val -74046"/>
                <a:gd name="adj2" fmla="val 281856"/>
              </a:avLst>
            </a:prstGeom>
            <a:solidFill>
              <a:srgbClr val="CC0099"/>
            </a:solidFill>
            <a:ln w="25400" algn="ctr">
              <a:solidFill>
                <a:srgbClr val="89A4A7"/>
              </a:solidFill>
              <a:miter lim="800000"/>
              <a:headEnd/>
              <a:tailEnd/>
            </a:ln>
          </p:spPr>
          <p:txBody>
            <a:bodyPr anchor="ctr"/>
            <a:lstStyle/>
            <a:p>
              <a:pPr algn="ctr"/>
              <a:r>
                <a:rPr lang="es-CO" sz="1200" b="1" dirty="0">
                  <a:solidFill>
                    <a:srgbClr val="FFFFFF"/>
                  </a:solidFill>
                </a:rPr>
                <a:t>Usos y Conflictos de Uso</a:t>
              </a:r>
            </a:p>
          </p:txBody>
        </p:sp>
        <p:sp>
          <p:nvSpPr>
            <p:cNvPr id="18" name="105 Llamada rectangular"/>
            <p:cNvSpPr>
              <a:spLocks noChangeArrowheads="1"/>
            </p:cNvSpPr>
            <p:nvPr/>
          </p:nvSpPr>
          <p:spPr bwMode="auto">
            <a:xfrm>
              <a:off x="-323850" y="1125538"/>
              <a:ext cx="2786063" cy="504825"/>
            </a:xfrm>
            <a:prstGeom prst="wedgeRectCallout">
              <a:avLst>
                <a:gd name="adj1" fmla="val -17120"/>
                <a:gd name="adj2" fmla="val 39310"/>
              </a:avLst>
            </a:prstGeom>
            <a:solidFill>
              <a:srgbClr val="CC0099"/>
            </a:solidFill>
            <a:ln w="25400" algn="ctr">
              <a:solidFill>
                <a:srgbClr val="89A4A7"/>
              </a:solidFill>
              <a:miter lim="800000"/>
              <a:headEnd/>
              <a:tailEnd/>
            </a:ln>
          </p:spPr>
          <p:txBody>
            <a:bodyPr anchor="ctr"/>
            <a:lstStyle/>
            <a:p>
              <a:pPr algn="ctr"/>
              <a:r>
                <a:rPr lang="es-CO" sz="1400" b="1" dirty="0">
                  <a:solidFill>
                    <a:srgbClr val="FFFFFF"/>
                  </a:solidFill>
                </a:rPr>
                <a:t>Ciclo Hidrológico</a:t>
              </a:r>
            </a:p>
          </p:txBody>
        </p:sp>
        <p:sp>
          <p:nvSpPr>
            <p:cNvPr id="19" name="108 Llamada rectangular"/>
            <p:cNvSpPr>
              <a:spLocks noChangeArrowheads="1"/>
            </p:cNvSpPr>
            <p:nvPr/>
          </p:nvSpPr>
          <p:spPr bwMode="auto">
            <a:xfrm>
              <a:off x="7235825" y="3716338"/>
              <a:ext cx="1908175" cy="360362"/>
            </a:xfrm>
            <a:prstGeom prst="wedgeRectCallout">
              <a:avLst>
                <a:gd name="adj1" fmla="val 1250"/>
                <a:gd name="adj2" fmla="val 304625"/>
              </a:avLst>
            </a:prstGeom>
            <a:solidFill>
              <a:srgbClr val="CC0099"/>
            </a:solidFill>
            <a:ln w="25400" algn="ctr">
              <a:solidFill>
                <a:srgbClr val="89A4A7"/>
              </a:solidFill>
              <a:miter lim="800000"/>
              <a:headEnd/>
              <a:tailEnd/>
            </a:ln>
          </p:spPr>
          <p:txBody>
            <a:bodyPr anchor="ctr"/>
            <a:lstStyle/>
            <a:p>
              <a:pPr algn="ctr"/>
              <a:r>
                <a:rPr lang="es-CO" sz="1200" b="1" dirty="0">
                  <a:solidFill>
                    <a:srgbClr val="FFFFFF"/>
                  </a:solidFill>
                </a:rPr>
                <a:t>Contaminación</a:t>
              </a:r>
            </a:p>
          </p:txBody>
        </p:sp>
        <p:sp>
          <p:nvSpPr>
            <p:cNvPr id="20" name="108 Llamada rectangular"/>
            <p:cNvSpPr>
              <a:spLocks noChangeArrowheads="1"/>
            </p:cNvSpPr>
            <p:nvPr/>
          </p:nvSpPr>
          <p:spPr bwMode="auto">
            <a:xfrm>
              <a:off x="4211638" y="4724400"/>
              <a:ext cx="1223962" cy="433388"/>
            </a:xfrm>
            <a:prstGeom prst="wedgeRectCallout">
              <a:avLst>
                <a:gd name="adj1" fmla="val -100583"/>
                <a:gd name="adj2" fmla="val -158060"/>
              </a:avLst>
            </a:prstGeom>
            <a:solidFill>
              <a:srgbClr val="CC0099"/>
            </a:solidFill>
            <a:ln w="25400" algn="ctr">
              <a:solidFill>
                <a:srgbClr val="89A4A7"/>
              </a:solidFill>
              <a:miter lim="800000"/>
              <a:headEnd/>
              <a:tailEnd/>
            </a:ln>
          </p:spPr>
          <p:txBody>
            <a:bodyPr anchor="ctr"/>
            <a:lstStyle/>
            <a:p>
              <a:pPr algn="ctr"/>
              <a:r>
                <a:rPr lang="es-CO" sz="1400" b="1" dirty="0">
                  <a:solidFill>
                    <a:srgbClr val="FFFFFF"/>
                  </a:solidFill>
                </a:rPr>
                <a:t>Riesgos</a:t>
              </a:r>
            </a:p>
          </p:txBody>
        </p:sp>
      </p:grpSp>
    </p:spTree>
    <p:extLst>
      <p:ext uri="{BB962C8B-B14F-4D97-AF65-F5344CB8AC3E}">
        <p14:creationId xmlns:p14="http://schemas.microsoft.com/office/powerpoint/2010/main" val="4075886113"/>
      </p:ext>
    </p:extLst>
  </p:cSld>
  <p:clrMapOvr>
    <a:masterClrMapping/>
  </p:clrMapOvr>
  <p:transition>
    <p:fade thruBlk="1"/>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0500" y="350834"/>
            <a:ext cx="8763000" cy="461665"/>
          </a:xfrm>
        </p:spPr>
        <p:txBody>
          <a:bodyPr wrap="square" lIns="0" tIns="0" rIns="0" bIns="0" rtlCol="0">
            <a:spAutoFit/>
          </a:bodyPr>
          <a:lstStyle/>
          <a:p>
            <a:pPr algn="ctr" fontAlgn="auto">
              <a:lnSpc>
                <a:spcPct val="100000"/>
              </a:lnSpc>
              <a:spcAft>
                <a:spcPts val="0"/>
              </a:spcAft>
              <a:defRPr/>
            </a:pPr>
            <a:r>
              <a:rPr lang="es-VE" sz="3000" b="1" kern="10" dirty="0">
                <a:ln w="25400">
                  <a:solidFill>
                    <a:srgbClr val="000000"/>
                  </a:solidFill>
                  <a:round/>
                  <a:headEnd/>
                  <a:tailEnd/>
                </a:ln>
                <a:solidFill>
                  <a:srgbClr val="FFCCFF"/>
                </a:solidFill>
                <a:latin typeface="Arial Black"/>
              </a:rPr>
              <a:t>Sembrando el Agua Preservamos la Vida</a:t>
            </a:r>
            <a:endParaRPr lang="es-VE" sz="3000" dirty="0"/>
          </a:p>
        </p:txBody>
      </p:sp>
      <p:sp>
        <p:nvSpPr>
          <p:cNvPr id="4" name="Marcador de contenido 3"/>
          <p:cNvSpPr>
            <a:spLocks noGrp="1"/>
          </p:cNvSpPr>
          <p:nvPr>
            <p:ph idx="1"/>
          </p:nvPr>
        </p:nvSpPr>
        <p:spPr>
          <a:xfrm>
            <a:off x="190498" y="1224241"/>
            <a:ext cx="8763001" cy="5001369"/>
          </a:xfrm>
        </p:spPr>
        <p:txBody>
          <a:bodyPr wrap="square" lIns="0" tIns="0" rIns="0" bIns="0" rtlCol="0">
            <a:spAutoFit/>
          </a:bodyPr>
          <a:lstStyle/>
          <a:p>
            <a:pPr marL="324000" indent="-324000">
              <a:lnSpc>
                <a:spcPct val="100000"/>
              </a:lnSpc>
              <a:spcBef>
                <a:spcPts val="0"/>
              </a:spcBef>
              <a:buClr>
                <a:srgbClr val="FF0000"/>
              </a:buClr>
              <a:buFont typeface="Wingdings" panose="05000000000000000000" pitchFamily="2" charset="2"/>
              <a:buChar char="Ø"/>
            </a:pPr>
            <a:r>
              <a:rPr lang="es-VE" sz="2500" kern="10" dirty="0">
                <a:ln w="15875">
                  <a:solidFill>
                    <a:srgbClr val="000000"/>
                  </a:solidFill>
                  <a:round/>
                  <a:headEnd/>
                  <a:tailEnd/>
                </a:ln>
                <a:solidFill>
                  <a:schemeClr val="accent6">
                    <a:lumMod val="75000"/>
                  </a:schemeClr>
                </a:solidFill>
                <a:latin typeface="Arial Black"/>
              </a:rPr>
              <a:t>Incorporar en los viveros institucionales, escolares y comunitarios la propagación de las especies requeridas para adelantar los proyectos de restauración ambiental de las nacientes y zonas protectoras de las cuencas hidrográficas que abastecen de agua a nuestras poblaciones.</a:t>
            </a:r>
          </a:p>
          <a:p>
            <a:pPr marL="324000" indent="-324000">
              <a:lnSpc>
                <a:spcPct val="100000"/>
              </a:lnSpc>
              <a:spcBef>
                <a:spcPts val="0"/>
              </a:spcBef>
              <a:buClr>
                <a:srgbClr val="FF0000"/>
              </a:buClr>
              <a:buFont typeface="Wingdings" panose="05000000000000000000" pitchFamily="2" charset="2"/>
              <a:buChar char="Ø"/>
            </a:pPr>
            <a:r>
              <a:rPr lang="es-VE" sz="2500" kern="10" dirty="0">
                <a:ln w="15875">
                  <a:solidFill>
                    <a:srgbClr val="000000"/>
                  </a:solidFill>
                  <a:round/>
                  <a:headEnd/>
                  <a:tailEnd/>
                </a:ln>
                <a:solidFill>
                  <a:schemeClr val="accent6">
                    <a:lumMod val="75000"/>
                  </a:schemeClr>
                </a:solidFill>
                <a:latin typeface="Arial Black"/>
              </a:rPr>
              <a:t>Impulsar los Planes de Acción para la Protección de los Bosques, Recursos Hídricos y Diversidad Biológica de la Sierra de Barbacoas, y apoyar la Campaña de Restauración Ambiental de las nacientes y zonas protectoras de las Cuencas Alta y Media del río Tocuyo.</a:t>
            </a:r>
          </a:p>
        </p:txBody>
      </p:sp>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Tree>
    <p:extLst>
      <p:ext uri="{BB962C8B-B14F-4D97-AF65-F5344CB8AC3E}">
        <p14:creationId xmlns:p14="http://schemas.microsoft.com/office/powerpoint/2010/main" val="4141001482"/>
      </p:ext>
    </p:extLst>
  </p:cSld>
  <p:clrMapOvr>
    <a:masterClrMapping/>
  </p:clrMapOvr>
  <p:transition>
    <p:fade thruBlk="1"/>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334239"/>
            <a:ext cx="8785224" cy="492443"/>
          </a:xfrm>
        </p:spPr>
        <p:txBody>
          <a:bodyPr wrap="square" lIns="0" tIns="0" rIns="0" bIns="0" rtlCol="0">
            <a:spAutoFit/>
          </a:bodyPr>
          <a:lstStyle/>
          <a:p>
            <a:pPr algn="ctr" fontAlgn="auto">
              <a:lnSpc>
                <a:spcPct val="100000"/>
              </a:lnSpc>
              <a:spcAft>
                <a:spcPts val="0"/>
              </a:spcAft>
              <a:defRPr/>
            </a:pPr>
            <a:r>
              <a:rPr lang="es-VE" sz="3200" b="1" kern="10" dirty="0">
                <a:ln w="25400">
                  <a:solidFill>
                    <a:srgbClr val="000000"/>
                  </a:solidFill>
                  <a:round/>
                  <a:headEnd/>
                  <a:tailEnd/>
                </a:ln>
                <a:solidFill>
                  <a:srgbClr val="FFCCFF"/>
                </a:solidFill>
                <a:latin typeface="Arial Black"/>
              </a:rPr>
              <a:t>Conocer sobre el </a:t>
            </a:r>
            <a:r>
              <a:rPr lang="es-VE" sz="3200" b="1" kern="10" dirty="0" err="1">
                <a:ln w="25400">
                  <a:solidFill>
                    <a:srgbClr val="000000"/>
                  </a:solidFill>
                  <a:round/>
                  <a:headEnd/>
                  <a:tailEnd/>
                </a:ln>
                <a:solidFill>
                  <a:srgbClr val="FFCCFF"/>
                </a:solidFill>
                <a:latin typeface="Arial Black"/>
              </a:rPr>
              <a:t>Extractivismo</a:t>
            </a:r>
            <a:endParaRPr lang="es-VE" sz="3000" dirty="0"/>
          </a:p>
        </p:txBody>
      </p:sp>
      <p:sp>
        <p:nvSpPr>
          <p:cNvPr id="4" name="Marcador de contenido 3"/>
          <p:cNvSpPr>
            <a:spLocks noGrp="1"/>
          </p:cNvSpPr>
          <p:nvPr>
            <p:ph idx="1"/>
          </p:nvPr>
        </p:nvSpPr>
        <p:spPr>
          <a:xfrm>
            <a:off x="179388" y="1038541"/>
            <a:ext cx="8785224" cy="1477328"/>
          </a:xfrm>
        </p:spPr>
        <p:txBody>
          <a:bodyPr lIns="0" tIns="0" rIns="0" bIns="0" rtlCol="0">
            <a:spAutoFit/>
          </a:bodyPr>
          <a:lstStyle/>
          <a:p>
            <a:pPr marL="360000" indent="-360000" algn="just" defTabSz="360000" fontAlgn="auto">
              <a:lnSpc>
                <a:spcPct val="100000"/>
              </a:lnSpc>
              <a:spcBef>
                <a:spcPts val="1200"/>
              </a:spcBef>
              <a:spcAft>
                <a:spcPts val="0"/>
              </a:spcAft>
              <a:buClr>
                <a:srgbClr val="FF0000"/>
              </a:buClr>
              <a:buFont typeface="Wingdings" panose="05000000000000000000" pitchFamily="2" charset="2"/>
              <a:buChar char="Ø"/>
              <a:defRPr/>
            </a:pPr>
            <a:r>
              <a:rPr lang="es-VE" sz="2400" kern="10" dirty="0">
                <a:ln w="15875">
                  <a:solidFill>
                    <a:srgbClr val="000000"/>
                  </a:solidFill>
                  <a:round/>
                  <a:headEnd/>
                  <a:tailEnd/>
                </a:ln>
                <a:solidFill>
                  <a:schemeClr val="accent2">
                    <a:lumMod val="75000"/>
                  </a:schemeClr>
                </a:solidFill>
                <a:latin typeface="Arial Black"/>
              </a:rPr>
              <a:t>Divulgar información sobre el impacto ambiental de los proyectos </a:t>
            </a:r>
            <a:r>
              <a:rPr lang="es-VE" sz="2400" kern="10" dirty="0" err="1">
                <a:ln w="15875">
                  <a:solidFill>
                    <a:srgbClr val="000000"/>
                  </a:solidFill>
                  <a:round/>
                  <a:headEnd/>
                  <a:tailEnd/>
                </a:ln>
                <a:solidFill>
                  <a:schemeClr val="accent2">
                    <a:lumMod val="75000"/>
                  </a:schemeClr>
                </a:solidFill>
                <a:latin typeface="Arial Black"/>
              </a:rPr>
              <a:t>extractivistas</a:t>
            </a:r>
            <a:r>
              <a:rPr lang="es-VE" sz="2400" kern="10" dirty="0">
                <a:ln w="15875">
                  <a:solidFill>
                    <a:srgbClr val="000000"/>
                  </a:solidFill>
                  <a:round/>
                  <a:headEnd/>
                  <a:tailEnd/>
                </a:ln>
                <a:solidFill>
                  <a:schemeClr val="accent2">
                    <a:lumMod val="75000"/>
                  </a:schemeClr>
                </a:solidFill>
                <a:latin typeface="Arial Black"/>
              </a:rPr>
              <a:t> y de </a:t>
            </a:r>
            <a:r>
              <a:rPr lang="es-VE" sz="2400" kern="10" dirty="0" err="1">
                <a:ln w="15875">
                  <a:solidFill>
                    <a:srgbClr val="000000"/>
                  </a:solidFill>
                  <a:round/>
                  <a:headEnd/>
                  <a:tailEnd/>
                </a:ln>
                <a:solidFill>
                  <a:schemeClr val="accent2">
                    <a:lumMod val="75000"/>
                  </a:schemeClr>
                </a:solidFill>
                <a:latin typeface="Arial Black"/>
              </a:rPr>
              <a:t>megaminería</a:t>
            </a:r>
            <a:r>
              <a:rPr lang="es-VE" sz="2400" kern="10" dirty="0">
                <a:ln w="15875">
                  <a:solidFill>
                    <a:srgbClr val="000000"/>
                  </a:solidFill>
                  <a:round/>
                  <a:headEnd/>
                  <a:tailEnd/>
                </a:ln>
                <a:solidFill>
                  <a:schemeClr val="accent2">
                    <a:lumMod val="75000"/>
                  </a:schemeClr>
                </a:solidFill>
                <a:latin typeface="Arial Black"/>
              </a:rPr>
              <a:t> que puedan afectar ecosistemas vitales en nuestro territorio.</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1294" y="2638949"/>
            <a:ext cx="6192000" cy="3477704"/>
          </a:xfrm>
          <a:prstGeom prst="rect">
            <a:avLst/>
          </a:prstGeom>
          <a:noFill/>
          <a:ln w="38100">
            <a:solidFill>
              <a:schemeClr val="tx2">
                <a:lumMod val="50000"/>
              </a:schemeClr>
            </a:solidFill>
            <a:miter lim="800000"/>
            <a:headEnd/>
            <a:tailEnd/>
          </a:ln>
        </p:spPr>
      </p:pic>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8" name="CuadroTexto 7">
            <a:extLst>
              <a:ext uri="{FF2B5EF4-FFF2-40B4-BE49-F238E27FC236}">
                <a16:creationId xmlns:a16="http://schemas.microsoft.com/office/drawing/2014/main" id="{2EE54FAC-3B42-4D8D-A6F6-F786453EDE0D}"/>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3" action="ppaction://hlinksldjump">
                  <a:extLst>
                    <a:ext uri="{A12FA001-AC4F-418D-AE19-62706E023703}">
                      <ahyp:hlinkClr xmlns:ahyp="http://schemas.microsoft.com/office/drawing/2018/hyperlinkcolor" val="tx"/>
                    </a:ext>
                  </a:extLst>
                </a:hlinkClick>
              </a:rPr>
              <a:t>Contenidos</a:t>
            </a:r>
            <a:endParaRPr lang="es-VE" sz="1400" b="1" dirty="0"/>
          </a:p>
        </p:txBody>
      </p:sp>
    </p:spTree>
    <p:extLst>
      <p:ext uri="{BB962C8B-B14F-4D97-AF65-F5344CB8AC3E}">
        <p14:creationId xmlns:p14="http://schemas.microsoft.com/office/powerpoint/2010/main" val="417332497"/>
      </p:ext>
    </p:extLst>
  </p:cSld>
  <p:clrMapOvr>
    <a:masterClrMapping/>
  </p:clrMapOvr>
  <p:transition>
    <p:fade thruBlk="1"/>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Mensaje Clave</a:t>
            </a:r>
          </a:p>
        </p:txBody>
      </p:sp>
      <p:sp>
        <p:nvSpPr>
          <p:cNvPr id="5" name="Rectangle 3">
            <a:extLst>
              <a:ext uri="{FF2B5EF4-FFF2-40B4-BE49-F238E27FC236}">
                <a16:creationId xmlns:a16="http://schemas.microsoft.com/office/drawing/2014/main" id="{7B4A62CC-0D39-4572-9433-45A3EEE2425D}"/>
              </a:ext>
            </a:extLst>
          </p:cNvPr>
          <p:cNvSpPr txBox="1">
            <a:spLocks noChangeArrowheads="1"/>
          </p:cNvSpPr>
          <p:nvPr/>
        </p:nvSpPr>
        <p:spPr>
          <a:xfrm>
            <a:off x="596358" y="1301250"/>
            <a:ext cx="7999004" cy="4431983"/>
          </a:xfrm>
          <a:prstGeom prst="rect">
            <a:avLst/>
          </a:prstGeom>
        </p:spPr>
        <p:txBody>
          <a:bodyPr wrap="square" lIns="0" tIns="0" rIns="0" bIns="0">
            <a:spAutoFit/>
          </a:bodyPr>
          <a:lstStyle>
            <a:lvl1pPr marL="228600" indent="-228600" algn="l" rtl="0" fontAlgn="base">
              <a:lnSpc>
                <a:spcPct val="90000"/>
              </a:lnSpc>
              <a:spcBef>
                <a:spcPts val="1000"/>
              </a:spcBef>
              <a:spcAft>
                <a:spcPct val="0"/>
              </a:spcAft>
              <a:buFont typeface="Arial" charset="0"/>
              <a:buChar char="•"/>
              <a:defRPr lang="es-ES" altLang="es-VE" sz="28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charset="0"/>
              <a:buChar char="•"/>
              <a:defRPr lang="es-ES" altLang="es-VE" sz="24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charset="0"/>
              <a:buChar char="•"/>
              <a:defRPr lang="es-VE"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40000"/>
              </a:spcBef>
              <a:buClr>
                <a:srgbClr val="CC0000"/>
              </a:buClr>
              <a:buFont typeface="Wingdings" panose="05000000000000000000" pitchFamily="2" charset="2"/>
              <a:buChar char="Ø"/>
              <a:defRPr/>
            </a:pPr>
            <a:r>
              <a:rPr lang="es-CO" sz="4000">
                <a:ln w="3175">
                  <a:solidFill>
                    <a:srgbClr val="92D050"/>
                  </a:solidFill>
                </a:ln>
                <a:effectLst>
                  <a:outerShdw blurRad="38100" dist="38100" dir="2700000" algn="tl">
                    <a:srgbClr val="C0C0C0"/>
                  </a:outerShdw>
                </a:effectLst>
                <a:latin typeface="Arial Black" panose="020B0A04020102020204" pitchFamily="34" charset="0"/>
              </a:rPr>
              <a:t>¡La conservación necesita las</a:t>
            </a:r>
            <a:r>
              <a:rPr lang="es-CO" sz="4000">
                <a:solidFill>
                  <a:schemeClr val="hlink"/>
                </a:solidFill>
                <a:effectLst>
                  <a:outerShdw blurRad="38100" dist="38100" dir="2700000" algn="tl">
                    <a:srgbClr val="C0C0C0"/>
                  </a:outerShdw>
                </a:effectLst>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capacidades</a:t>
            </a:r>
            <a:r>
              <a:rPr lang="es-CO" sz="4000">
                <a:ln w="3175">
                  <a:solidFill>
                    <a:srgbClr val="92D050"/>
                  </a:solidFill>
                </a:ln>
                <a:effectLst>
                  <a:outerShdw blurRad="38100" dist="38100" dir="2700000" algn="tl">
                    <a:srgbClr val="C0C0C0"/>
                  </a:outerShdw>
                </a:effectLst>
                <a:latin typeface="Arial Black" panose="020B0A04020102020204" pitchFamily="34" charset="0"/>
              </a:rPr>
              <a:t>, </a:t>
            </a:r>
            <a:br>
              <a:rPr lang="es-CO" sz="4000">
                <a:ln w="3175">
                  <a:solidFill>
                    <a:srgbClr val="92D050"/>
                  </a:solidFill>
                </a:ln>
                <a:effectLst>
                  <a:outerShdw blurRad="38100" dist="38100" dir="2700000" algn="tl">
                    <a:srgbClr val="C0C0C0"/>
                  </a:outerShdw>
                </a:effectLst>
                <a:latin typeface="Arial Black" panose="020B0A04020102020204" pitchFamily="34" charset="0"/>
              </a:rPr>
            </a:br>
            <a:r>
              <a:rPr lang="es-CO" sz="4000">
                <a:ln w="3175">
                  <a:solidFill>
                    <a:srgbClr val="92D050"/>
                  </a:solidFill>
                </a:ln>
                <a:effectLst>
                  <a:outerShdw blurRad="38100" dist="38100" dir="2700000" algn="tl">
                    <a:srgbClr val="C0C0C0"/>
                  </a:outerShdw>
                </a:effectLst>
                <a:latin typeface="Arial Black" panose="020B0A04020102020204" pitchFamily="34" charset="0"/>
              </a:rPr>
              <a:t>las</a:t>
            </a:r>
            <a:r>
              <a:rPr lang="es-CO" sz="4000">
                <a:solidFill>
                  <a:schemeClr val="hlink"/>
                </a:solidFill>
                <a:effectLst>
                  <a:outerShdw blurRad="38100" dist="38100" dir="2700000" algn="tl">
                    <a:srgbClr val="C0C0C0"/>
                  </a:outerShdw>
                </a:effectLst>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preocupaciones</a:t>
            </a:r>
            <a:r>
              <a:rPr lang="es-CO" sz="4000">
                <a:solidFill>
                  <a:schemeClr val="hlink"/>
                </a:solidFill>
                <a:effectLst>
                  <a:outerShdw blurRad="38100" dist="38100" dir="2700000" algn="tl">
                    <a:srgbClr val="C0C0C0"/>
                  </a:outerShdw>
                </a:effectLst>
              </a:rPr>
              <a:t> </a:t>
            </a:r>
            <a:r>
              <a:rPr lang="es-CO" sz="4000">
                <a:ln w="3175">
                  <a:solidFill>
                    <a:srgbClr val="92D050"/>
                  </a:solidFill>
                </a:ln>
                <a:effectLst>
                  <a:outerShdw blurRad="38100" dist="38100" dir="2700000" algn="tl">
                    <a:srgbClr val="C0C0C0"/>
                  </a:outerShdw>
                </a:effectLst>
                <a:latin typeface="Arial Black" panose="020B0A04020102020204" pitchFamily="34" charset="0"/>
              </a:rPr>
              <a:t>y el</a:t>
            </a:r>
            <a:r>
              <a:rPr lang="es-CO" sz="4000">
                <a:solidFill>
                  <a:schemeClr val="hlink"/>
                </a:solidFill>
                <a:effectLst>
                  <a:outerShdw blurRad="38100" dist="38100" dir="2700000" algn="tl">
                    <a:srgbClr val="C0C0C0"/>
                  </a:outerShdw>
                </a:effectLst>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compromiso de la sociedad en su conjunto</a:t>
            </a:r>
            <a:r>
              <a:rPr lang="es-CO" sz="4000">
                <a:ln w="3175">
                  <a:solidFill>
                    <a:srgbClr val="92D050"/>
                  </a:solidFill>
                </a:ln>
                <a:effectLst>
                  <a:outerShdw blurRad="38100" dist="38100" dir="2700000" algn="tl">
                    <a:srgbClr val="C0C0C0"/>
                  </a:outerShdw>
                </a:effectLst>
                <a:latin typeface="Arial Black" panose="020B0A04020102020204" pitchFamily="34" charset="0"/>
              </a:rPr>
              <a:t>…, no sólo de los profesionales expertos o de los funcionarios del gobierno!</a:t>
            </a:r>
            <a:endParaRPr lang="es-VE" sz="4000" dirty="0">
              <a:ln w="3175">
                <a:solidFill>
                  <a:srgbClr val="92D050"/>
                </a:solidFill>
              </a:ln>
              <a:effectLst>
                <a:outerShdw blurRad="38100" dist="38100" dir="2700000" algn="tl">
                  <a:srgbClr val="C0C0C0"/>
                </a:outerShdw>
              </a:effectLst>
              <a:latin typeface="Arial Black" panose="020B0A04020102020204" pitchFamily="34" charset="0"/>
            </a:endParaRPr>
          </a:p>
        </p:txBody>
      </p:sp>
    </p:spTree>
    <p:extLst>
      <p:ext uri="{BB962C8B-B14F-4D97-AF65-F5344CB8AC3E}">
        <p14:creationId xmlns:p14="http://schemas.microsoft.com/office/powerpoint/2010/main" val="3052101915"/>
      </p:ext>
    </p:extLst>
  </p:cSld>
  <p:clrMapOvr>
    <a:masterClrMapping/>
  </p:clrMapOvr>
  <p:transition>
    <p:fade thruBlk="1"/>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Mensaje Clave</a:t>
            </a:r>
          </a:p>
        </p:txBody>
      </p:sp>
      <p:sp>
        <p:nvSpPr>
          <p:cNvPr id="5" name="Rectangle 3">
            <a:extLst>
              <a:ext uri="{FF2B5EF4-FFF2-40B4-BE49-F238E27FC236}">
                <a16:creationId xmlns:a16="http://schemas.microsoft.com/office/drawing/2014/main" id="{EBF36190-7A32-4214-A046-073A9984E0DA}"/>
              </a:ext>
            </a:extLst>
          </p:cNvPr>
          <p:cNvSpPr txBox="1">
            <a:spLocks noChangeArrowheads="1"/>
          </p:cNvSpPr>
          <p:nvPr/>
        </p:nvSpPr>
        <p:spPr>
          <a:xfrm>
            <a:off x="71439" y="994114"/>
            <a:ext cx="9001124" cy="4985980"/>
          </a:xfrm>
          <a:prstGeom prst="rect">
            <a:avLst/>
          </a:prstGeom>
        </p:spPr>
        <p:txBody>
          <a:bodyPr wrap="square" lIns="0" tIns="0" rIns="0" bIns="0">
            <a:spAutoFit/>
          </a:bodyPr>
          <a:lstStyle>
            <a:lvl1pPr marL="228600" indent="-228600" algn="l" rtl="0" fontAlgn="base">
              <a:lnSpc>
                <a:spcPct val="90000"/>
              </a:lnSpc>
              <a:spcBef>
                <a:spcPts val="1000"/>
              </a:spcBef>
              <a:spcAft>
                <a:spcPct val="0"/>
              </a:spcAft>
              <a:buFont typeface="Arial" charset="0"/>
              <a:buChar char="•"/>
              <a:defRPr lang="es-ES" altLang="es-VE" sz="28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charset="0"/>
              <a:buChar char="•"/>
              <a:defRPr lang="es-ES" altLang="es-VE" sz="24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charset="0"/>
              <a:buChar char="•"/>
              <a:defRPr lang="es-VE"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40000"/>
              </a:spcBef>
              <a:buClr>
                <a:srgbClr val="CC0000"/>
              </a:buClr>
              <a:buFont typeface="Wingdings" panose="05000000000000000000" pitchFamily="2" charset="2"/>
              <a:buChar char="Ø"/>
              <a:defRPr/>
            </a:pPr>
            <a:r>
              <a:rPr lang="es-CO" sz="4000">
                <a:ln w="3175">
                  <a:solidFill>
                    <a:srgbClr val="92D050"/>
                  </a:solidFill>
                </a:ln>
                <a:effectLst>
                  <a:outerShdw blurRad="38100" dist="38100" dir="2700000" algn="tl">
                    <a:srgbClr val="C0C0C0"/>
                  </a:outerShdw>
                </a:effectLst>
                <a:latin typeface="Arial Black" panose="020B0A04020102020204" pitchFamily="34" charset="0"/>
              </a:rPr>
              <a:t>La conservación debe prestar más atención a los</a:t>
            </a:r>
            <a:r>
              <a:rPr lang="es-CO" sz="4000">
                <a:effectLst>
                  <a:outerShdw blurRad="38100" dist="38100" dir="2700000" algn="tl">
                    <a:srgbClr val="C0C0C0"/>
                  </a:outerShdw>
                </a:effectLst>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vínculos</a:t>
            </a:r>
            <a:r>
              <a:rPr lang="es-CO" sz="4000">
                <a:effectLst>
                  <a:outerShdw blurRad="38100" dist="38100" dir="2700000" algn="tl">
                    <a:srgbClr val="C0C0C0"/>
                  </a:outerShdw>
                </a:effectLst>
              </a:rPr>
              <a:t> </a:t>
            </a:r>
            <a:r>
              <a:rPr lang="es-CO" sz="4000">
                <a:ln w="3175">
                  <a:solidFill>
                    <a:srgbClr val="92D050"/>
                  </a:solidFill>
                </a:ln>
                <a:effectLst>
                  <a:outerShdw blurRad="38100" dist="38100" dir="2700000" algn="tl">
                    <a:srgbClr val="C0C0C0"/>
                  </a:outerShdw>
                </a:effectLst>
                <a:latin typeface="Arial Black" panose="020B0A04020102020204" pitchFamily="34" charset="0"/>
              </a:rPr>
              <a:t>cruciales</a:t>
            </a:r>
            <a:r>
              <a:rPr lang="es-CO" sz="4000">
                <a:effectLst>
                  <a:outerShdw blurRad="38100" dist="38100" dir="2700000" algn="tl">
                    <a:srgbClr val="C0C0C0"/>
                  </a:outerShdw>
                </a:effectLst>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entre</a:t>
            </a:r>
            <a:r>
              <a:rPr lang="es-CO" sz="4000">
                <a:effectLst>
                  <a:outerShdw blurRad="38100" dist="38100" dir="2700000" algn="tl">
                    <a:srgbClr val="C0C0C0"/>
                  </a:outerShdw>
                </a:effectLst>
              </a:rPr>
              <a:t> </a:t>
            </a:r>
            <a:r>
              <a:rPr lang="es-CO" sz="4000">
                <a:ln w="3175">
                  <a:solidFill>
                    <a:srgbClr val="92D050"/>
                  </a:solidFill>
                </a:ln>
                <a:effectLst>
                  <a:outerShdw blurRad="38100" dist="38100" dir="2700000" algn="tl">
                    <a:srgbClr val="C0C0C0"/>
                  </a:outerShdw>
                </a:effectLst>
                <a:latin typeface="Arial Black" panose="020B0A04020102020204" pitchFamily="34" charset="0"/>
              </a:rPr>
              <a:t>la</a:t>
            </a:r>
            <a:r>
              <a:rPr lang="es-CO" sz="4000">
                <a:solidFill>
                  <a:schemeClr val="hlink"/>
                </a:solidFill>
                <a:effectLst>
                  <a:outerShdw blurRad="38100" dist="38100" dir="2700000" algn="tl">
                    <a:srgbClr val="C0C0C0"/>
                  </a:outerShdw>
                </a:effectLst>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diversidad biológica y cultural</a:t>
            </a:r>
            <a:r>
              <a:rPr lang="es-CO" sz="4000">
                <a:solidFill>
                  <a:schemeClr val="hlink"/>
                </a:solidFill>
                <a:effectLst>
                  <a:outerShdw blurRad="38100" dist="38100" dir="2700000" algn="tl">
                    <a:srgbClr val="C0C0C0"/>
                  </a:outerShdw>
                </a:effectLst>
              </a:rPr>
              <a:t> </a:t>
            </a:r>
            <a:r>
              <a:rPr lang="es-CO" sz="4000">
                <a:ln w="3175">
                  <a:solidFill>
                    <a:srgbClr val="92D050"/>
                  </a:solidFill>
                </a:ln>
                <a:effectLst>
                  <a:outerShdw blurRad="38100" dist="38100" dir="2700000" algn="tl">
                    <a:srgbClr val="C0C0C0"/>
                  </a:outerShdw>
                </a:effectLst>
                <a:latin typeface="Arial Black" panose="020B0A04020102020204" pitchFamily="34" charset="0"/>
              </a:rPr>
              <a:t>y a las</a:t>
            </a:r>
            <a:r>
              <a:rPr lang="es-CO" sz="4000">
                <a:solidFill>
                  <a:schemeClr val="hlink"/>
                </a:solidFill>
                <a:effectLst>
                  <a:outerShdw blurRad="38100" dist="38100" dir="2700000" algn="tl">
                    <a:srgbClr val="C0C0C0"/>
                  </a:outerShdw>
                </a:effectLst>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condiciones para empoderar</a:t>
            </a:r>
            <a:r>
              <a:rPr lang="es-CO" sz="4000">
                <a:solidFill>
                  <a:schemeClr val="hlink"/>
                </a:solidFill>
                <a:effectLst>
                  <a:outerShdw blurRad="38100" dist="38100" dir="2700000" algn="tl">
                    <a:srgbClr val="C0C0C0"/>
                  </a:outerShdw>
                </a:effectLst>
              </a:rPr>
              <a:t> </a:t>
            </a:r>
            <a:r>
              <a:rPr lang="es-CO" sz="4000">
                <a:ln w="3175">
                  <a:solidFill>
                    <a:srgbClr val="92D050"/>
                  </a:solidFill>
                </a:ln>
                <a:effectLst>
                  <a:outerShdw blurRad="38100" dist="38100" dir="2700000" algn="tl">
                    <a:srgbClr val="C0C0C0"/>
                  </a:outerShdw>
                </a:effectLst>
                <a:latin typeface="Arial Black" panose="020B0A04020102020204" pitchFamily="34" charset="0"/>
              </a:rPr>
              <a:t>a los pueblos indígenas y a las comunidades locales para conservar la naturaleza y sus recursos.</a:t>
            </a:r>
            <a:endParaRPr lang="es-CO" sz="4000" dirty="0">
              <a:ln w="3175">
                <a:solidFill>
                  <a:srgbClr val="92D050"/>
                </a:solidFill>
              </a:ln>
              <a:effectLst>
                <a:outerShdw blurRad="38100" dist="38100" dir="2700000" algn="tl">
                  <a:srgbClr val="C0C0C0"/>
                </a:outerShdw>
              </a:effectLst>
              <a:latin typeface="Arial Black" panose="020B0A04020102020204" pitchFamily="34" charset="0"/>
            </a:endParaRPr>
          </a:p>
        </p:txBody>
      </p:sp>
    </p:spTree>
    <p:extLst>
      <p:ext uri="{BB962C8B-B14F-4D97-AF65-F5344CB8AC3E}">
        <p14:creationId xmlns:p14="http://schemas.microsoft.com/office/powerpoint/2010/main" val="4146793539"/>
      </p:ext>
    </p:extLst>
  </p:cSld>
  <p:clrMapOvr>
    <a:masterClrMapping/>
  </p:clrMapOvr>
  <p:transition>
    <p:fade thruBlk="1"/>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Mensaje Clave</a:t>
            </a:r>
          </a:p>
        </p:txBody>
      </p:sp>
      <p:sp>
        <p:nvSpPr>
          <p:cNvPr id="5" name="Rectangle 3">
            <a:extLst>
              <a:ext uri="{FF2B5EF4-FFF2-40B4-BE49-F238E27FC236}">
                <a16:creationId xmlns:a16="http://schemas.microsoft.com/office/drawing/2014/main" id="{B5696BE6-B2E9-4CB1-B8F3-5054E2BD6D84}"/>
              </a:ext>
            </a:extLst>
          </p:cNvPr>
          <p:cNvSpPr txBox="1">
            <a:spLocks noChangeArrowheads="1"/>
          </p:cNvSpPr>
          <p:nvPr/>
        </p:nvSpPr>
        <p:spPr>
          <a:xfrm>
            <a:off x="687796" y="1541051"/>
            <a:ext cx="7789999" cy="3877985"/>
          </a:xfrm>
          <a:prstGeom prst="rect">
            <a:avLst/>
          </a:prstGeom>
        </p:spPr>
        <p:txBody>
          <a:bodyPr wrap="square" lIns="0" tIns="0" rIns="0" bIns="0">
            <a:spAutoFit/>
          </a:bodyPr>
          <a:lstStyle>
            <a:lvl1pPr marL="228600" indent="-228600" algn="l" rtl="0" fontAlgn="base">
              <a:lnSpc>
                <a:spcPct val="90000"/>
              </a:lnSpc>
              <a:spcBef>
                <a:spcPts val="1000"/>
              </a:spcBef>
              <a:spcAft>
                <a:spcPct val="0"/>
              </a:spcAft>
              <a:buFont typeface="Arial" charset="0"/>
              <a:buChar char="•"/>
              <a:defRPr lang="es-ES" altLang="es-VE" sz="28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charset="0"/>
              <a:buChar char="•"/>
              <a:defRPr lang="es-ES" altLang="es-VE" sz="24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charset="0"/>
              <a:buChar char="•"/>
              <a:defRPr lang="es-VE"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40000"/>
              </a:spcBef>
              <a:buClr>
                <a:srgbClr val="CC0000"/>
              </a:buClr>
              <a:buFont typeface="Wingdings" panose="05000000000000000000" pitchFamily="2" charset="2"/>
              <a:buChar char="Ø"/>
              <a:defRPr/>
            </a:pPr>
            <a:r>
              <a:rPr lang="es-CO" sz="4000">
                <a:ln w="3175">
                  <a:solidFill>
                    <a:srgbClr val="92D050"/>
                  </a:solidFill>
                </a:ln>
                <a:effectLst>
                  <a:outerShdw blurRad="38100" dist="38100" dir="2700000" algn="tl">
                    <a:srgbClr val="C0C0C0"/>
                  </a:outerShdw>
                </a:effectLst>
                <a:latin typeface="Arial Black" panose="020B0A04020102020204" pitchFamily="34" charset="0"/>
              </a:rPr>
              <a:t>La conservación necesita la</a:t>
            </a:r>
            <a:r>
              <a:rPr lang="es-CO" sz="4000">
                <a:effectLst>
                  <a:outerShdw blurRad="38100" dist="38100" dir="2700000" algn="tl">
                    <a:srgbClr val="C0C0C0"/>
                  </a:outerShdw>
                </a:effectLst>
                <a:latin typeface="Arial Black" panose="020B0A04020102020204" pitchFamily="34" charset="0"/>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equidad: compartir de manera justa y</a:t>
            </a:r>
            <a:r>
              <a:rPr lang="es-CO" sz="4000">
                <a:solidFill>
                  <a:schemeClr val="hlink"/>
                </a:solidFill>
                <a:effectLst>
                  <a:outerShdw blurRad="38100" dist="38100" dir="2700000" algn="tl">
                    <a:srgbClr val="C0C0C0"/>
                  </a:outerShdw>
                </a:effectLst>
                <a:latin typeface="Arial Black" panose="020B0A04020102020204" pitchFamily="34" charset="0"/>
              </a:rPr>
              <a:t> </a:t>
            </a:r>
            <a:r>
              <a:rPr lang="es-CO" sz="4000">
                <a:ln w="3175">
                  <a:solidFill>
                    <a:srgbClr val="92D050"/>
                  </a:solidFill>
                </a:ln>
                <a:effectLst>
                  <a:outerShdw blurRad="38100" dist="38100" dir="2700000" algn="tl">
                    <a:srgbClr val="C0C0C0"/>
                  </a:outerShdw>
                </a:effectLst>
                <a:latin typeface="Arial Black" panose="020B0A04020102020204" pitchFamily="34" charset="0"/>
              </a:rPr>
              <a:t>sostenible los</a:t>
            </a:r>
            <a:r>
              <a:rPr lang="es-CO" sz="4000">
                <a:solidFill>
                  <a:schemeClr val="hlink"/>
                </a:solidFill>
                <a:effectLst>
                  <a:outerShdw blurRad="38100" dist="38100" dir="2700000" algn="tl">
                    <a:srgbClr val="C0C0C0"/>
                  </a:outerShdw>
                </a:effectLst>
                <a:latin typeface="Arial Black" panose="020B0A04020102020204" pitchFamily="34" charset="0"/>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costos</a:t>
            </a:r>
            <a:r>
              <a:rPr lang="es-CO" sz="4000">
                <a:solidFill>
                  <a:schemeClr val="hlink"/>
                </a:solidFill>
                <a:effectLst>
                  <a:outerShdw blurRad="38100" dist="38100" dir="2700000" algn="tl">
                    <a:srgbClr val="C0C0C0"/>
                  </a:outerShdw>
                </a:effectLst>
                <a:latin typeface="Arial Black" panose="020B0A04020102020204" pitchFamily="34" charset="0"/>
              </a:rPr>
              <a:t> </a:t>
            </a:r>
            <a:r>
              <a:rPr lang="es-CO" sz="4000">
                <a:ln w="3175">
                  <a:solidFill>
                    <a:srgbClr val="92D050"/>
                  </a:solidFill>
                </a:ln>
                <a:effectLst>
                  <a:outerShdw blurRad="38100" dist="38100" dir="2700000" algn="tl">
                    <a:srgbClr val="C0C0C0"/>
                  </a:outerShdw>
                </a:effectLst>
                <a:latin typeface="Arial Black" panose="020B0A04020102020204" pitchFamily="34" charset="0"/>
              </a:rPr>
              <a:t>y</a:t>
            </a:r>
            <a:r>
              <a:rPr lang="es-CO" sz="4000">
                <a:solidFill>
                  <a:schemeClr val="hlink"/>
                </a:solidFill>
                <a:effectLst>
                  <a:outerShdw blurRad="38100" dist="38100" dir="2700000" algn="tl">
                    <a:srgbClr val="C0C0C0"/>
                  </a:outerShdw>
                </a:effectLst>
                <a:latin typeface="Arial Black" panose="020B0A04020102020204" pitchFamily="34" charset="0"/>
              </a:rPr>
              <a:t> </a:t>
            </a:r>
            <a:r>
              <a:rPr lang="es-CO" sz="40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los beneficios</a:t>
            </a:r>
            <a:r>
              <a:rPr lang="es-CO" sz="4000">
                <a:effectLst>
                  <a:outerShdw blurRad="38100" dist="38100" dir="2700000" algn="tl">
                    <a:srgbClr val="C0C0C0"/>
                  </a:outerShdw>
                </a:effectLst>
                <a:latin typeface="Arial Black" panose="020B0A04020102020204" pitchFamily="34" charset="0"/>
              </a:rPr>
              <a:t> </a:t>
            </a:r>
            <a:r>
              <a:rPr lang="es-CO" sz="4000">
                <a:ln w="3175">
                  <a:solidFill>
                    <a:srgbClr val="92D050"/>
                  </a:solidFill>
                </a:ln>
                <a:effectLst>
                  <a:outerShdw blurRad="38100" dist="38100" dir="2700000" algn="tl">
                    <a:srgbClr val="C0C0C0"/>
                  </a:outerShdw>
                </a:effectLst>
                <a:latin typeface="Arial Black" panose="020B0A04020102020204" pitchFamily="34" charset="0"/>
              </a:rPr>
              <a:t>de preservar la biodiversidad y de manejar los recursos naturales.</a:t>
            </a:r>
            <a:r>
              <a:rPr lang="es-CO" sz="4000">
                <a:effectLst>
                  <a:outerShdw blurRad="38100" dist="38100" dir="2700000" algn="tl">
                    <a:srgbClr val="C0C0C0"/>
                  </a:outerShdw>
                </a:effectLst>
                <a:latin typeface="Arial Black" panose="020B0A04020102020204" pitchFamily="34" charset="0"/>
              </a:rPr>
              <a:t> </a:t>
            </a:r>
            <a:endParaRPr lang="es-CO" sz="4000" dirty="0">
              <a:effectLst>
                <a:outerShdw blurRad="38100" dist="38100" dir="2700000" algn="tl">
                  <a:srgbClr val="C0C0C0"/>
                </a:outerShdw>
              </a:effectLst>
              <a:latin typeface="Arial Black" panose="020B0A04020102020204" pitchFamily="34" charset="0"/>
            </a:endParaRPr>
          </a:p>
        </p:txBody>
      </p:sp>
    </p:spTree>
    <p:extLst>
      <p:ext uri="{BB962C8B-B14F-4D97-AF65-F5344CB8AC3E}">
        <p14:creationId xmlns:p14="http://schemas.microsoft.com/office/powerpoint/2010/main" val="2243092306"/>
      </p:ext>
    </p:extLst>
  </p:cSld>
  <p:clrMapOvr>
    <a:masterClrMapping/>
  </p:clrMapOvr>
  <p:transition>
    <p:fade thruBlk="1"/>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Mensaje Clave</a:t>
            </a:r>
          </a:p>
        </p:txBody>
      </p:sp>
      <p:sp>
        <p:nvSpPr>
          <p:cNvPr id="5" name="Rectangle 3">
            <a:extLst>
              <a:ext uri="{FF2B5EF4-FFF2-40B4-BE49-F238E27FC236}">
                <a16:creationId xmlns:a16="http://schemas.microsoft.com/office/drawing/2014/main" id="{75336059-26E4-4654-8791-3EFB406383BD}"/>
              </a:ext>
            </a:extLst>
          </p:cNvPr>
          <p:cNvSpPr txBox="1">
            <a:spLocks noChangeArrowheads="1"/>
          </p:cNvSpPr>
          <p:nvPr/>
        </p:nvSpPr>
        <p:spPr>
          <a:xfrm>
            <a:off x="674735" y="1135102"/>
            <a:ext cx="7816124" cy="4265783"/>
          </a:xfrm>
          <a:prstGeom prst="rect">
            <a:avLst/>
          </a:prstGeom>
        </p:spPr>
        <p:txBody>
          <a:bodyPr wrap="square" lIns="0" tIns="0" rIns="0" bIns="0">
            <a:spAutoFit/>
          </a:bodyPr>
          <a:lstStyle>
            <a:lvl1pPr marL="228600" indent="-228600" algn="l" rtl="0" fontAlgn="base">
              <a:lnSpc>
                <a:spcPct val="90000"/>
              </a:lnSpc>
              <a:spcBef>
                <a:spcPts val="1000"/>
              </a:spcBef>
              <a:spcAft>
                <a:spcPct val="0"/>
              </a:spcAft>
              <a:buFont typeface="Arial" charset="0"/>
              <a:buChar char="•"/>
              <a:defRPr lang="es-ES" altLang="es-VE" sz="28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charset="0"/>
              <a:buChar char="•"/>
              <a:defRPr lang="es-ES" altLang="es-VE" sz="24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charset="0"/>
              <a:buChar char="•"/>
              <a:defRPr lang="es-ES"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charset="0"/>
              <a:buChar char="•"/>
              <a:defRPr lang="es-VE" altLang="es-VE" sz="2000" b="1" kern="120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40000"/>
              </a:spcBef>
              <a:buClr>
                <a:srgbClr val="CC0000"/>
              </a:buClr>
              <a:buFont typeface="Wingdings" panose="05000000000000000000" pitchFamily="2" charset="2"/>
              <a:buChar char="Ø"/>
              <a:defRPr/>
            </a:pPr>
            <a:r>
              <a:rPr lang="es-CO" sz="4400">
                <a:ln w="3175">
                  <a:solidFill>
                    <a:srgbClr val="92D050"/>
                  </a:solidFill>
                </a:ln>
                <a:effectLst>
                  <a:outerShdw blurRad="38100" dist="38100" dir="2700000" algn="tl">
                    <a:srgbClr val="C0C0C0"/>
                  </a:outerShdw>
                </a:effectLst>
                <a:latin typeface="Arial Black" panose="020B0A04020102020204" pitchFamily="34" charset="0"/>
              </a:rPr>
              <a:t>La conservación tiene que</a:t>
            </a:r>
            <a:r>
              <a:rPr lang="es-CO" sz="4400">
                <a:effectLst>
                  <a:outerShdw blurRad="38100" dist="38100" dir="2700000" algn="tl">
                    <a:srgbClr val="C0C0C0"/>
                  </a:outerShdw>
                </a:effectLst>
              </a:rPr>
              <a:t> </a:t>
            </a:r>
            <a:r>
              <a:rPr lang="es-CO" sz="4400">
                <a:ln w="19050">
                  <a:solidFill>
                    <a:schemeClr val="tx1"/>
                  </a:solidFill>
                </a:ln>
                <a:solidFill>
                  <a:schemeClr val="hlink"/>
                </a:solidFill>
                <a:effectLst>
                  <a:outerShdw blurRad="38100" dist="38100" dir="2700000" algn="tl">
                    <a:srgbClr val="C0C0C0"/>
                  </a:outerShdw>
                </a:effectLst>
                <a:latin typeface="Arial Black" panose="020B0A04020102020204" pitchFamily="34" charset="0"/>
              </a:rPr>
              <a:t>respetar los derechos humanos</a:t>
            </a:r>
            <a:r>
              <a:rPr lang="es-CO" sz="4400">
                <a:ln w="3175">
                  <a:solidFill>
                    <a:srgbClr val="92D050"/>
                  </a:solidFill>
                </a:ln>
                <a:effectLst>
                  <a:outerShdw blurRad="38100" dist="38100" dir="2700000" algn="tl">
                    <a:srgbClr val="C0C0C0"/>
                  </a:outerShdw>
                </a:effectLst>
                <a:latin typeface="Arial Black" panose="020B0A04020102020204" pitchFamily="34" charset="0"/>
              </a:rPr>
              <a:t>: "No hacer daño”... y tener un impacto positivo sobre los medios de vida cada vez que sea posible.</a:t>
            </a:r>
            <a:r>
              <a:rPr lang="es-CO" sz="4400">
                <a:effectLst>
                  <a:outerShdw blurRad="38100" dist="38100" dir="2700000" algn="tl">
                    <a:srgbClr val="C0C0C0"/>
                  </a:outerShdw>
                </a:effectLst>
              </a:rPr>
              <a:t> </a:t>
            </a:r>
            <a:endParaRPr lang="es-CO" sz="4400" dirty="0">
              <a:effectLst>
                <a:outerShdw blurRad="38100" dist="38100" dir="2700000" algn="tl">
                  <a:srgbClr val="C0C0C0"/>
                </a:outerShdw>
              </a:effectLst>
            </a:endParaRPr>
          </a:p>
        </p:txBody>
      </p:sp>
    </p:spTree>
    <p:extLst>
      <p:ext uri="{BB962C8B-B14F-4D97-AF65-F5344CB8AC3E}">
        <p14:creationId xmlns:p14="http://schemas.microsoft.com/office/powerpoint/2010/main" val="1063156967"/>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7004955-364A-45A4-971D-54E303A27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17"/>
            <a:ext cx="9144000" cy="6222071"/>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Laguna de </a:t>
            </a:r>
            <a:r>
              <a:rPr lang="es-VE" kern="10" dirty="0" err="1">
                <a:ln w="31750">
                  <a:solidFill>
                    <a:srgbClr val="1E0F00"/>
                  </a:solidFill>
                  <a:round/>
                  <a:headEnd/>
                  <a:tailEnd/>
                </a:ln>
                <a:solidFill>
                  <a:srgbClr val="FFFF00"/>
                </a:solidFill>
                <a:latin typeface="Arial Black"/>
                <a:cs typeface="Arial" charset="0"/>
              </a:rPr>
              <a:t>Mucubaji</a:t>
            </a:r>
            <a:endParaRPr lang="es-VE" kern="10" dirty="0">
              <a:ln w="31750">
                <a:solidFill>
                  <a:srgbClr val="1E0F00"/>
                </a:solidFill>
                <a:round/>
                <a:headEnd/>
                <a:tailEnd/>
              </a:ln>
              <a:solidFill>
                <a:srgbClr val="FFFF00"/>
              </a:solidFill>
              <a:latin typeface="Arial Black"/>
              <a:cs typeface="Arial" charset="0"/>
            </a:endParaRP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Sierra Nevada</a:t>
            </a:r>
            <a:endParaRPr lang="es-VE" kern="10" dirty="0">
              <a:ln w="31750">
                <a:solidFill>
                  <a:srgbClr val="1E0F00"/>
                </a:solidFill>
                <a:round/>
                <a:headEnd/>
                <a:tailEnd/>
              </a:ln>
              <a:solidFill>
                <a:srgbClr val="FFFF00"/>
              </a:solidFill>
              <a:latin typeface="Arial Black"/>
              <a:cs typeface="Arial" charset="0"/>
            </a:endParaRPr>
          </a:p>
        </p:txBody>
      </p:sp>
    </p:spTree>
    <p:extLst>
      <p:ext uri="{BB962C8B-B14F-4D97-AF65-F5344CB8AC3E}">
        <p14:creationId xmlns:p14="http://schemas.microsoft.com/office/powerpoint/2010/main" val="1707085240"/>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D912B0B-C716-4FF1-844C-239DCB2FEE22}"/>
              </a:ext>
            </a:extLst>
          </p:cNvPr>
          <p:cNvSpPr>
            <a:spLocks noChangeArrowheads="1"/>
          </p:cNvSpPr>
          <p:nvPr/>
        </p:nvSpPr>
        <p:spPr bwMode="auto">
          <a:xfrm>
            <a:off x="1588" y="2463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s-VE" altLang="es-VE" sz="1800" b="0">
              <a:effectLst/>
            </a:endParaRPr>
          </a:p>
        </p:txBody>
      </p:sp>
      <p:sp>
        <p:nvSpPr>
          <p:cNvPr id="4" name="Text Box 4">
            <a:extLst>
              <a:ext uri="{FF2B5EF4-FFF2-40B4-BE49-F238E27FC236}">
                <a16:creationId xmlns:a16="http://schemas.microsoft.com/office/drawing/2014/main" id="{414A1622-DCE0-4EAA-9B38-CC738690F5E7}"/>
              </a:ext>
            </a:extLst>
          </p:cNvPr>
          <p:cNvSpPr txBox="1">
            <a:spLocks noChangeArrowheads="1"/>
          </p:cNvSpPr>
          <p:nvPr/>
        </p:nvSpPr>
        <p:spPr bwMode="auto">
          <a:xfrm>
            <a:off x="121313" y="91440"/>
            <a:ext cx="892492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s-VE" altLang="es-VE" sz="3500" dirty="0">
                <a:ln w="25400">
                  <a:solidFill>
                    <a:schemeClr val="tx1"/>
                  </a:solidFill>
                </a:ln>
                <a:solidFill>
                  <a:schemeClr val="bg1"/>
                </a:solidFill>
                <a:effectLst/>
                <a:latin typeface="Arial Black" panose="020B0A04020102020204" pitchFamily="34" charset="0"/>
              </a:rPr>
              <a:t>Como país megadiverso, tenemos el gran compromiso de conservar nuestra diversidad biológica y los recursos naturales disponibles y manejarlos con criterios de sustentabilidad, garantizándole a las generaciones futuras la permanencia de esta importante riqueza biológica, cultural y social, en el tiempo y el espacio.</a:t>
            </a:r>
            <a:endParaRPr lang="es-ES" altLang="es-VE" sz="3500" dirty="0">
              <a:ln w="25400">
                <a:solidFill>
                  <a:schemeClr val="tx1"/>
                </a:solidFill>
              </a:ln>
              <a:solidFill>
                <a:schemeClr val="bg1"/>
              </a:solidFill>
              <a:effectLst/>
              <a:latin typeface="Arial Black" panose="020B0A04020102020204" pitchFamily="34" charset="0"/>
            </a:endParaRPr>
          </a:p>
        </p:txBody>
      </p:sp>
      <p:sp>
        <p:nvSpPr>
          <p:cNvPr id="7" name="Marcador de pie de página 6">
            <a:extLst>
              <a:ext uri="{FF2B5EF4-FFF2-40B4-BE49-F238E27FC236}">
                <a16:creationId xmlns:a16="http://schemas.microsoft.com/office/drawing/2014/main" id="{E022E23B-EC62-4895-8DBA-8A23AAB02A61}"/>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Rectángulo 4">
            <a:extLst>
              <a:ext uri="{FF2B5EF4-FFF2-40B4-BE49-F238E27FC236}">
                <a16:creationId xmlns:a16="http://schemas.microsoft.com/office/drawing/2014/main" id="{E97975D5-E6CA-4E22-8AA4-A146F4D27232}"/>
              </a:ext>
            </a:extLst>
          </p:cNvPr>
          <p:cNvSpPr/>
          <p:nvPr/>
        </p:nvSpPr>
        <p:spPr>
          <a:xfrm>
            <a:off x="4264384" y="5687893"/>
            <a:ext cx="4698722" cy="646331"/>
          </a:xfrm>
          <a:prstGeom prst="rect">
            <a:avLst/>
          </a:prstGeom>
          <a:noFill/>
        </p:spPr>
        <p:txBody>
          <a:bodyPr wrap="none" lIns="91440" tIns="45720" rIns="91440" bIns="45720">
            <a:spAutoFit/>
          </a:bodyPr>
          <a:lstStyle/>
          <a:p>
            <a:pPr algn="ctr"/>
            <a:r>
              <a:rPr lang="es-ES" sz="3600" b="1" dirty="0">
                <a:ln w="25400">
                  <a:solidFill>
                    <a:srgbClr val="221100"/>
                  </a:solidFill>
                  <a:prstDash val="solid"/>
                </a:ln>
                <a:solidFill>
                  <a:srgbClr val="FFFF00"/>
                </a:solidFill>
                <a:latin typeface="Arial Black" panose="020B0A04020102020204" pitchFamily="34" charset="0"/>
              </a:rPr>
              <a:t>Muchas Gracias…</a:t>
            </a:r>
          </a:p>
        </p:txBody>
      </p:sp>
    </p:spTree>
    <p:extLst>
      <p:ext uri="{BB962C8B-B14F-4D97-AF65-F5344CB8AC3E}">
        <p14:creationId xmlns:p14="http://schemas.microsoft.com/office/powerpoint/2010/main" val="2563577672"/>
      </p:ext>
    </p:extLst>
  </p:cSld>
  <p:clrMapOvr>
    <a:masterClrMapping/>
  </p:clrMapOvr>
  <p:transition>
    <p:fade thruBlk="1"/>
  </p:transition>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ADF9F079-C3F4-438E-B11D-1E16BB0EF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04" y="806605"/>
            <a:ext cx="6300000" cy="5124510"/>
          </a:xfrm>
          <a:prstGeom prst="rect">
            <a:avLst/>
          </a:prstGeom>
        </p:spPr>
      </p:pic>
      <p:sp>
        <p:nvSpPr>
          <p:cNvPr id="11" name="Rectangle 5">
            <a:extLst>
              <a:ext uri="{FF2B5EF4-FFF2-40B4-BE49-F238E27FC236}">
                <a16:creationId xmlns:a16="http://schemas.microsoft.com/office/drawing/2014/main" id="{573F061B-9456-4B7E-86F2-67DDB6ABCE2A}"/>
              </a:ext>
            </a:extLst>
          </p:cNvPr>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3" name="Rectángulo 12">
            <a:extLst>
              <a:ext uri="{FF2B5EF4-FFF2-40B4-BE49-F238E27FC236}">
                <a16:creationId xmlns:a16="http://schemas.microsoft.com/office/drawing/2014/main" id="{ECD43B5E-5916-4B2B-B5B8-C0A8F4C745D5}"/>
              </a:ext>
            </a:extLst>
          </p:cNvPr>
          <p:cNvSpPr/>
          <p:nvPr/>
        </p:nvSpPr>
        <p:spPr>
          <a:xfrm>
            <a:off x="5861373" y="745791"/>
            <a:ext cx="3189976" cy="1723549"/>
          </a:xfrm>
          <a:prstGeom prst="rect">
            <a:avLst/>
          </a:prstGeom>
        </p:spPr>
        <p:txBody>
          <a:bodyPr wrap="none" lIns="0" tIns="0" rIns="0" bIns="0">
            <a:spAutoFit/>
          </a:bodyPr>
          <a:lstStyle/>
          <a:p>
            <a:pPr algn="r"/>
            <a:r>
              <a:rPr lang="es-VE" sz="2800" b="1" kern="10" dirty="0">
                <a:ln w="22225">
                  <a:solidFill>
                    <a:srgbClr val="000000"/>
                  </a:solidFill>
                  <a:round/>
                  <a:headEnd/>
                  <a:tailEnd/>
                </a:ln>
                <a:solidFill>
                  <a:srgbClr val="00B0F0"/>
                </a:solidFill>
                <a:latin typeface="Arial Black"/>
              </a:rPr>
              <a:t>Tema:</a:t>
            </a:r>
            <a:r>
              <a:rPr lang="es-VE" sz="2800" b="1" kern="10" dirty="0">
                <a:ln w="22225">
                  <a:solidFill>
                    <a:srgbClr val="000000"/>
                  </a:solidFill>
                  <a:round/>
                  <a:headEnd/>
                  <a:tailEnd/>
                </a:ln>
                <a:solidFill>
                  <a:srgbClr val="FFFF00"/>
                </a:solidFill>
                <a:latin typeface="Arial Black"/>
              </a:rPr>
              <a:t> </a:t>
            </a:r>
            <a:r>
              <a:rPr lang="es-VE" sz="2800" b="1" kern="10" dirty="0">
                <a:ln w="22225">
                  <a:solidFill>
                    <a:srgbClr val="000000"/>
                  </a:solidFill>
                  <a:round/>
                  <a:headEnd/>
                  <a:tailEnd/>
                </a:ln>
                <a:solidFill>
                  <a:srgbClr val="92D050"/>
                </a:solidFill>
                <a:latin typeface="Arial Black"/>
              </a:rPr>
              <a:t>Proteger</a:t>
            </a:r>
            <a:br>
              <a:rPr lang="es-VE" sz="2800" b="1" kern="10" dirty="0">
                <a:ln w="22225">
                  <a:solidFill>
                    <a:srgbClr val="000000"/>
                  </a:solidFill>
                  <a:round/>
                  <a:headEnd/>
                  <a:tailEnd/>
                </a:ln>
                <a:solidFill>
                  <a:srgbClr val="92D050"/>
                </a:solidFill>
                <a:latin typeface="Arial Black"/>
              </a:rPr>
            </a:br>
            <a:r>
              <a:rPr lang="es-VE" sz="2800" b="1" kern="10" dirty="0">
                <a:ln w="22225">
                  <a:solidFill>
                    <a:srgbClr val="000000"/>
                  </a:solidFill>
                  <a:round/>
                  <a:headEnd/>
                  <a:tailEnd/>
                </a:ln>
                <a:solidFill>
                  <a:srgbClr val="92D050"/>
                </a:solidFill>
                <a:latin typeface="Arial Black"/>
              </a:rPr>
              <a:t>la Naturaleza es</a:t>
            </a:r>
          </a:p>
          <a:p>
            <a:pPr algn="r"/>
            <a:r>
              <a:rPr lang="es-VE" sz="2800" b="1" kern="10" dirty="0">
                <a:ln w="22225">
                  <a:solidFill>
                    <a:srgbClr val="000000"/>
                  </a:solidFill>
                  <a:round/>
                  <a:headEnd/>
                  <a:tailEnd/>
                </a:ln>
                <a:solidFill>
                  <a:srgbClr val="92D050"/>
                </a:solidFill>
                <a:latin typeface="Arial Black"/>
              </a:rPr>
              <a:t>Resguardar</a:t>
            </a:r>
          </a:p>
          <a:p>
            <a:pPr algn="r"/>
            <a:r>
              <a:rPr lang="es-VE" sz="2800" b="1" kern="10" dirty="0">
                <a:ln w="22225">
                  <a:solidFill>
                    <a:srgbClr val="000000"/>
                  </a:solidFill>
                  <a:round/>
                  <a:headEnd/>
                  <a:tailEnd/>
                </a:ln>
                <a:solidFill>
                  <a:srgbClr val="92D050"/>
                </a:solidFill>
                <a:latin typeface="Arial Black"/>
              </a:rPr>
              <a:t>la Vida</a:t>
            </a:r>
          </a:p>
        </p:txBody>
      </p:sp>
      <p:sp>
        <p:nvSpPr>
          <p:cNvPr id="14" name="Rectángulo 13">
            <a:extLst>
              <a:ext uri="{FF2B5EF4-FFF2-40B4-BE49-F238E27FC236}">
                <a16:creationId xmlns:a16="http://schemas.microsoft.com/office/drawing/2014/main" id="{0FEB9395-01B4-47DC-BBBC-222A00326400}"/>
              </a:ext>
            </a:extLst>
          </p:cNvPr>
          <p:cNvSpPr/>
          <p:nvPr/>
        </p:nvSpPr>
        <p:spPr>
          <a:xfrm>
            <a:off x="4586413" y="5314455"/>
            <a:ext cx="4459554" cy="861774"/>
          </a:xfrm>
          <a:prstGeom prst="rect">
            <a:avLst/>
          </a:prstGeom>
        </p:spPr>
        <p:txBody>
          <a:bodyPr wrap="none" lIns="0" tIns="0" rIns="0" bIns="0">
            <a:spAutoFit/>
          </a:bodyPr>
          <a:lstStyle/>
          <a:p>
            <a:pPr algn="r"/>
            <a:r>
              <a:rPr lang="es-VE" sz="2800" b="1" kern="10" dirty="0">
                <a:ln w="22225">
                  <a:solidFill>
                    <a:srgbClr val="000000"/>
                  </a:solidFill>
                  <a:round/>
                  <a:headEnd/>
                  <a:tailEnd/>
                </a:ln>
                <a:solidFill>
                  <a:srgbClr val="00B0F0"/>
                </a:solidFill>
                <a:latin typeface="Arial Black"/>
              </a:rPr>
              <a:t>Lema:</a:t>
            </a:r>
          </a:p>
          <a:p>
            <a:pPr algn="r"/>
            <a:r>
              <a:rPr lang="es-VE" sz="2800" b="1" kern="10" dirty="0">
                <a:ln w="22225">
                  <a:solidFill>
                    <a:srgbClr val="000000"/>
                  </a:solidFill>
                  <a:round/>
                  <a:headEnd/>
                  <a:tailEnd/>
                </a:ln>
                <a:solidFill>
                  <a:srgbClr val="92D050"/>
                </a:solidFill>
                <a:latin typeface="Arial Black"/>
              </a:rPr>
              <a:t>Conocer para Proteger</a:t>
            </a:r>
          </a:p>
        </p:txBody>
      </p:sp>
      <p:sp>
        <p:nvSpPr>
          <p:cNvPr id="15" name="Rectángulo 14">
            <a:extLst>
              <a:ext uri="{FF2B5EF4-FFF2-40B4-BE49-F238E27FC236}">
                <a16:creationId xmlns:a16="http://schemas.microsoft.com/office/drawing/2014/main" id="{46B7F9A1-7EB5-413E-A973-25306FB47F8A}"/>
              </a:ext>
            </a:extLst>
          </p:cNvPr>
          <p:cNvSpPr/>
          <p:nvPr/>
        </p:nvSpPr>
        <p:spPr>
          <a:xfrm>
            <a:off x="15230" y="91139"/>
            <a:ext cx="9132308" cy="538609"/>
          </a:xfrm>
          <a:prstGeom prst="rect">
            <a:avLst/>
          </a:prstGeom>
        </p:spPr>
        <p:txBody>
          <a:bodyPr wrap="none" lIns="0" tIns="0" rIns="0" bIns="0">
            <a:spAutoFit/>
          </a:bodyPr>
          <a:lstStyle/>
          <a:p>
            <a:pPr algn="ctr"/>
            <a:r>
              <a:rPr lang="es-VE" sz="3500" b="1" kern="10" dirty="0">
                <a:ln w="22225">
                  <a:solidFill>
                    <a:srgbClr val="000000"/>
                  </a:solidFill>
                  <a:round/>
                  <a:headEnd/>
                  <a:tailEnd/>
                </a:ln>
                <a:solidFill>
                  <a:srgbClr val="FFFF00"/>
                </a:solidFill>
                <a:latin typeface="Arial Black"/>
              </a:rPr>
              <a:t>XVII Campaña Ambiental 2020 - 2021</a:t>
            </a:r>
            <a:endParaRPr lang="es-VE" sz="3500" dirty="0">
              <a:solidFill>
                <a:srgbClr val="000000"/>
              </a:solidFill>
            </a:endParaRPr>
          </a:p>
        </p:txBody>
      </p:sp>
    </p:spTree>
    <p:extLst>
      <p:ext uri="{BB962C8B-B14F-4D97-AF65-F5344CB8AC3E}">
        <p14:creationId xmlns:p14="http://schemas.microsoft.com/office/powerpoint/2010/main" val="2601879689"/>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8AED5B2-024F-48D1-923B-214775BA1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17"/>
            <a:ext cx="9143999" cy="6222071"/>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Sierra Nevada</a:t>
            </a:r>
          </a:p>
        </p:txBody>
      </p:sp>
    </p:spTree>
    <p:extLst>
      <p:ext uri="{BB962C8B-B14F-4D97-AF65-F5344CB8AC3E}">
        <p14:creationId xmlns:p14="http://schemas.microsoft.com/office/powerpoint/2010/main" val="2529293766"/>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619908E-6457-4262-A9CA-97653ABB3C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Las Aguas de Moisés</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Estado Sucre</a:t>
            </a:r>
          </a:p>
        </p:txBody>
      </p:sp>
    </p:spTree>
    <p:extLst>
      <p:ext uri="{BB962C8B-B14F-4D97-AF65-F5344CB8AC3E}">
        <p14:creationId xmlns:p14="http://schemas.microsoft.com/office/powerpoint/2010/main" val="3911277398"/>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6D4F2A4-05B1-4C18-8276-B4519248D280}"/>
              </a:ext>
            </a:extLst>
          </p:cNvPr>
          <p:cNvSpPr txBox="1"/>
          <p:nvPr/>
        </p:nvSpPr>
        <p:spPr>
          <a:xfrm>
            <a:off x="71438" y="3946975"/>
            <a:ext cx="9001124" cy="1615827"/>
          </a:xfrm>
          <a:prstGeom prst="rect">
            <a:avLst/>
          </a:prstGeom>
        </p:spPr>
        <p:txBody>
          <a:bodyPr wrap="square" lIns="0" tIns="0" rIns="0" bIns="0">
            <a:spAutoFit/>
          </a:bodyPr>
          <a:lstStyle>
            <a:defPPr>
              <a:defRPr lang="es-VE"/>
            </a:defPPr>
            <a:lvl1pPr algn="ctr">
              <a:defRPr sz="3500" b="1" kern="10">
                <a:ln w="22225">
                  <a:solidFill>
                    <a:srgbClr val="000000"/>
                  </a:solidFill>
                  <a:round/>
                  <a:headEnd/>
                  <a:tailEnd/>
                </a:ln>
                <a:solidFill>
                  <a:srgbClr val="FFFF00"/>
                </a:solidFill>
                <a:latin typeface="Arial Black"/>
              </a:defRPr>
            </a:lvl1pPr>
          </a:lstStyle>
          <a:p>
            <a:r>
              <a:rPr lang="es-VE" dirty="0"/>
              <a:t> "Aportes de la Campaña Ambiental</a:t>
            </a:r>
            <a:br>
              <a:rPr lang="es-VE" dirty="0"/>
            </a:br>
            <a:r>
              <a:rPr lang="es-VE" dirty="0"/>
              <a:t>a la Visión Futurista del</a:t>
            </a:r>
            <a:br>
              <a:rPr lang="es-VE" dirty="0"/>
            </a:br>
            <a:r>
              <a:rPr lang="es-VE" dirty="0"/>
              <a:t>Nuevo Ser Humano"</a:t>
            </a:r>
          </a:p>
        </p:txBody>
      </p:sp>
      <p:pic>
        <p:nvPicPr>
          <p:cNvPr id="3" name="Imagen 2">
            <a:extLst>
              <a:ext uri="{FF2B5EF4-FFF2-40B4-BE49-F238E27FC236}">
                <a16:creationId xmlns:a16="http://schemas.microsoft.com/office/drawing/2014/main" id="{474775E8-5013-4EAB-AEA8-DF957B508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5290" y="253418"/>
            <a:ext cx="4170207" cy="3392106"/>
          </a:xfrm>
          <a:prstGeom prst="rect">
            <a:avLst/>
          </a:prstGeom>
        </p:spPr>
      </p:pic>
      <p:sp>
        <p:nvSpPr>
          <p:cNvPr id="2" name="Marcador de pie de página 1">
            <a:extLst>
              <a:ext uri="{FF2B5EF4-FFF2-40B4-BE49-F238E27FC236}">
                <a16:creationId xmlns:a16="http://schemas.microsoft.com/office/drawing/2014/main" id="{DDD9FD5F-C6BE-4EB8-B0CC-DC583E2832E7}"/>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7" name="Rectángulo 6">
            <a:extLst>
              <a:ext uri="{FF2B5EF4-FFF2-40B4-BE49-F238E27FC236}">
                <a16:creationId xmlns:a16="http://schemas.microsoft.com/office/drawing/2014/main" id="{E518D060-4F4B-468B-89DF-E34B1ED69E33}"/>
              </a:ext>
            </a:extLst>
          </p:cNvPr>
          <p:cNvSpPr/>
          <p:nvPr/>
        </p:nvSpPr>
        <p:spPr>
          <a:xfrm>
            <a:off x="943938" y="5777169"/>
            <a:ext cx="7230798" cy="430887"/>
          </a:xfrm>
          <a:prstGeom prst="rect">
            <a:avLst/>
          </a:prstGeom>
        </p:spPr>
        <p:txBody>
          <a:bodyPr wrap="square" lIns="0" tIns="0" rIns="0" bIns="0">
            <a:spAutoFit/>
          </a:bodyPr>
          <a:lstStyle/>
          <a:p>
            <a:pPr algn="ctr"/>
            <a:r>
              <a:rPr lang="es-VE" sz="2800" b="1" kern="10" dirty="0">
                <a:ln w="22225">
                  <a:solidFill>
                    <a:srgbClr val="000000"/>
                  </a:solidFill>
                  <a:round/>
                  <a:headEnd/>
                  <a:tailEnd/>
                </a:ln>
                <a:solidFill>
                  <a:srgbClr val="CCFF66"/>
                </a:solidFill>
                <a:latin typeface="Arial Black"/>
              </a:rPr>
              <a:t>Ambientalista Francisco Lau</a:t>
            </a: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0C53BC-98E3-4F5A-926E-CAA2EA041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Archipiélago de </a:t>
            </a:r>
            <a:br>
              <a:rPr lang="es-VE" sz="3200" kern="10" dirty="0">
                <a:ln w="31750">
                  <a:solidFill>
                    <a:srgbClr val="001400"/>
                  </a:solidFill>
                  <a:round/>
                  <a:headEnd/>
                  <a:tailEnd/>
                </a:ln>
                <a:solidFill>
                  <a:srgbClr val="92D050"/>
                </a:solidFill>
                <a:latin typeface="Arial Black"/>
                <a:cs typeface="Arial" charset="0"/>
              </a:rPr>
            </a:br>
            <a:r>
              <a:rPr lang="es-VE" sz="3200" kern="10" dirty="0">
                <a:ln w="31750">
                  <a:solidFill>
                    <a:srgbClr val="001400"/>
                  </a:solidFill>
                  <a:round/>
                  <a:headEnd/>
                  <a:tailEnd/>
                </a:ln>
                <a:solidFill>
                  <a:srgbClr val="92D050"/>
                </a:solidFill>
                <a:latin typeface="Arial Black"/>
                <a:cs typeface="Arial" charset="0"/>
              </a:rPr>
              <a:t>Los Roques</a:t>
            </a:r>
          </a:p>
        </p:txBody>
      </p:sp>
    </p:spTree>
    <p:extLst>
      <p:ext uri="{BB962C8B-B14F-4D97-AF65-F5344CB8AC3E}">
        <p14:creationId xmlns:p14="http://schemas.microsoft.com/office/powerpoint/2010/main" val="1355328593"/>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FAC4999-D28B-4E2C-B26C-E5D10AF3E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17"/>
            <a:ext cx="9144000" cy="6222071"/>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Bosque Nublado</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Henri Pittier</a:t>
            </a:r>
          </a:p>
        </p:txBody>
      </p:sp>
    </p:spTree>
    <p:extLst>
      <p:ext uri="{BB962C8B-B14F-4D97-AF65-F5344CB8AC3E}">
        <p14:creationId xmlns:p14="http://schemas.microsoft.com/office/powerpoint/2010/main" val="2496684846"/>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D473A8C-333C-4EC5-961E-5C906B835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Bosque Nublado</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Yacambú</a:t>
            </a:r>
          </a:p>
        </p:txBody>
      </p:sp>
    </p:spTree>
    <p:extLst>
      <p:ext uri="{BB962C8B-B14F-4D97-AF65-F5344CB8AC3E}">
        <p14:creationId xmlns:p14="http://schemas.microsoft.com/office/powerpoint/2010/main" val="3473797526"/>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E44E53D-48FF-47D6-A0A6-E0E63BE3B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38" y="0"/>
            <a:ext cx="9190037"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Bosque Nublado</a:t>
            </a:r>
          </a:p>
          <a:p>
            <a:pPr fontAlgn="auto">
              <a:spcAft>
                <a:spcPts val="0"/>
              </a:spcAft>
              <a:defRPr/>
            </a:pPr>
            <a:r>
              <a:rPr lang="es-VE" sz="2800" kern="10" dirty="0">
                <a:ln w="31750">
                  <a:solidFill>
                    <a:srgbClr val="001400"/>
                  </a:solidFill>
                  <a:round/>
                  <a:headEnd/>
                  <a:tailEnd/>
                </a:ln>
                <a:solidFill>
                  <a:srgbClr val="92D050"/>
                </a:solidFill>
                <a:latin typeface="Arial Black"/>
                <a:cs typeface="Arial" charset="0"/>
              </a:rPr>
              <a:t>Parque Nacional General Juan Pablo Peñaloza</a:t>
            </a:r>
          </a:p>
        </p:txBody>
      </p:sp>
    </p:spTree>
    <p:extLst>
      <p:ext uri="{BB962C8B-B14F-4D97-AF65-F5344CB8AC3E}">
        <p14:creationId xmlns:p14="http://schemas.microsoft.com/office/powerpoint/2010/main" val="2273969913"/>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7DB5EE2-161E-435E-907D-91DB1F857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Bosque Nublado</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a:t>
            </a:r>
            <a:r>
              <a:rPr lang="es-VE" sz="3200" kern="10" dirty="0" err="1">
                <a:ln w="31750">
                  <a:solidFill>
                    <a:srgbClr val="001400"/>
                  </a:solidFill>
                  <a:round/>
                  <a:headEnd/>
                  <a:tailEnd/>
                </a:ln>
                <a:solidFill>
                  <a:srgbClr val="92D050"/>
                </a:solidFill>
                <a:latin typeface="Arial Black"/>
                <a:cs typeface="Arial" charset="0"/>
              </a:rPr>
              <a:t>Waraira</a:t>
            </a:r>
            <a:r>
              <a:rPr lang="es-VE" sz="3200" kern="10" dirty="0">
                <a:ln w="31750">
                  <a:solidFill>
                    <a:srgbClr val="001400"/>
                  </a:solidFill>
                  <a:round/>
                  <a:headEnd/>
                  <a:tailEnd/>
                </a:ln>
                <a:solidFill>
                  <a:srgbClr val="92D050"/>
                </a:solidFill>
                <a:latin typeface="Arial Black"/>
                <a:cs typeface="Arial" charset="0"/>
              </a:rPr>
              <a:t> </a:t>
            </a:r>
            <a:r>
              <a:rPr lang="es-VE" sz="3200" kern="10" dirty="0" err="1">
                <a:ln w="31750">
                  <a:solidFill>
                    <a:srgbClr val="001400"/>
                  </a:solidFill>
                  <a:round/>
                  <a:headEnd/>
                  <a:tailEnd/>
                </a:ln>
                <a:solidFill>
                  <a:srgbClr val="92D050"/>
                </a:solidFill>
                <a:latin typeface="Arial Black"/>
                <a:cs typeface="Arial" charset="0"/>
              </a:rPr>
              <a:t>Repano</a:t>
            </a:r>
            <a:endParaRPr lang="es-VE" sz="3200" kern="10" dirty="0">
              <a:ln w="31750">
                <a:solidFill>
                  <a:srgbClr val="001400"/>
                </a:solidFill>
                <a:round/>
                <a:headEnd/>
                <a:tailEnd/>
              </a:ln>
              <a:solidFill>
                <a:srgbClr val="92D050"/>
              </a:solidFill>
              <a:latin typeface="Arial Black"/>
              <a:cs typeface="Arial" charset="0"/>
            </a:endParaRPr>
          </a:p>
        </p:txBody>
      </p:sp>
    </p:spTree>
    <p:extLst>
      <p:ext uri="{BB962C8B-B14F-4D97-AF65-F5344CB8AC3E}">
        <p14:creationId xmlns:p14="http://schemas.microsoft.com/office/powerpoint/2010/main" val="69264718"/>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30719F8-6ECF-4C70-BF8F-BFDAF8C02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 y="0"/>
            <a:ext cx="9144000"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Pico Naiguatá</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a:t>
            </a:r>
            <a:r>
              <a:rPr lang="es-VE" sz="3200" kern="10" dirty="0" err="1">
                <a:ln w="31750">
                  <a:solidFill>
                    <a:srgbClr val="001400"/>
                  </a:solidFill>
                  <a:round/>
                  <a:headEnd/>
                  <a:tailEnd/>
                </a:ln>
                <a:solidFill>
                  <a:srgbClr val="92D050"/>
                </a:solidFill>
                <a:latin typeface="Arial Black"/>
                <a:cs typeface="Arial" charset="0"/>
              </a:rPr>
              <a:t>Waraira</a:t>
            </a:r>
            <a:r>
              <a:rPr lang="es-VE" sz="3200" kern="10" dirty="0">
                <a:ln w="31750">
                  <a:solidFill>
                    <a:srgbClr val="001400"/>
                  </a:solidFill>
                  <a:round/>
                  <a:headEnd/>
                  <a:tailEnd/>
                </a:ln>
                <a:solidFill>
                  <a:srgbClr val="92D050"/>
                </a:solidFill>
                <a:latin typeface="Arial Black"/>
                <a:cs typeface="Arial" charset="0"/>
              </a:rPr>
              <a:t> </a:t>
            </a:r>
            <a:r>
              <a:rPr lang="es-VE" sz="3200" kern="10" dirty="0" err="1">
                <a:ln w="31750">
                  <a:solidFill>
                    <a:srgbClr val="001400"/>
                  </a:solidFill>
                  <a:round/>
                  <a:headEnd/>
                  <a:tailEnd/>
                </a:ln>
                <a:solidFill>
                  <a:srgbClr val="92D050"/>
                </a:solidFill>
                <a:latin typeface="Arial Black"/>
                <a:cs typeface="Arial" charset="0"/>
              </a:rPr>
              <a:t>Repano</a:t>
            </a:r>
            <a:endParaRPr lang="es-VE" kern="10" dirty="0">
              <a:ln w="31750">
                <a:solidFill>
                  <a:srgbClr val="1E0F00"/>
                </a:solidFill>
                <a:round/>
                <a:headEnd/>
                <a:tailEnd/>
              </a:ln>
              <a:solidFill>
                <a:srgbClr val="FFFF00"/>
              </a:solidFill>
              <a:latin typeface="Arial Black"/>
              <a:cs typeface="Arial" charset="0"/>
            </a:endParaRPr>
          </a:p>
        </p:txBody>
      </p:sp>
    </p:spTree>
    <p:extLst>
      <p:ext uri="{BB962C8B-B14F-4D97-AF65-F5344CB8AC3E}">
        <p14:creationId xmlns:p14="http://schemas.microsoft.com/office/powerpoint/2010/main" val="2024650317"/>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714C192-5311-43F9-98E3-D640F6893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8575"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Cerro El Ávila</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a:t>
            </a:r>
            <a:r>
              <a:rPr lang="es-VE" sz="3200" kern="10" dirty="0" err="1">
                <a:ln w="31750">
                  <a:solidFill>
                    <a:srgbClr val="001400"/>
                  </a:solidFill>
                  <a:round/>
                  <a:headEnd/>
                  <a:tailEnd/>
                </a:ln>
                <a:solidFill>
                  <a:srgbClr val="92D050"/>
                </a:solidFill>
                <a:latin typeface="Arial Black"/>
                <a:cs typeface="Arial" charset="0"/>
              </a:rPr>
              <a:t>Waraira</a:t>
            </a:r>
            <a:r>
              <a:rPr lang="es-VE" sz="3200" kern="10" dirty="0">
                <a:ln w="31750">
                  <a:solidFill>
                    <a:srgbClr val="001400"/>
                  </a:solidFill>
                  <a:round/>
                  <a:headEnd/>
                  <a:tailEnd/>
                </a:ln>
                <a:solidFill>
                  <a:srgbClr val="92D050"/>
                </a:solidFill>
                <a:latin typeface="Arial Black"/>
                <a:cs typeface="Arial" charset="0"/>
              </a:rPr>
              <a:t> </a:t>
            </a:r>
            <a:r>
              <a:rPr lang="es-VE" sz="3200" kern="10" dirty="0" err="1">
                <a:ln w="31750">
                  <a:solidFill>
                    <a:srgbClr val="001400"/>
                  </a:solidFill>
                  <a:round/>
                  <a:headEnd/>
                  <a:tailEnd/>
                </a:ln>
                <a:solidFill>
                  <a:srgbClr val="92D050"/>
                </a:solidFill>
                <a:latin typeface="Arial Black"/>
                <a:cs typeface="Arial" charset="0"/>
              </a:rPr>
              <a:t>Repano</a:t>
            </a:r>
            <a:endParaRPr lang="es-VE" sz="3200" kern="10" dirty="0">
              <a:ln w="31750">
                <a:solidFill>
                  <a:srgbClr val="001400"/>
                </a:solidFill>
                <a:round/>
                <a:headEnd/>
                <a:tailEnd/>
              </a:ln>
              <a:solidFill>
                <a:srgbClr val="92D050"/>
              </a:solidFill>
              <a:latin typeface="Arial Black"/>
              <a:cs typeface="Arial" charset="0"/>
            </a:endParaRPr>
          </a:p>
        </p:txBody>
      </p:sp>
    </p:spTree>
    <p:extLst>
      <p:ext uri="{BB962C8B-B14F-4D97-AF65-F5344CB8AC3E}">
        <p14:creationId xmlns:p14="http://schemas.microsoft.com/office/powerpoint/2010/main" val="356139246"/>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C67C8D1-E782-4120-98D1-853EC65310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26027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55399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Isla Margarita</a:t>
            </a:r>
          </a:p>
        </p:txBody>
      </p:sp>
    </p:spTree>
    <p:extLst>
      <p:ext uri="{BB962C8B-B14F-4D97-AF65-F5344CB8AC3E}">
        <p14:creationId xmlns:p14="http://schemas.microsoft.com/office/powerpoint/2010/main" val="3438125352"/>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C344FA3-2B43-4F83-BDD2-B612531C6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16"/>
            <a:ext cx="9109075" cy="6222071"/>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92333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Laguna de La Restinga</a:t>
            </a:r>
          </a:p>
          <a:p>
            <a:pPr fontAlgn="auto">
              <a:spcAft>
                <a:spcPts val="0"/>
              </a:spcAft>
              <a:defRPr/>
            </a:pPr>
            <a:r>
              <a:rPr lang="es-VE" sz="2800" kern="10" dirty="0">
                <a:ln w="31750">
                  <a:solidFill>
                    <a:srgbClr val="1E0F00"/>
                  </a:solidFill>
                  <a:round/>
                  <a:headEnd/>
                  <a:tailEnd/>
                </a:ln>
                <a:solidFill>
                  <a:srgbClr val="FFFF00"/>
                </a:solidFill>
                <a:latin typeface="Arial Black"/>
                <a:cs typeface="Arial" charset="0"/>
              </a:rPr>
              <a:t>Isla Margarita</a:t>
            </a:r>
            <a:endParaRPr lang="es-VE" sz="2800" kern="10" dirty="0">
              <a:ln w="31750">
                <a:solidFill>
                  <a:srgbClr val="001400"/>
                </a:solidFill>
                <a:round/>
                <a:headEnd/>
                <a:tailEnd/>
              </a:ln>
              <a:solidFill>
                <a:srgbClr val="92D050"/>
              </a:solidFill>
              <a:latin typeface="Arial Black"/>
              <a:cs typeface="Arial" charset="0"/>
            </a:endParaRPr>
          </a:p>
        </p:txBody>
      </p:sp>
    </p:spTree>
    <p:extLst>
      <p:ext uri="{BB962C8B-B14F-4D97-AF65-F5344CB8AC3E}">
        <p14:creationId xmlns:p14="http://schemas.microsoft.com/office/powerpoint/2010/main" val="942791498"/>
      </p:ext>
    </p:extLst>
  </p:cSld>
  <p:clrMapOvr>
    <a:masterClrMapping/>
  </p:clrMapOvr>
  <p:transition advTm="2000">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A14BB5-4903-4433-9B54-9ECD3B11E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237289"/>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87716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900" kern="10" dirty="0">
                <a:ln w="31750">
                  <a:solidFill>
                    <a:srgbClr val="001400"/>
                  </a:solidFill>
                  <a:round/>
                  <a:headEnd/>
                  <a:tailEnd/>
                </a:ln>
                <a:solidFill>
                  <a:srgbClr val="92D050"/>
                </a:solidFill>
                <a:latin typeface="Arial Black"/>
                <a:cs typeface="Arial" charset="0"/>
              </a:rPr>
              <a:t>Monumento Natural Tetas de María Guevara</a:t>
            </a:r>
          </a:p>
          <a:p>
            <a:pPr fontAlgn="auto">
              <a:spcAft>
                <a:spcPts val="0"/>
              </a:spcAft>
              <a:defRPr/>
            </a:pPr>
            <a:r>
              <a:rPr lang="es-VE" sz="2800" kern="10" dirty="0">
                <a:ln w="31750">
                  <a:solidFill>
                    <a:srgbClr val="1E0F00"/>
                  </a:solidFill>
                  <a:round/>
                  <a:headEnd/>
                  <a:tailEnd/>
                </a:ln>
                <a:solidFill>
                  <a:srgbClr val="FFFF00"/>
                </a:solidFill>
                <a:latin typeface="Arial Black"/>
                <a:cs typeface="Arial" charset="0"/>
              </a:rPr>
              <a:t>Isla Margarita</a:t>
            </a:r>
          </a:p>
        </p:txBody>
      </p:sp>
    </p:spTree>
    <p:extLst>
      <p:ext uri="{BB962C8B-B14F-4D97-AF65-F5344CB8AC3E}">
        <p14:creationId xmlns:p14="http://schemas.microsoft.com/office/powerpoint/2010/main" val="1790050515"/>
      </p:ext>
    </p:extLst>
  </p:cSld>
  <p:clrMapOvr>
    <a:masterClrMapping/>
  </p:clrMapOvr>
  <p:transition advTm="2000">
    <p:fade thruBlk="1"/>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4BFC747D-8179-4D57-A4C1-CE3BE7A3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918" y="1553982"/>
            <a:ext cx="4749423" cy="3863248"/>
          </a:xfrm>
          <a:prstGeom prst="rect">
            <a:avLst/>
          </a:prstGeom>
        </p:spPr>
      </p:pic>
      <p:sp>
        <p:nvSpPr>
          <p:cNvPr id="12" name="Rectangle 5">
            <a:extLst>
              <a:ext uri="{FF2B5EF4-FFF2-40B4-BE49-F238E27FC236}">
                <a16:creationId xmlns:a16="http://schemas.microsoft.com/office/drawing/2014/main" id="{7CC0C789-221B-423B-8E5C-011DE931A5FA}"/>
              </a:ext>
            </a:extLst>
          </p:cNvPr>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t>Diseño y Montaje: Francisco Lau - 2020</a:t>
            </a:r>
            <a:endParaRPr lang="es-ES" dirty="0"/>
          </a:p>
        </p:txBody>
      </p:sp>
      <p:sp>
        <p:nvSpPr>
          <p:cNvPr id="14" name="Rectángulo 13">
            <a:extLst>
              <a:ext uri="{FF2B5EF4-FFF2-40B4-BE49-F238E27FC236}">
                <a16:creationId xmlns:a16="http://schemas.microsoft.com/office/drawing/2014/main" id="{35F22FF5-4319-4B92-AA22-5A71D6575E76}"/>
              </a:ext>
            </a:extLst>
          </p:cNvPr>
          <p:cNvSpPr/>
          <p:nvPr/>
        </p:nvSpPr>
        <p:spPr>
          <a:xfrm>
            <a:off x="71437" y="928671"/>
            <a:ext cx="9001125" cy="430887"/>
          </a:xfrm>
          <a:prstGeom prst="rect">
            <a:avLst/>
          </a:prstGeom>
        </p:spPr>
        <p:txBody>
          <a:bodyPr wrap="square" lIns="0" tIns="0" rIns="0" bIns="0">
            <a:spAutoFit/>
          </a:bodyPr>
          <a:lstStyle/>
          <a:p>
            <a:pPr algn="ctr"/>
            <a:r>
              <a:rPr lang="es-VE" sz="2800" b="1" kern="10" dirty="0">
                <a:ln w="25400">
                  <a:solidFill>
                    <a:srgbClr val="000000"/>
                  </a:solidFill>
                  <a:round/>
                  <a:headEnd/>
                  <a:tailEnd/>
                </a:ln>
                <a:solidFill>
                  <a:srgbClr val="92D050"/>
                </a:solidFill>
                <a:latin typeface="Arial Black"/>
              </a:rPr>
              <a:t>Proteger la Naturaleza es Resguardar la Vida</a:t>
            </a:r>
          </a:p>
        </p:txBody>
      </p:sp>
      <p:sp>
        <p:nvSpPr>
          <p:cNvPr id="15" name="Rectángulo 14">
            <a:extLst>
              <a:ext uri="{FF2B5EF4-FFF2-40B4-BE49-F238E27FC236}">
                <a16:creationId xmlns:a16="http://schemas.microsoft.com/office/drawing/2014/main" id="{A9971BAD-7FA6-44EB-9F7D-A8E9D7E93049}"/>
              </a:ext>
            </a:extLst>
          </p:cNvPr>
          <p:cNvSpPr/>
          <p:nvPr/>
        </p:nvSpPr>
        <p:spPr>
          <a:xfrm>
            <a:off x="71438" y="5562360"/>
            <a:ext cx="9001125" cy="553998"/>
          </a:xfrm>
          <a:prstGeom prst="rect">
            <a:avLst/>
          </a:prstGeom>
        </p:spPr>
        <p:txBody>
          <a:bodyPr wrap="square" lIns="0" tIns="0" rIns="0" bIns="0">
            <a:spAutoFit/>
          </a:bodyPr>
          <a:lstStyle/>
          <a:p>
            <a:pPr algn="ctr"/>
            <a:r>
              <a:rPr lang="es-VE" sz="3600" b="1" kern="10" dirty="0">
                <a:ln w="25400">
                  <a:solidFill>
                    <a:srgbClr val="000000"/>
                  </a:solidFill>
                  <a:round/>
                  <a:headEnd/>
                  <a:tailEnd/>
                </a:ln>
                <a:solidFill>
                  <a:srgbClr val="0070C0"/>
                </a:solidFill>
                <a:latin typeface="Arial Black"/>
              </a:rPr>
              <a:t>Conocer es Proteger</a:t>
            </a:r>
          </a:p>
        </p:txBody>
      </p:sp>
      <p:sp>
        <p:nvSpPr>
          <p:cNvPr id="16" name="Rectángulo 15">
            <a:extLst>
              <a:ext uri="{FF2B5EF4-FFF2-40B4-BE49-F238E27FC236}">
                <a16:creationId xmlns:a16="http://schemas.microsoft.com/office/drawing/2014/main" id="{D19C4FF2-DB8F-4ECF-B915-BAE8A068729B}"/>
              </a:ext>
            </a:extLst>
          </p:cNvPr>
          <p:cNvSpPr/>
          <p:nvPr/>
        </p:nvSpPr>
        <p:spPr>
          <a:xfrm>
            <a:off x="15230" y="91139"/>
            <a:ext cx="9132308" cy="538609"/>
          </a:xfrm>
          <a:prstGeom prst="rect">
            <a:avLst/>
          </a:prstGeom>
        </p:spPr>
        <p:txBody>
          <a:bodyPr wrap="none" lIns="0" tIns="0" rIns="0" bIns="0">
            <a:spAutoFit/>
          </a:bodyPr>
          <a:lstStyle/>
          <a:p>
            <a:pPr algn="ctr"/>
            <a:r>
              <a:rPr lang="es-VE" sz="3500" b="1" kern="10" dirty="0">
                <a:ln w="22225">
                  <a:solidFill>
                    <a:srgbClr val="000000"/>
                  </a:solidFill>
                  <a:round/>
                  <a:headEnd/>
                  <a:tailEnd/>
                </a:ln>
                <a:solidFill>
                  <a:srgbClr val="FFFF00"/>
                </a:solidFill>
                <a:latin typeface="Arial Black"/>
              </a:rPr>
              <a:t>XVII Campaña Ambiental 2020 - 2021</a:t>
            </a:r>
            <a:endParaRPr lang="es-VE" sz="3500" dirty="0">
              <a:solidFill>
                <a:srgbClr val="000000"/>
              </a:solidFill>
            </a:endParaRPr>
          </a:p>
        </p:txBody>
      </p:sp>
    </p:spTree>
    <p:extLst>
      <p:ext uri="{BB962C8B-B14F-4D97-AF65-F5344CB8AC3E}">
        <p14:creationId xmlns:p14="http://schemas.microsoft.com/office/powerpoint/2010/main" val="183046906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F31E76A-F201-4B11-B8FA-0F66F35A1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09074" cy="6237289"/>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892552"/>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000" kern="10" dirty="0">
                <a:ln w="31750">
                  <a:solidFill>
                    <a:srgbClr val="001400"/>
                  </a:solidFill>
                  <a:round/>
                  <a:headEnd/>
                  <a:tailEnd/>
                </a:ln>
                <a:solidFill>
                  <a:srgbClr val="92D050"/>
                </a:solidFill>
                <a:latin typeface="Arial Black"/>
                <a:cs typeface="Arial" charset="0"/>
              </a:rPr>
              <a:t>Monumento Natural Laguna de las </a:t>
            </a:r>
            <a:r>
              <a:rPr lang="es-VE" sz="3000" kern="10" dirty="0" err="1">
                <a:ln w="31750">
                  <a:solidFill>
                    <a:srgbClr val="001400"/>
                  </a:solidFill>
                  <a:round/>
                  <a:headEnd/>
                  <a:tailEnd/>
                </a:ln>
                <a:solidFill>
                  <a:srgbClr val="92D050"/>
                </a:solidFill>
                <a:latin typeface="Arial Black"/>
                <a:cs typeface="Arial" charset="0"/>
              </a:rPr>
              <a:t>Marites</a:t>
            </a:r>
            <a:endParaRPr lang="es-VE" sz="3000" kern="10" dirty="0">
              <a:ln w="31750">
                <a:solidFill>
                  <a:srgbClr val="001400"/>
                </a:solidFill>
                <a:round/>
                <a:headEnd/>
                <a:tailEnd/>
              </a:ln>
              <a:solidFill>
                <a:srgbClr val="92D050"/>
              </a:solidFill>
              <a:latin typeface="Arial Black"/>
              <a:cs typeface="Arial" charset="0"/>
            </a:endParaRPr>
          </a:p>
          <a:p>
            <a:pPr fontAlgn="auto">
              <a:spcAft>
                <a:spcPts val="0"/>
              </a:spcAft>
              <a:defRPr/>
            </a:pPr>
            <a:r>
              <a:rPr lang="es-VE" sz="2800" kern="10" dirty="0">
                <a:ln w="31750">
                  <a:solidFill>
                    <a:srgbClr val="1E0F00"/>
                  </a:solidFill>
                  <a:round/>
                  <a:headEnd/>
                  <a:tailEnd/>
                </a:ln>
                <a:solidFill>
                  <a:srgbClr val="FFFF00"/>
                </a:solidFill>
                <a:latin typeface="Arial Black"/>
                <a:cs typeface="Arial" charset="0"/>
              </a:rPr>
              <a:t>Isla Margarita</a:t>
            </a:r>
          </a:p>
        </p:txBody>
      </p:sp>
    </p:spTree>
    <p:extLst>
      <p:ext uri="{BB962C8B-B14F-4D97-AF65-F5344CB8AC3E}">
        <p14:creationId xmlns:p14="http://schemas.microsoft.com/office/powerpoint/2010/main" val="2080617242"/>
      </p:ext>
    </p:extLst>
  </p:cSld>
  <p:clrMapOvr>
    <a:masterClrMapping/>
  </p:clrMapOvr>
  <p:transition advTm="2000">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6F4D57C-BBB6-4C83-8E74-D4F1DC810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16"/>
            <a:ext cx="9114971" cy="6222071"/>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92333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Cerro El Copey</a:t>
            </a:r>
          </a:p>
          <a:p>
            <a:pPr fontAlgn="auto">
              <a:spcAft>
                <a:spcPts val="0"/>
              </a:spcAft>
              <a:defRPr/>
            </a:pPr>
            <a:r>
              <a:rPr lang="es-VE" sz="2800" kern="10" dirty="0">
                <a:ln w="31750">
                  <a:solidFill>
                    <a:srgbClr val="1E0F00"/>
                  </a:solidFill>
                  <a:round/>
                  <a:headEnd/>
                  <a:tailEnd/>
                </a:ln>
                <a:solidFill>
                  <a:srgbClr val="FFFF00"/>
                </a:solidFill>
                <a:latin typeface="Arial Black"/>
                <a:cs typeface="Arial" charset="0"/>
              </a:rPr>
              <a:t>Isla Margarita</a:t>
            </a:r>
          </a:p>
        </p:txBody>
      </p:sp>
    </p:spTree>
    <p:extLst>
      <p:ext uri="{BB962C8B-B14F-4D97-AF65-F5344CB8AC3E}">
        <p14:creationId xmlns:p14="http://schemas.microsoft.com/office/powerpoint/2010/main" val="3409589605"/>
      </p:ext>
    </p:extLst>
  </p:cSld>
  <p:clrMapOvr>
    <a:masterClrMapping/>
  </p:clrMapOvr>
  <p:transition advTm="2000">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48C1DE25-9269-424C-85A7-10136E577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Monumento Natural Cerros Matasiete</a:t>
            </a:r>
            <a:br>
              <a:rPr lang="es-VE" sz="3200" kern="10" dirty="0">
                <a:ln w="31750">
                  <a:solidFill>
                    <a:srgbClr val="001400"/>
                  </a:solidFill>
                  <a:round/>
                  <a:headEnd/>
                  <a:tailEnd/>
                </a:ln>
                <a:solidFill>
                  <a:srgbClr val="92D050"/>
                </a:solidFill>
                <a:latin typeface="Arial Black"/>
                <a:cs typeface="Arial" charset="0"/>
              </a:rPr>
            </a:br>
            <a:r>
              <a:rPr lang="es-VE" sz="3200" kern="10" dirty="0">
                <a:ln w="31750">
                  <a:solidFill>
                    <a:srgbClr val="001400"/>
                  </a:solidFill>
                  <a:round/>
                  <a:headEnd/>
                  <a:tailEnd/>
                </a:ln>
                <a:solidFill>
                  <a:srgbClr val="92D050"/>
                </a:solidFill>
                <a:latin typeface="Arial Black"/>
                <a:cs typeface="Arial" charset="0"/>
              </a:rPr>
              <a:t>y </a:t>
            </a:r>
            <a:r>
              <a:rPr lang="es-VE" sz="3200" kern="10" dirty="0" err="1">
                <a:ln w="31750">
                  <a:solidFill>
                    <a:srgbClr val="001400"/>
                  </a:solidFill>
                  <a:round/>
                  <a:headEnd/>
                  <a:tailEnd/>
                </a:ln>
                <a:solidFill>
                  <a:srgbClr val="92D050"/>
                </a:solidFill>
                <a:latin typeface="Arial Black"/>
                <a:cs typeface="Arial" charset="0"/>
              </a:rPr>
              <a:t>Guayamuri</a:t>
            </a:r>
            <a:r>
              <a:rPr lang="es-VE" sz="3200" kern="10" dirty="0">
                <a:ln w="31750">
                  <a:solidFill>
                    <a:srgbClr val="001400"/>
                  </a:solidFill>
                  <a:round/>
                  <a:headEnd/>
                  <a:tailEnd/>
                </a:ln>
                <a:solidFill>
                  <a:srgbClr val="92D050"/>
                </a:solidFill>
                <a:latin typeface="Arial Black"/>
                <a:cs typeface="Arial" charset="0"/>
              </a:rPr>
              <a:t> - </a:t>
            </a:r>
            <a:r>
              <a:rPr lang="es-VE" sz="2800" kern="10" dirty="0">
                <a:ln w="31750">
                  <a:solidFill>
                    <a:srgbClr val="1E0F00"/>
                  </a:solidFill>
                  <a:round/>
                  <a:headEnd/>
                  <a:tailEnd/>
                </a:ln>
                <a:solidFill>
                  <a:srgbClr val="FFFF00"/>
                </a:solidFill>
                <a:latin typeface="Arial Black"/>
                <a:cs typeface="Arial" charset="0"/>
              </a:rPr>
              <a:t>Isla Margarita</a:t>
            </a:r>
          </a:p>
        </p:txBody>
      </p:sp>
    </p:spTree>
    <p:extLst>
      <p:ext uri="{BB962C8B-B14F-4D97-AF65-F5344CB8AC3E}">
        <p14:creationId xmlns:p14="http://schemas.microsoft.com/office/powerpoint/2010/main" val="1803169798"/>
      </p:ext>
    </p:extLst>
  </p:cSld>
  <p:clrMapOvr>
    <a:masterClrMapping/>
  </p:clrMapOvr>
  <p:transition advTm="2000">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220024"/>
            <a:ext cx="9074150" cy="295465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El 80% de la Actividad Turística en Venezuela se realiza dentro del </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Sistema de Parques Nacionales,  Monumentos Naturales y Parques de Recreación administrados por INPARQUES.</a:t>
            </a:r>
          </a:p>
        </p:txBody>
      </p:sp>
      <p:pic>
        <p:nvPicPr>
          <p:cNvPr id="30" name="Imagen 29">
            <a:extLst>
              <a:ext uri="{FF2B5EF4-FFF2-40B4-BE49-F238E27FC236}">
                <a16:creationId xmlns:a16="http://schemas.microsoft.com/office/drawing/2014/main" id="{B7A5C86A-662A-493E-B952-F958BE9BB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98520"/>
            <a:ext cx="9144000" cy="2804160"/>
          </a:xfrm>
          <a:prstGeom prst="rect">
            <a:avLst/>
          </a:prstGeom>
        </p:spPr>
      </p:pic>
    </p:spTree>
    <p:extLst>
      <p:ext uri="{BB962C8B-B14F-4D97-AF65-F5344CB8AC3E}">
        <p14:creationId xmlns:p14="http://schemas.microsoft.com/office/powerpoint/2010/main" val="3983188620"/>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0">
            <a:extLst>
              <a:ext uri="{FF2B5EF4-FFF2-40B4-BE49-F238E27FC236}">
                <a16:creationId xmlns:a16="http://schemas.microsoft.com/office/drawing/2014/main" id="{695AF68E-E136-4DDD-88FB-4ADE20C65DB2}"/>
              </a:ext>
            </a:extLst>
          </p:cNvPr>
          <p:cNvGrpSpPr>
            <a:grpSpLocks/>
          </p:cNvGrpSpPr>
          <p:nvPr/>
        </p:nvGrpSpPr>
        <p:grpSpPr bwMode="auto">
          <a:xfrm>
            <a:off x="6382530" y="2722563"/>
            <a:ext cx="2590800" cy="3586162"/>
            <a:chOff x="3278" y="1121"/>
            <a:chExt cx="1632" cy="2259"/>
          </a:xfrm>
        </p:grpSpPr>
        <p:sp>
          <p:nvSpPr>
            <p:cNvPr id="36" name="Freeform 90">
              <a:extLst>
                <a:ext uri="{FF2B5EF4-FFF2-40B4-BE49-F238E27FC236}">
                  <a16:creationId xmlns:a16="http://schemas.microsoft.com/office/drawing/2014/main" id="{B1AFD7CE-9AAE-4ACC-A3CE-9C2EADDC1322}"/>
                </a:ext>
              </a:extLst>
            </p:cNvPr>
            <p:cNvSpPr>
              <a:spLocks/>
            </p:cNvSpPr>
            <p:nvPr/>
          </p:nvSpPr>
          <p:spPr bwMode="auto">
            <a:xfrm>
              <a:off x="3316" y="1182"/>
              <a:ext cx="1364" cy="1181"/>
            </a:xfrm>
            <a:custGeom>
              <a:avLst/>
              <a:gdLst>
                <a:gd name="T0" fmla="*/ 68 w 1534"/>
                <a:gd name="T1" fmla="*/ 34 h 1181"/>
                <a:gd name="T2" fmla="*/ 167 w 1534"/>
                <a:gd name="T3" fmla="*/ 112 h 1181"/>
                <a:gd name="T4" fmla="*/ 221 w 1534"/>
                <a:gd name="T5" fmla="*/ 51 h 1181"/>
                <a:gd name="T6" fmla="*/ 261 w 1534"/>
                <a:gd name="T7" fmla="*/ 77 h 1181"/>
                <a:gd name="T8" fmla="*/ 282 w 1534"/>
                <a:gd name="T9" fmla="*/ 60 h 1181"/>
                <a:gd name="T10" fmla="*/ 337 w 1534"/>
                <a:gd name="T11" fmla="*/ 77 h 1181"/>
                <a:gd name="T12" fmla="*/ 358 w 1534"/>
                <a:gd name="T13" fmla="*/ 155 h 1181"/>
                <a:gd name="T14" fmla="*/ 396 w 1534"/>
                <a:gd name="T15" fmla="*/ 146 h 1181"/>
                <a:gd name="T16" fmla="*/ 435 w 1534"/>
                <a:gd name="T17" fmla="*/ 215 h 1181"/>
                <a:gd name="T18" fmla="*/ 447 w 1534"/>
                <a:gd name="T19" fmla="*/ 138 h 1181"/>
                <a:gd name="T20" fmla="*/ 503 w 1534"/>
                <a:gd name="T21" fmla="*/ 146 h 1181"/>
                <a:gd name="T22" fmla="*/ 537 w 1534"/>
                <a:gd name="T23" fmla="*/ 69 h 1181"/>
                <a:gd name="T24" fmla="*/ 550 w 1534"/>
                <a:gd name="T25" fmla="*/ 0 h 1181"/>
                <a:gd name="T26" fmla="*/ 580 w 1534"/>
                <a:gd name="T27" fmla="*/ 60 h 1181"/>
                <a:gd name="T28" fmla="*/ 580 w 1534"/>
                <a:gd name="T29" fmla="*/ 172 h 1181"/>
                <a:gd name="T30" fmla="*/ 503 w 1534"/>
                <a:gd name="T31" fmla="*/ 310 h 1181"/>
                <a:gd name="T32" fmla="*/ 510 w 1534"/>
                <a:gd name="T33" fmla="*/ 370 h 1181"/>
                <a:gd name="T34" fmla="*/ 600 w 1534"/>
                <a:gd name="T35" fmla="*/ 508 h 1181"/>
                <a:gd name="T36" fmla="*/ 609 w 1534"/>
                <a:gd name="T37" fmla="*/ 293 h 1181"/>
                <a:gd name="T38" fmla="*/ 758 w 1534"/>
                <a:gd name="T39" fmla="*/ 491 h 1181"/>
                <a:gd name="T40" fmla="*/ 695 w 1534"/>
                <a:gd name="T41" fmla="*/ 560 h 1181"/>
                <a:gd name="T42" fmla="*/ 708 w 1534"/>
                <a:gd name="T43" fmla="*/ 612 h 1181"/>
                <a:gd name="T44" fmla="*/ 583 w 1534"/>
                <a:gd name="T45" fmla="*/ 853 h 1181"/>
                <a:gd name="T46" fmla="*/ 588 w 1534"/>
                <a:gd name="T47" fmla="*/ 939 h 1181"/>
                <a:gd name="T48" fmla="*/ 498 w 1534"/>
                <a:gd name="T49" fmla="*/ 862 h 1181"/>
                <a:gd name="T50" fmla="*/ 461 w 1534"/>
                <a:gd name="T51" fmla="*/ 991 h 1181"/>
                <a:gd name="T52" fmla="*/ 507 w 1534"/>
                <a:gd name="T53" fmla="*/ 1043 h 1181"/>
                <a:gd name="T54" fmla="*/ 554 w 1534"/>
                <a:gd name="T55" fmla="*/ 1017 h 1181"/>
                <a:gd name="T56" fmla="*/ 558 w 1534"/>
                <a:gd name="T57" fmla="*/ 1112 h 1181"/>
                <a:gd name="T58" fmla="*/ 574 w 1534"/>
                <a:gd name="T59" fmla="*/ 1181 h 1181"/>
                <a:gd name="T60" fmla="*/ 550 w 1534"/>
                <a:gd name="T61" fmla="*/ 1163 h 1181"/>
                <a:gd name="T62" fmla="*/ 438 w 1534"/>
                <a:gd name="T63" fmla="*/ 1051 h 1181"/>
                <a:gd name="T64" fmla="*/ 349 w 1534"/>
                <a:gd name="T65" fmla="*/ 922 h 1181"/>
                <a:gd name="T66" fmla="*/ 371 w 1534"/>
                <a:gd name="T67" fmla="*/ 1017 h 1181"/>
                <a:gd name="T68" fmla="*/ 333 w 1534"/>
                <a:gd name="T69" fmla="*/ 888 h 1181"/>
                <a:gd name="T70" fmla="*/ 302 w 1534"/>
                <a:gd name="T71" fmla="*/ 586 h 1181"/>
                <a:gd name="T72" fmla="*/ 252 w 1534"/>
                <a:gd name="T73" fmla="*/ 474 h 1181"/>
                <a:gd name="T74" fmla="*/ 208 w 1534"/>
                <a:gd name="T75" fmla="*/ 353 h 1181"/>
                <a:gd name="T76" fmla="*/ 103 w 1534"/>
                <a:gd name="T77" fmla="*/ 370 h 1181"/>
                <a:gd name="T78" fmla="*/ 0 w 1534"/>
                <a:gd name="T79" fmla="*/ 474 h 1181"/>
                <a:gd name="T80" fmla="*/ 47 w 1534"/>
                <a:gd name="T81" fmla="*/ 370 h 1181"/>
                <a:gd name="T82" fmla="*/ 21 w 1534"/>
                <a:gd name="T83" fmla="*/ 284 h 1181"/>
                <a:gd name="T84" fmla="*/ 9 w 1534"/>
                <a:gd name="T85" fmla="*/ 232 h 1181"/>
                <a:gd name="T86" fmla="*/ 18 w 1534"/>
                <a:gd name="T87" fmla="*/ 155 h 1181"/>
                <a:gd name="T88" fmla="*/ 0 w 1534"/>
                <a:gd name="T89" fmla="*/ 120 h 1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34"/>
                <a:gd name="T136" fmla="*/ 0 h 1181"/>
                <a:gd name="T137" fmla="*/ 1534 w 1534"/>
                <a:gd name="T138" fmla="*/ 1181 h 1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34" h="1181">
                  <a:moveTo>
                    <a:pt x="17" y="86"/>
                  </a:moveTo>
                  <a:lnTo>
                    <a:pt x="138" y="34"/>
                  </a:lnTo>
                  <a:lnTo>
                    <a:pt x="276" y="112"/>
                  </a:lnTo>
                  <a:lnTo>
                    <a:pt x="336" y="112"/>
                  </a:lnTo>
                  <a:lnTo>
                    <a:pt x="422" y="43"/>
                  </a:lnTo>
                  <a:lnTo>
                    <a:pt x="448" y="51"/>
                  </a:lnTo>
                  <a:lnTo>
                    <a:pt x="483" y="17"/>
                  </a:lnTo>
                  <a:lnTo>
                    <a:pt x="526" y="77"/>
                  </a:lnTo>
                  <a:lnTo>
                    <a:pt x="552" y="43"/>
                  </a:lnTo>
                  <a:lnTo>
                    <a:pt x="569" y="60"/>
                  </a:lnTo>
                  <a:lnTo>
                    <a:pt x="655" y="69"/>
                  </a:lnTo>
                  <a:lnTo>
                    <a:pt x="681" y="77"/>
                  </a:lnTo>
                  <a:lnTo>
                    <a:pt x="767" y="120"/>
                  </a:lnTo>
                  <a:lnTo>
                    <a:pt x="724" y="155"/>
                  </a:lnTo>
                  <a:lnTo>
                    <a:pt x="733" y="181"/>
                  </a:lnTo>
                  <a:lnTo>
                    <a:pt x="802" y="146"/>
                  </a:lnTo>
                  <a:lnTo>
                    <a:pt x="845" y="224"/>
                  </a:lnTo>
                  <a:lnTo>
                    <a:pt x="879" y="215"/>
                  </a:lnTo>
                  <a:lnTo>
                    <a:pt x="870" y="138"/>
                  </a:lnTo>
                  <a:lnTo>
                    <a:pt x="905" y="138"/>
                  </a:lnTo>
                  <a:lnTo>
                    <a:pt x="939" y="172"/>
                  </a:lnTo>
                  <a:lnTo>
                    <a:pt x="1017" y="146"/>
                  </a:lnTo>
                  <a:lnTo>
                    <a:pt x="1060" y="138"/>
                  </a:lnTo>
                  <a:lnTo>
                    <a:pt x="1086" y="69"/>
                  </a:lnTo>
                  <a:lnTo>
                    <a:pt x="1069" y="34"/>
                  </a:lnTo>
                  <a:lnTo>
                    <a:pt x="1112" y="0"/>
                  </a:lnTo>
                  <a:lnTo>
                    <a:pt x="1138" y="86"/>
                  </a:lnTo>
                  <a:lnTo>
                    <a:pt x="1172" y="60"/>
                  </a:lnTo>
                  <a:lnTo>
                    <a:pt x="1189" y="103"/>
                  </a:lnTo>
                  <a:lnTo>
                    <a:pt x="1172" y="172"/>
                  </a:lnTo>
                  <a:lnTo>
                    <a:pt x="1129" y="232"/>
                  </a:lnTo>
                  <a:lnTo>
                    <a:pt x="1017" y="310"/>
                  </a:lnTo>
                  <a:lnTo>
                    <a:pt x="1017" y="327"/>
                  </a:lnTo>
                  <a:lnTo>
                    <a:pt x="1034" y="370"/>
                  </a:lnTo>
                  <a:lnTo>
                    <a:pt x="1095" y="431"/>
                  </a:lnTo>
                  <a:lnTo>
                    <a:pt x="1215" y="508"/>
                  </a:lnTo>
                  <a:lnTo>
                    <a:pt x="1241" y="482"/>
                  </a:lnTo>
                  <a:lnTo>
                    <a:pt x="1232" y="293"/>
                  </a:lnTo>
                  <a:lnTo>
                    <a:pt x="1336" y="301"/>
                  </a:lnTo>
                  <a:lnTo>
                    <a:pt x="1534" y="491"/>
                  </a:lnTo>
                  <a:lnTo>
                    <a:pt x="1525" y="543"/>
                  </a:lnTo>
                  <a:lnTo>
                    <a:pt x="1405" y="560"/>
                  </a:lnTo>
                  <a:lnTo>
                    <a:pt x="1405" y="586"/>
                  </a:lnTo>
                  <a:lnTo>
                    <a:pt x="1431" y="612"/>
                  </a:lnTo>
                  <a:lnTo>
                    <a:pt x="1301" y="663"/>
                  </a:lnTo>
                  <a:lnTo>
                    <a:pt x="1181" y="853"/>
                  </a:lnTo>
                  <a:lnTo>
                    <a:pt x="1207" y="913"/>
                  </a:lnTo>
                  <a:lnTo>
                    <a:pt x="1189" y="939"/>
                  </a:lnTo>
                  <a:lnTo>
                    <a:pt x="1095" y="862"/>
                  </a:lnTo>
                  <a:lnTo>
                    <a:pt x="1008" y="862"/>
                  </a:lnTo>
                  <a:lnTo>
                    <a:pt x="922" y="913"/>
                  </a:lnTo>
                  <a:lnTo>
                    <a:pt x="931" y="991"/>
                  </a:lnTo>
                  <a:lnTo>
                    <a:pt x="983" y="1043"/>
                  </a:lnTo>
                  <a:lnTo>
                    <a:pt x="1026" y="1043"/>
                  </a:lnTo>
                  <a:lnTo>
                    <a:pt x="1095" y="1008"/>
                  </a:lnTo>
                  <a:lnTo>
                    <a:pt x="1120" y="1017"/>
                  </a:lnTo>
                  <a:lnTo>
                    <a:pt x="1095" y="1086"/>
                  </a:lnTo>
                  <a:lnTo>
                    <a:pt x="1129" y="1112"/>
                  </a:lnTo>
                  <a:lnTo>
                    <a:pt x="1163" y="1163"/>
                  </a:lnTo>
                  <a:lnTo>
                    <a:pt x="1163" y="1181"/>
                  </a:lnTo>
                  <a:lnTo>
                    <a:pt x="1120" y="1172"/>
                  </a:lnTo>
                  <a:lnTo>
                    <a:pt x="1112" y="1163"/>
                  </a:lnTo>
                  <a:lnTo>
                    <a:pt x="1000" y="1112"/>
                  </a:lnTo>
                  <a:lnTo>
                    <a:pt x="888" y="1051"/>
                  </a:lnTo>
                  <a:lnTo>
                    <a:pt x="724" y="905"/>
                  </a:lnTo>
                  <a:lnTo>
                    <a:pt x="707" y="922"/>
                  </a:lnTo>
                  <a:lnTo>
                    <a:pt x="793" y="1017"/>
                  </a:lnTo>
                  <a:lnTo>
                    <a:pt x="750" y="1017"/>
                  </a:lnTo>
                  <a:lnTo>
                    <a:pt x="681" y="939"/>
                  </a:lnTo>
                  <a:lnTo>
                    <a:pt x="672" y="888"/>
                  </a:lnTo>
                  <a:lnTo>
                    <a:pt x="603" y="750"/>
                  </a:lnTo>
                  <a:lnTo>
                    <a:pt x="612" y="586"/>
                  </a:lnTo>
                  <a:lnTo>
                    <a:pt x="552" y="500"/>
                  </a:lnTo>
                  <a:lnTo>
                    <a:pt x="509" y="474"/>
                  </a:lnTo>
                  <a:lnTo>
                    <a:pt x="500" y="431"/>
                  </a:lnTo>
                  <a:lnTo>
                    <a:pt x="422" y="353"/>
                  </a:lnTo>
                  <a:lnTo>
                    <a:pt x="293" y="345"/>
                  </a:lnTo>
                  <a:lnTo>
                    <a:pt x="207" y="370"/>
                  </a:lnTo>
                  <a:lnTo>
                    <a:pt x="112" y="448"/>
                  </a:lnTo>
                  <a:lnTo>
                    <a:pt x="0" y="474"/>
                  </a:lnTo>
                  <a:lnTo>
                    <a:pt x="104" y="405"/>
                  </a:lnTo>
                  <a:lnTo>
                    <a:pt x="95" y="370"/>
                  </a:lnTo>
                  <a:lnTo>
                    <a:pt x="35" y="319"/>
                  </a:lnTo>
                  <a:lnTo>
                    <a:pt x="43" y="284"/>
                  </a:lnTo>
                  <a:lnTo>
                    <a:pt x="60" y="250"/>
                  </a:lnTo>
                  <a:lnTo>
                    <a:pt x="17" y="232"/>
                  </a:lnTo>
                  <a:lnTo>
                    <a:pt x="26" y="215"/>
                  </a:lnTo>
                  <a:lnTo>
                    <a:pt x="35" y="155"/>
                  </a:lnTo>
                  <a:lnTo>
                    <a:pt x="9" y="138"/>
                  </a:lnTo>
                  <a:lnTo>
                    <a:pt x="0" y="120"/>
                  </a:lnTo>
                  <a:lnTo>
                    <a:pt x="17" y="86"/>
                  </a:lnTo>
                  <a:close/>
                </a:path>
              </a:pathLst>
            </a:custGeom>
            <a:solidFill>
              <a:srgbClr val="000000"/>
            </a:solidFill>
            <a:ln w="9525">
              <a:noFill/>
              <a:round/>
              <a:headEnd/>
              <a:tailEnd/>
            </a:ln>
          </p:spPr>
          <p:txBody>
            <a:bodyPr/>
            <a:lstStyle/>
            <a:p>
              <a:endParaRPr lang="es-VE"/>
            </a:p>
          </p:txBody>
        </p:sp>
        <p:sp>
          <p:nvSpPr>
            <p:cNvPr id="37" name="Freeform 91">
              <a:extLst>
                <a:ext uri="{FF2B5EF4-FFF2-40B4-BE49-F238E27FC236}">
                  <a16:creationId xmlns:a16="http://schemas.microsoft.com/office/drawing/2014/main" id="{3347D41D-E16B-40EB-AE1D-FFA9FA6BE875}"/>
                </a:ext>
              </a:extLst>
            </p:cNvPr>
            <p:cNvSpPr>
              <a:spLocks/>
            </p:cNvSpPr>
            <p:nvPr/>
          </p:nvSpPr>
          <p:spPr bwMode="auto">
            <a:xfrm>
              <a:off x="4381" y="1130"/>
              <a:ext cx="246" cy="345"/>
            </a:xfrm>
            <a:custGeom>
              <a:avLst/>
              <a:gdLst>
                <a:gd name="T0" fmla="*/ 17 w 276"/>
                <a:gd name="T1" fmla="*/ 0 h 345"/>
                <a:gd name="T2" fmla="*/ 62 w 276"/>
                <a:gd name="T3" fmla="*/ 9 h 345"/>
                <a:gd name="T4" fmla="*/ 64 w 276"/>
                <a:gd name="T5" fmla="*/ 52 h 345"/>
                <a:gd name="T6" fmla="*/ 99 w 276"/>
                <a:gd name="T7" fmla="*/ 164 h 345"/>
                <a:gd name="T8" fmla="*/ 113 w 276"/>
                <a:gd name="T9" fmla="*/ 172 h 345"/>
                <a:gd name="T10" fmla="*/ 120 w 276"/>
                <a:gd name="T11" fmla="*/ 224 h 345"/>
                <a:gd name="T12" fmla="*/ 138 w 276"/>
                <a:gd name="T13" fmla="*/ 259 h 345"/>
                <a:gd name="T14" fmla="*/ 138 w 276"/>
                <a:gd name="T15" fmla="*/ 293 h 345"/>
                <a:gd name="T16" fmla="*/ 117 w 276"/>
                <a:gd name="T17" fmla="*/ 302 h 345"/>
                <a:gd name="T18" fmla="*/ 113 w 276"/>
                <a:gd name="T19" fmla="*/ 267 h 345"/>
                <a:gd name="T20" fmla="*/ 95 w 276"/>
                <a:gd name="T21" fmla="*/ 267 h 345"/>
                <a:gd name="T22" fmla="*/ 104 w 276"/>
                <a:gd name="T23" fmla="*/ 319 h 345"/>
                <a:gd name="T24" fmla="*/ 99 w 276"/>
                <a:gd name="T25" fmla="*/ 345 h 345"/>
                <a:gd name="T26" fmla="*/ 78 w 276"/>
                <a:gd name="T27" fmla="*/ 345 h 345"/>
                <a:gd name="T28" fmla="*/ 52 w 276"/>
                <a:gd name="T29" fmla="*/ 302 h 345"/>
                <a:gd name="T30" fmla="*/ 39 w 276"/>
                <a:gd name="T31" fmla="*/ 284 h 345"/>
                <a:gd name="T32" fmla="*/ 64 w 276"/>
                <a:gd name="T33" fmla="*/ 198 h 345"/>
                <a:gd name="T34" fmla="*/ 64 w 276"/>
                <a:gd name="T35" fmla="*/ 172 h 345"/>
                <a:gd name="T36" fmla="*/ 26 w 276"/>
                <a:gd name="T37" fmla="*/ 103 h 345"/>
                <a:gd name="T38" fmla="*/ 0 w 276"/>
                <a:gd name="T39" fmla="*/ 78 h 345"/>
                <a:gd name="T40" fmla="*/ 4 w 276"/>
                <a:gd name="T41" fmla="*/ 26 h 345"/>
                <a:gd name="T42" fmla="*/ 17 w 276"/>
                <a:gd name="T43" fmla="*/ 0 h 3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6"/>
                <a:gd name="T67" fmla="*/ 0 h 345"/>
                <a:gd name="T68" fmla="*/ 276 w 276"/>
                <a:gd name="T69" fmla="*/ 345 h 3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6" h="345">
                  <a:moveTo>
                    <a:pt x="34" y="0"/>
                  </a:moveTo>
                  <a:lnTo>
                    <a:pt x="121" y="9"/>
                  </a:lnTo>
                  <a:lnTo>
                    <a:pt x="129" y="52"/>
                  </a:lnTo>
                  <a:lnTo>
                    <a:pt x="198" y="164"/>
                  </a:lnTo>
                  <a:lnTo>
                    <a:pt x="224" y="172"/>
                  </a:lnTo>
                  <a:lnTo>
                    <a:pt x="241" y="224"/>
                  </a:lnTo>
                  <a:lnTo>
                    <a:pt x="276" y="259"/>
                  </a:lnTo>
                  <a:lnTo>
                    <a:pt x="276" y="293"/>
                  </a:lnTo>
                  <a:lnTo>
                    <a:pt x="233" y="302"/>
                  </a:lnTo>
                  <a:lnTo>
                    <a:pt x="224" y="267"/>
                  </a:lnTo>
                  <a:lnTo>
                    <a:pt x="190" y="267"/>
                  </a:lnTo>
                  <a:lnTo>
                    <a:pt x="207" y="319"/>
                  </a:lnTo>
                  <a:lnTo>
                    <a:pt x="198" y="345"/>
                  </a:lnTo>
                  <a:lnTo>
                    <a:pt x="155" y="345"/>
                  </a:lnTo>
                  <a:lnTo>
                    <a:pt x="103" y="302"/>
                  </a:lnTo>
                  <a:lnTo>
                    <a:pt x="77" y="284"/>
                  </a:lnTo>
                  <a:lnTo>
                    <a:pt x="129" y="198"/>
                  </a:lnTo>
                  <a:lnTo>
                    <a:pt x="129" y="172"/>
                  </a:lnTo>
                  <a:lnTo>
                    <a:pt x="52" y="103"/>
                  </a:lnTo>
                  <a:lnTo>
                    <a:pt x="0" y="78"/>
                  </a:lnTo>
                  <a:lnTo>
                    <a:pt x="9" y="26"/>
                  </a:lnTo>
                  <a:lnTo>
                    <a:pt x="34" y="0"/>
                  </a:lnTo>
                  <a:close/>
                </a:path>
              </a:pathLst>
            </a:custGeom>
            <a:solidFill>
              <a:srgbClr val="000000"/>
            </a:solidFill>
            <a:ln w="9525">
              <a:noFill/>
              <a:round/>
              <a:headEnd/>
              <a:tailEnd/>
            </a:ln>
          </p:spPr>
          <p:txBody>
            <a:bodyPr/>
            <a:lstStyle/>
            <a:p>
              <a:endParaRPr lang="es-VE"/>
            </a:p>
          </p:txBody>
        </p:sp>
        <p:sp>
          <p:nvSpPr>
            <p:cNvPr id="38" name="Freeform 92">
              <a:extLst>
                <a:ext uri="{FF2B5EF4-FFF2-40B4-BE49-F238E27FC236}">
                  <a16:creationId xmlns:a16="http://schemas.microsoft.com/office/drawing/2014/main" id="{D715F694-9F09-4097-BDFA-4405AAF9B915}"/>
                </a:ext>
              </a:extLst>
            </p:cNvPr>
            <p:cNvSpPr>
              <a:spLocks/>
            </p:cNvSpPr>
            <p:nvPr/>
          </p:nvSpPr>
          <p:spPr bwMode="auto">
            <a:xfrm>
              <a:off x="4680" y="1751"/>
              <a:ext cx="53" cy="69"/>
            </a:xfrm>
            <a:custGeom>
              <a:avLst/>
              <a:gdLst>
                <a:gd name="T0" fmla="*/ 21 w 60"/>
                <a:gd name="T1" fmla="*/ 0 h 69"/>
                <a:gd name="T2" fmla="*/ 4 w 60"/>
                <a:gd name="T3" fmla="*/ 25 h 69"/>
                <a:gd name="T4" fmla="*/ 0 w 60"/>
                <a:gd name="T5" fmla="*/ 69 h 69"/>
                <a:gd name="T6" fmla="*/ 17 w 60"/>
                <a:gd name="T7" fmla="*/ 51 h 69"/>
                <a:gd name="T8" fmla="*/ 29 w 60"/>
                <a:gd name="T9" fmla="*/ 25 h 69"/>
                <a:gd name="T10" fmla="*/ 21 w 60"/>
                <a:gd name="T11" fmla="*/ 0 h 69"/>
                <a:gd name="T12" fmla="*/ 0 60000 65536"/>
                <a:gd name="T13" fmla="*/ 0 60000 65536"/>
                <a:gd name="T14" fmla="*/ 0 60000 65536"/>
                <a:gd name="T15" fmla="*/ 0 60000 65536"/>
                <a:gd name="T16" fmla="*/ 0 60000 65536"/>
                <a:gd name="T17" fmla="*/ 0 60000 65536"/>
                <a:gd name="T18" fmla="*/ 0 w 60"/>
                <a:gd name="T19" fmla="*/ 0 h 69"/>
                <a:gd name="T20" fmla="*/ 60 w 6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60" h="69">
                  <a:moveTo>
                    <a:pt x="43" y="0"/>
                  </a:moveTo>
                  <a:lnTo>
                    <a:pt x="9" y="25"/>
                  </a:lnTo>
                  <a:lnTo>
                    <a:pt x="0" y="69"/>
                  </a:lnTo>
                  <a:lnTo>
                    <a:pt x="34" y="51"/>
                  </a:lnTo>
                  <a:lnTo>
                    <a:pt x="60" y="25"/>
                  </a:lnTo>
                  <a:lnTo>
                    <a:pt x="43" y="0"/>
                  </a:lnTo>
                  <a:close/>
                </a:path>
              </a:pathLst>
            </a:custGeom>
            <a:solidFill>
              <a:srgbClr val="000000"/>
            </a:solidFill>
            <a:ln w="9525">
              <a:noFill/>
              <a:round/>
              <a:headEnd/>
              <a:tailEnd/>
            </a:ln>
          </p:spPr>
          <p:txBody>
            <a:bodyPr/>
            <a:lstStyle/>
            <a:p>
              <a:endParaRPr lang="es-VE"/>
            </a:p>
          </p:txBody>
        </p:sp>
        <p:sp>
          <p:nvSpPr>
            <p:cNvPr id="39" name="Freeform 93">
              <a:extLst>
                <a:ext uri="{FF2B5EF4-FFF2-40B4-BE49-F238E27FC236}">
                  <a16:creationId xmlns:a16="http://schemas.microsoft.com/office/drawing/2014/main" id="{E364F00A-AACC-4611-AE89-6DF66B1DB4AE}"/>
                </a:ext>
              </a:extLst>
            </p:cNvPr>
            <p:cNvSpPr>
              <a:spLocks/>
            </p:cNvSpPr>
            <p:nvPr/>
          </p:nvSpPr>
          <p:spPr bwMode="auto">
            <a:xfrm>
              <a:off x="4335" y="2302"/>
              <a:ext cx="575" cy="1078"/>
            </a:xfrm>
            <a:custGeom>
              <a:avLst/>
              <a:gdLst>
                <a:gd name="T0" fmla="*/ 9 w 647"/>
                <a:gd name="T1" fmla="*/ 61 h 1078"/>
                <a:gd name="T2" fmla="*/ 30 w 647"/>
                <a:gd name="T3" fmla="*/ 61 h 1078"/>
                <a:gd name="T4" fmla="*/ 55 w 647"/>
                <a:gd name="T5" fmla="*/ 0 h 1078"/>
                <a:gd name="T6" fmla="*/ 82 w 647"/>
                <a:gd name="T7" fmla="*/ 17 h 1078"/>
                <a:gd name="T8" fmla="*/ 82 w 647"/>
                <a:gd name="T9" fmla="*/ 0 h 1078"/>
                <a:gd name="T10" fmla="*/ 116 w 647"/>
                <a:gd name="T11" fmla="*/ 9 h 1078"/>
                <a:gd name="T12" fmla="*/ 148 w 647"/>
                <a:gd name="T13" fmla="*/ 9 h 1078"/>
                <a:gd name="T14" fmla="*/ 153 w 647"/>
                <a:gd name="T15" fmla="*/ 26 h 1078"/>
                <a:gd name="T16" fmla="*/ 132 w 647"/>
                <a:gd name="T17" fmla="*/ 26 h 1078"/>
                <a:gd name="T18" fmla="*/ 144 w 647"/>
                <a:gd name="T19" fmla="*/ 69 h 1078"/>
                <a:gd name="T20" fmla="*/ 179 w 647"/>
                <a:gd name="T21" fmla="*/ 78 h 1078"/>
                <a:gd name="T22" fmla="*/ 212 w 647"/>
                <a:gd name="T23" fmla="*/ 147 h 1078"/>
                <a:gd name="T24" fmla="*/ 212 w 647"/>
                <a:gd name="T25" fmla="*/ 224 h 1078"/>
                <a:gd name="T26" fmla="*/ 230 w 647"/>
                <a:gd name="T27" fmla="*/ 233 h 1078"/>
                <a:gd name="T28" fmla="*/ 297 w 647"/>
                <a:gd name="T29" fmla="*/ 267 h 1078"/>
                <a:gd name="T30" fmla="*/ 318 w 647"/>
                <a:gd name="T31" fmla="*/ 328 h 1078"/>
                <a:gd name="T32" fmla="*/ 318 w 647"/>
                <a:gd name="T33" fmla="*/ 371 h 1078"/>
                <a:gd name="T34" fmla="*/ 297 w 647"/>
                <a:gd name="T35" fmla="*/ 491 h 1078"/>
                <a:gd name="T36" fmla="*/ 280 w 647"/>
                <a:gd name="T37" fmla="*/ 560 h 1078"/>
                <a:gd name="T38" fmla="*/ 242 w 647"/>
                <a:gd name="T39" fmla="*/ 595 h 1078"/>
                <a:gd name="T40" fmla="*/ 208 w 647"/>
                <a:gd name="T41" fmla="*/ 672 h 1078"/>
                <a:gd name="T42" fmla="*/ 199 w 647"/>
                <a:gd name="T43" fmla="*/ 707 h 1078"/>
                <a:gd name="T44" fmla="*/ 174 w 647"/>
                <a:gd name="T45" fmla="*/ 716 h 1078"/>
                <a:gd name="T46" fmla="*/ 157 w 647"/>
                <a:gd name="T47" fmla="*/ 776 h 1078"/>
                <a:gd name="T48" fmla="*/ 124 w 647"/>
                <a:gd name="T49" fmla="*/ 862 h 1078"/>
                <a:gd name="T50" fmla="*/ 103 w 647"/>
                <a:gd name="T51" fmla="*/ 922 h 1078"/>
                <a:gd name="T52" fmla="*/ 89 w 647"/>
                <a:gd name="T53" fmla="*/ 1009 h 1078"/>
                <a:gd name="T54" fmla="*/ 98 w 647"/>
                <a:gd name="T55" fmla="*/ 1078 h 1078"/>
                <a:gd name="T56" fmla="*/ 68 w 647"/>
                <a:gd name="T57" fmla="*/ 1060 h 1078"/>
                <a:gd name="T58" fmla="*/ 47 w 647"/>
                <a:gd name="T59" fmla="*/ 966 h 1078"/>
                <a:gd name="T60" fmla="*/ 47 w 647"/>
                <a:gd name="T61" fmla="*/ 948 h 1078"/>
                <a:gd name="T62" fmla="*/ 55 w 647"/>
                <a:gd name="T63" fmla="*/ 922 h 1078"/>
                <a:gd name="T64" fmla="*/ 52 w 647"/>
                <a:gd name="T65" fmla="*/ 871 h 1078"/>
                <a:gd name="T66" fmla="*/ 52 w 647"/>
                <a:gd name="T67" fmla="*/ 853 h 1078"/>
                <a:gd name="T68" fmla="*/ 73 w 647"/>
                <a:gd name="T69" fmla="*/ 655 h 1078"/>
                <a:gd name="T70" fmla="*/ 76 w 647"/>
                <a:gd name="T71" fmla="*/ 457 h 1078"/>
                <a:gd name="T72" fmla="*/ 47 w 647"/>
                <a:gd name="T73" fmla="*/ 388 h 1078"/>
                <a:gd name="T74" fmla="*/ 9 w 647"/>
                <a:gd name="T75" fmla="*/ 302 h 1078"/>
                <a:gd name="T76" fmla="*/ 4 w 647"/>
                <a:gd name="T77" fmla="*/ 233 h 1078"/>
                <a:gd name="T78" fmla="*/ 12 w 647"/>
                <a:gd name="T79" fmla="*/ 181 h 1078"/>
                <a:gd name="T80" fmla="*/ 12 w 647"/>
                <a:gd name="T81" fmla="*/ 95 h 1078"/>
                <a:gd name="T82" fmla="*/ 0 w 647"/>
                <a:gd name="T83" fmla="*/ 69 h 1078"/>
                <a:gd name="T84" fmla="*/ 9 w 647"/>
                <a:gd name="T85" fmla="*/ 61 h 10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7"/>
                <a:gd name="T130" fmla="*/ 0 h 1078"/>
                <a:gd name="T131" fmla="*/ 647 w 647"/>
                <a:gd name="T132" fmla="*/ 1078 h 10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7" h="1078">
                  <a:moveTo>
                    <a:pt x="17" y="61"/>
                  </a:moveTo>
                  <a:lnTo>
                    <a:pt x="61" y="61"/>
                  </a:lnTo>
                  <a:lnTo>
                    <a:pt x="112" y="0"/>
                  </a:lnTo>
                  <a:lnTo>
                    <a:pt x="164" y="17"/>
                  </a:lnTo>
                  <a:lnTo>
                    <a:pt x="164" y="0"/>
                  </a:lnTo>
                  <a:lnTo>
                    <a:pt x="233" y="9"/>
                  </a:lnTo>
                  <a:lnTo>
                    <a:pt x="302" y="9"/>
                  </a:lnTo>
                  <a:lnTo>
                    <a:pt x="310" y="26"/>
                  </a:lnTo>
                  <a:lnTo>
                    <a:pt x="267" y="26"/>
                  </a:lnTo>
                  <a:lnTo>
                    <a:pt x="293" y="69"/>
                  </a:lnTo>
                  <a:lnTo>
                    <a:pt x="362" y="78"/>
                  </a:lnTo>
                  <a:lnTo>
                    <a:pt x="431" y="147"/>
                  </a:lnTo>
                  <a:lnTo>
                    <a:pt x="431" y="224"/>
                  </a:lnTo>
                  <a:lnTo>
                    <a:pt x="466" y="233"/>
                  </a:lnTo>
                  <a:lnTo>
                    <a:pt x="603" y="267"/>
                  </a:lnTo>
                  <a:lnTo>
                    <a:pt x="647" y="328"/>
                  </a:lnTo>
                  <a:lnTo>
                    <a:pt x="647" y="371"/>
                  </a:lnTo>
                  <a:lnTo>
                    <a:pt x="603" y="491"/>
                  </a:lnTo>
                  <a:lnTo>
                    <a:pt x="569" y="560"/>
                  </a:lnTo>
                  <a:lnTo>
                    <a:pt x="491" y="595"/>
                  </a:lnTo>
                  <a:lnTo>
                    <a:pt x="422" y="672"/>
                  </a:lnTo>
                  <a:lnTo>
                    <a:pt x="405" y="707"/>
                  </a:lnTo>
                  <a:lnTo>
                    <a:pt x="354" y="716"/>
                  </a:lnTo>
                  <a:lnTo>
                    <a:pt x="319" y="776"/>
                  </a:lnTo>
                  <a:lnTo>
                    <a:pt x="250" y="862"/>
                  </a:lnTo>
                  <a:lnTo>
                    <a:pt x="207" y="922"/>
                  </a:lnTo>
                  <a:lnTo>
                    <a:pt x="181" y="1009"/>
                  </a:lnTo>
                  <a:lnTo>
                    <a:pt x="198" y="1078"/>
                  </a:lnTo>
                  <a:lnTo>
                    <a:pt x="138" y="1060"/>
                  </a:lnTo>
                  <a:lnTo>
                    <a:pt x="95" y="966"/>
                  </a:lnTo>
                  <a:lnTo>
                    <a:pt x="95" y="948"/>
                  </a:lnTo>
                  <a:lnTo>
                    <a:pt x="112" y="922"/>
                  </a:lnTo>
                  <a:lnTo>
                    <a:pt x="104" y="871"/>
                  </a:lnTo>
                  <a:lnTo>
                    <a:pt x="104" y="853"/>
                  </a:lnTo>
                  <a:lnTo>
                    <a:pt x="147" y="655"/>
                  </a:lnTo>
                  <a:lnTo>
                    <a:pt x="155" y="457"/>
                  </a:lnTo>
                  <a:lnTo>
                    <a:pt x="95" y="388"/>
                  </a:lnTo>
                  <a:lnTo>
                    <a:pt x="17" y="302"/>
                  </a:lnTo>
                  <a:lnTo>
                    <a:pt x="9" y="233"/>
                  </a:lnTo>
                  <a:lnTo>
                    <a:pt x="26" y="181"/>
                  </a:lnTo>
                  <a:lnTo>
                    <a:pt x="26" y="95"/>
                  </a:lnTo>
                  <a:lnTo>
                    <a:pt x="0" y="69"/>
                  </a:lnTo>
                  <a:lnTo>
                    <a:pt x="17" y="61"/>
                  </a:lnTo>
                  <a:close/>
                </a:path>
              </a:pathLst>
            </a:custGeom>
            <a:solidFill>
              <a:srgbClr val="000000"/>
            </a:solidFill>
            <a:ln w="9525">
              <a:noFill/>
              <a:round/>
              <a:headEnd/>
              <a:tailEnd/>
            </a:ln>
          </p:spPr>
          <p:txBody>
            <a:bodyPr/>
            <a:lstStyle/>
            <a:p>
              <a:endParaRPr lang="es-VE"/>
            </a:p>
          </p:txBody>
        </p:sp>
        <p:sp>
          <p:nvSpPr>
            <p:cNvPr id="40" name="Freeform 94">
              <a:extLst>
                <a:ext uri="{FF2B5EF4-FFF2-40B4-BE49-F238E27FC236}">
                  <a16:creationId xmlns:a16="http://schemas.microsoft.com/office/drawing/2014/main" id="{DC8B7DD2-B512-49CE-8D76-5AB8A353E06D}"/>
                </a:ext>
              </a:extLst>
            </p:cNvPr>
            <p:cNvSpPr>
              <a:spLocks/>
            </p:cNvSpPr>
            <p:nvPr/>
          </p:nvSpPr>
          <p:spPr bwMode="auto">
            <a:xfrm>
              <a:off x="4343" y="2156"/>
              <a:ext cx="130" cy="60"/>
            </a:xfrm>
            <a:custGeom>
              <a:avLst/>
              <a:gdLst>
                <a:gd name="T0" fmla="*/ 9 w 146"/>
                <a:gd name="T1" fmla="*/ 17 h 60"/>
                <a:gd name="T2" fmla="*/ 29 w 146"/>
                <a:gd name="T3" fmla="*/ 0 h 60"/>
                <a:gd name="T4" fmla="*/ 73 w 146"/>
                <a:gd name="T5" fmla="*/ 43 h 60"/>
                <a:gd name="T6" fmla="*/ 69 w 146"/>
                <a:gd name="T7" fmla="*/ 60 h 60"/>
                <a:gd name="T8" fmla="*/ 48 w 146"/>
                <a:gd name="T9" fmla="*/ 60 h 60"/>
                <a:gd name="T10" fmla="*/ 34 w 146"/>
                <a:gd name="T11" fmla="*/ 34 h 60"/>
                <a:gd name="T12" fmla="*/ 26 w 146"/>
                <a:gd name="T13" fmla="*/ 26 h 60"/>
                <a:gd name="T14" fmla="*/ 0 w 146"/>
                <a:gd name="T15" fmla="*/ 34 h 60"/>
                <a:gd name="T16" fmla="*/ 9 w 146"/>
                <a:gd name="T17" fmla="*/ 1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60"/>
                <a:gd name="T29" fmla="*/ 146 w 146"/>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60">
                  <a:moveTo>
                    <a:pt x="17" y="17"/>
                  </a:moveTo>
                  <a:lnTo>
                    <a:pt x="60" y="0"/>
                  </a:lnTo>
                  <a:lnTo>
                    <a:pt x="146" y="43"/>
                  </a:lnTo>
                  <a:lnTo>
                    <a:pt x="138" y="60"/>
                  </a:lnTo>
                  <a:lnTo>
                    <a:pt x="95" y="60"/>
                  </a:lnTo>
                  <a:lnTo>
                    <a:pt x="69" y="34"/>
                  </a:lnTo>
                  <a:lnTo>
                    <a:pt x="52" y="26"/>
                  </a:lnTo>
                  <a:lnTo>
                    <a:pt x="0" y="34"/>
                  </a:lnTo>
                  <a:lnTo>
                    <a:pt x="17" y="17"/>
                  </a:lnTo>
                  <a:close/>
                </a:path>
              </a:pathLst>
            </a:custGeom>
            <a:solidFill>
              <a:srgbClr val="000000"/>
            </a:solidFill>
            <a:ln w="9525">
              <a:noFill/>
              <a:round/>
              <a:headEnd/>
              <a:tailEnd/>
            </a:ln>
          </p:spPr>
          <p:txBody>
            <a:bodyPr/>
            <a:lstStyle/>
            <a:p>
              <a:endParaRPr lang="es-VE"/>
            </a:p>
          </p:txBody>
        </p:sp>
        <p:sp>
          <p:nvSpPr>
            <p:cNvPr id="41" name="Freeform 95">
              <a:extLst>
                <a:ext uri="{FF2B5EF4-FFF2-40B4-BE49-F238E27FC236}">
                  <a16:creationId xmlns:a16="http://schemas.microsoft.com/office/drawing/2014/main" id="{D80AFE29-42EB-4FBA-8A76-B79D75C81E3C}"/>
                </a:ext>
              </a:extLst>
            </p:cNvPr>
            <p:cNvSpPr>
              <a:spLocks/>
            </p:cNvSpPr>
            <p:nvPr/>
          </p:nvSpPr>
          <p:spPr bwMode="auto">
            <a:xfrm>
              <a:off x="4481" y="2207"/>
              <a:ext cx="53" cy="43"/>
            </a:xfrm>
            <a:custGeom>
              <a:avLst/>
              <a:gdLst>
                <a:gd name="T0" fmla="*/ 17 w 60"/>
                <a:gd name="T1" fmla="*/ 0 h 43"/>
                <a:gd name="T2" fmla="*/ 29 w 60"/>
                <a:gd name="T3" fmla="*/ 0 h 43"/>
                <a:gd name="T4" fmla="*/ 29 w 60"/>
                <a:gd name="T5" fmla="*/ 18 h 43"/>
                <a:gd name="T6" fmla="*/ 12 w 60"/>
                <a:gd name="T7" fmla="*/ 43 h 43"/>
                <a:gd name="T8" fmla="*/ 0 w 60"/>
                <a:gd name="T9" fmla="*/ 35 h 43"/>
                <a:gd name="T10" fmla="*/ 17 w 60"/>
                <a:gd name="T11" fmla="*/ 0 h 43"/>
                <a:gd name="T12" fmla="*/ 0 60000 65536"/>
                <a:gd name="T13" fmla="*/ 0 60000 65536"/>
                <a:gd name="T14" fmla="*/ 0 60000 65536"/>
                <a:gd name="T15" fmla="*/ 0 60000 65536"/>
                <a:gd name="T16" fmla="*/ 0 60000 65536"/>
                <a:gd name="T17" fmla="*/ 0 60000 65536"/>
                <a:gd name="T18" fmla="*/ 0 w 60"/>
                <a:gd name="T19" fmla="*/ 0 h 43"/>
                <a:gd name="T20" fmla="*/ 60 w 60"/>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60" h="43">
                  <a:moveTo>
                    <a:pt x="34" y="0"/>
                  </a:moveTo>
                  <a:lnTo>
                    <a:pt x="60" y="0"/>
                  </a:lnTo>
                  <a:lnTo>
                    <a:pt x="60" y="18"/>
                  </a:lnTo>
                  <a:lnTo>
                    <a:pt x="26" y="43"/>
                  </a:lnTo>
                  <a:lnTo>
                    <a:pt x="0" y="35"/>
                  </a:lnTo>
                  <a:lnTo>
                    <a:pt x="34" y="0"/>
                  </a:lnTo>
                  <a:close/>
                </a:path>
              </a:pathLst>
            </a:custGeom>
            <a:solidFill>
              <a:srgbClr val="000000"/>
            </a:solidFill>
            <a:ln w="9525">
              <a:noFill/>
              <a:round/>
              <a:headEnd/>
              <a:tailEnd/>
            </a:ln>
          </p:spPr>
          <p:txBody>
            <a:bodyPr/>
            <a:lstStyle/>
            <a:p>
              <a:endParaRPr lang="es-VE"/>
            </a:p>
          </p:txBody>
        </p:sp>
        <p:sp>
          <p:nvSpPr>
            <p:cNvPr id="42" name="Freeform 96">
              <a:extLst>
                <a:ext uri="{FF2B5EF4-FFF2-40B4-BE49-F238E27FC236}">
                  <a16:creationId xmlns:a16="http://schemas.microsoft.com/office/drawing/2014/main" id="{DA000346-A7A4-427C-8F38-8282262C75C3}"/>
                </a:ext>
              </a:extLst>
            </p:cNvPr>
            <p:cNvSpPr>
              <a:spLocks/>
            </p:cNvSpPr>
            <p:nvPr/>
          </p:nvSpPr>
          <p:spPr bwMode="auto">
            <a:xfrm>
              <a:off x="4428" y="2302"/>
              <a:ext cx="183" cy="138"/>
            </a:xfrm>
            <a:custGeom>
              <a:avLst/>
              <a:gdLst>
                <a:gd name="T0" fmla="*/ 4 w 206"/>
                <a:gd name="T1" fmla="*/ 0 h 138"/>
                <a:gd name="T2" fmla="*/ 4 w 206"/>
                <a:gd name="T3" fmla="*/ 9 h 138"/>
                <a:gd name="T4" fmla="*/ 0 w 206"/>
                <a:gd name="T5" fmla="*/ 43 h 138"/>
                <a:gd name="T6" fmla="*/ 9 w 206"/>
                <a:gd name="T7" fmla="*/ 78 h 138"/>
                <a:gd name="T8" fmla="*/ 34 w 206"/>
                <a:gd name="T9" fmla="*/ 86 h 138"/>
                <a:gd name="T10" fmla="*/ 42 w 206"/>
                <a:gd name="T11" fmla="*/ 138 h 138"/>
                <a:gd name="T12" fmla="*/ 64 w 206"/>
                <a:gd name="T13" fmla="*/ 129 h 138"/>
                <a:gd name="T14" fmla="*/ 54 w 206"/>
                <a:gd name="T15" fmla="*/ 78 h 138"/>
                <a:gd name="T16" fmla="*/ 76 w 206"/>
                <a:gd name="T17" fmla="*/ 78 h 138"/>
                <a:gd name="T18" fmla="*/ 81 w 206"/>
                <a:gd name="T19" fmla="*/ 104 h 138"/>
                <a:gd name="T20" fmla="*/ 92 w 206"/>
                <a:gd name="T21" fmla="*/ 95 h 138"/>
                <a:gd name="T22" fmla="*/ 89 w 206"/>
                <a:gd name="T23" fmla="*/ 61 h 138"/>
                <a:gd name="T24" fmla="*/ 81 w 206"/>
                <a:gd name="T25" fmla="*/ 26 h 138"/>
                <a:gd name="T26" fmla="*/ 102 w 206"/>
                <a:gd name="T27" fmla="*/ 26 h 138"/>
                <a:gd name="T28" fmla="*/ 97 w 206"/>
                <a:gd name="T29" fmla="*/ 9 h 138"/>
                <a:gd name="T30" fmla="*/ 54 w 206"/>
                <a:gd name="T31" fmla="*/ 9 h 138"/>
                <a:gd name="T32" fmla="*/ 29 w 206"/>
                <a:gd name="T33" fmla="*/ 0 h 138"/>
                <a:gd name="T34" fmla="*/ 29 w 206"/>
                <a:gd name="T35" fmla="*/ 17 h 138"/>
                <a:gd name="T36" fmla="*/ 4 w 206"/>
                <a:gd name="T37" fmla="*/ 0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6"/>
                <a:gd name="T58" fmla="*/ 0 h 138"/>
                <a:gd name="T59" fmla="*/ 206 w 206"/>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6" h="138">
                  <a:moveTo>
                    <a:pt x="8" y="0"/>
                  </a:moveTo>
                  <a:lnTo>
                    <a:pt x="8" y="9"/>
                  </a:lnTo>
                  <a:lnTo>
                    <a:pt x="0" y="43"/>
                  </a:lnTo>
                  <a:lnTo>
                    <a:pt x="17" y="78"/>
                  </a:lnTo>
                  <a:lnTo>
                    <a:pt x="69" y="86"/>
                  </a:lnTo>
                  <a:lnTo>
                    <a:pt x="86" y="138"/>
                  </a:lnTo>
                  <a:lnTo>
                    <a:pt x="129" y="129"/>
                  </a:lnTo>
                  <a:lnTo>
                    <a:pt x="112" y="78"/>
                  </a:lnTo>
                  <a:lnTo>
                    <a:pt x="155" y="78"/>
                  </a:lnTo>
                  <a:lnTo>
                    <a:pt x="163" y="104"/>
                  </a:lnTo>
                  <a:lnTo>
                    <a:pt x="189" y="95"/>
                  </a:lnTo>
                  <a:lnTo>
                    <a:pt x="181" y="61"/>
                  </a:lnTo>
                  <a:lnTo>
                    <a:pt x="163" y="26"/>
                  </a:lnTo>
                  <a:lnTo>
                    <a:pt x="206" y="26"/>
                  </a:lnTo>
                  <a:lnTo>
                    <a:pt x="198" y="9"/>
                  </a:lnTo>
                  <a:lnTo>
                    <a:pt x="112" y="9"/>
                  </a:lnTo>
                  <a:lnTo>
                    <a:pt x="60" y="0"/>
                  </a:lnTo>
                  <a:lnTo>
                    <a:pt x="60" y="17"/>
                  </a:lnTo>
                  <a:lnTo>
                    <a:pt x="8" y="0"/>
                  </a:lnTo>
                  <a:close/>
                </a:path>
              </a:pathLst>
            </a:custGeom>
            <a:solidFill>
              <a:srgbClr val="000000"/>
            </a:solidFill>
            <a:ln w="9525">
              <a:noFill/>
              <a:round/>
              <a:headEnd/>
              <a:tailEnd/>
            </a:ln>
          </p:spPr>
          <p:txBody>
            <a:bodyPr/>
            <a:lstStyle/>
            <a:p>
              <a:endParaRPr lang="es-VE"/>
            </a:p>
          </p:txBody>
        </p:sp>
        <p:sp>
          <p:nvSpPr>
            <p:cNvPr id="43" name="Freeform 97">
              <a:extLst>
                <a:ext uri="{FF2B5EF4-FFF2-40B4-BE49-F238E27FC236}">
                  <a16:creationId xmlns:a16="http://schemas.microsoft.com/office/drawing/2014/main" id="{AE66DD0A-EE43-45ED-A945-CB20A7CE312B}"/>
                </a:ext>
              </a:extLst>
            </p:cNvPr>
            <p:cNvSpPr>
              <a:spLocks/>
            </p:cNvSpPr>
            <p:nvPr/>
          </p:nvSpPr>
          <p:spPr bwMode="auto">
            <a:xfrm>
              <a:off x="4627" y="2070"/>
              <a:ext cx="229" cy="232"/>
            </a:xfrm>
            <a:custGeom>
              <a:avLst/>
              <a:gdLst>
                <a:gd name="T0" fmla="*/ 4 w 258"/>
                <a:gd name="T1" fmla="*/ 215 h 232"/>
                <a:gd name="T2" fmla="*/ 0 w 258"/>
                <a:gd name="T3" fmla="*/ 129 h 232"/>
                <a:gd name="T4" fmla="*/ 12 w 258"/>
                <a:gd name="T5" fmla="*/ 155 h 232"/>
                <a:gd name="T6" fmla="*/ 59 w 258"/>
                <a:gd name="T7" fmla="*/ 0 h 232"/>
                <a:gd name="T8" fmla="*/ 81 w 258"/>
                <a:gd name="T9" fmla="*/ 68 h 232"/>
                <a:gd name="T10" fmla="*/ 126 w 258"/>
                <a:gd name="T11" fmla="*/ 94 h 232"/>
                <a:gd name="T12" fmla="*/ 37 w 258"/>
                <a:gd name="T13" fmla="*/ 206 h 232"/>
                <a:gd name="T14" fmla="*/ 51 w 258"/>
                <a:gd name="T15" fmla="*/ 232 h 232"/>
                <a:gd name="T16" fmla="*/ 4 w 258"/>
                <a:gd name="T17" fmla="*/ 215 h 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8"/>
                <a:gd name="T28" fmla="*/ 0 h 232"/>
                <a:gd name="T29" fmla="*/ 258 w 258"/>
                <a:gd name="T30" fmla="*/ 232 h 2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8" h="232">
                  <a:moveTo>
                    <a:pt x="8" y="215"/>
                  </a:moveTo>
                  <a:lnTo>
                    <a:pt x="0" y="129"/>
                  </a:lnTo>
                  <a:lnTo>
                    <a:pt x="26" y="155"/>
                  </a:lnTo>
                  <a:lnTo>
                    <a:pt x="120" y="0"/>
                  </a:lnTo>
                  <a:lnTo>
                    <a:pt x="163" y="68"/>
                  </a:lnTo>
                  <a:lnTo>
                    <a:pt x="258" y="94"/>
                  </a:lnTo>
                  <a:lnTo>
                    <a:pt x="77" y="206"/>
                  </a:lnTo>
                  <a:lnTo>
                    <a:pt x="103" y="232"/>
                  </a:lnTo>
                  <a:lnTo>
                    <a:pt x="8" y="215"/>
                  </a:lnTo>
                  <a:close/>
                </a:path>
              </a:pathLst>
            </a:custGeom>
            <a:solidFill>
              <a:srgbClr val="000000"/>
            </a:solidFill>
            <a:ln w="9525">
              <a:noFill/>
              <a:round/>
              <a:headEnd/>
              <a:tailEnd/>
            </a:ln>
          </p:spPr>
          <p:txBody>
            <a:bodyPr/>
            <a:lstStyle/>
            <a:p>
              <a:endParaRPr lang="es-VE"/>
            </a:p>
          </p:txBody>
        </p:sp>
        <p:sp>
          <p:nvSpPr>
            <p:cNvPr id="44" name="Freeform 98">
              <a:extLst>
                <a:ext uri="{FF2B5EF4-FFF2-40B4-BE49-F238E27FC236}">
                  <a16:creationId xmlns:a16="http://schemas.microsoft.com/office/drawing/2014/main" id="{284E0031-C979-4B22-98CD-8E0D59596781}"/>
                </a:ext>
              </a:extLst>
            </p:cNvPr>
            <p:cNvSpPr>
              <a:spLocks/>
            </p:cNvSpPr>
            <p:nvPr/>
          </p:nvSpPr>
          <p:spPr bwMode="auto">
            <a:xfrm>
              <a:off x="3278" y="1173"/>
              <a:ext cx="1364" cy="1181"/>
            </a:xfrm>
            <a:custGeom>
              <a:avLst/>
              <a:gdLst>
                <a:gd name="T0" fmla="*/ 68 w 1534"/>
                <a:gd name="T1" fmla="*/ 35 h 1181"/>
                <a:gd name="T2" fmla="*/ 167 w 1534"/>
                <a:gd name="T3" fmla="*/ 112 h 1181"/>
                <a:gd name="T4" fmla="*/ 221 w 1534"/>
                <a:gd name="T5" fmla="*/ 52 h 1181"/>
                <a:gd name="T6" fmla="*/ 261 w 1534"/>
                <a:gd name="T7" fmla="*/ 78 h 1181"/>
                <a:gd name="T8" fmla="*/ 282 w 1534"/>
                <a:gd name="T9" fmla="*/ 60 h 1181"/>
                <a:gd name="T10" fmla="*/ 337 w 1534"/>
                <a:gd name="T11" fmla="*/ 78 h 1181"/>
                <a:gd name="T12" fmla="*/ 358 w 1534"/>
                <a:gd name="T13" fmla="*/ 155 h 1181"/>
                <a:gd name="T14" fmla="*/ 396 w 1534"/>
                <a:gd name="T15" fmla="*/ 147 h 1181"/>
                <a:gd name="T16" fmla="*/ 435 w 1534"/>
                <a:gd name="T17" fmla="*/ 216 h 1181"/>
                <a:gd name="T18" fmla="*/ 447 w 1534"/>
                <a:gd name="T19" fmla="*/ 138 h 1181"/>
                <a:gd name="T20" fmla="*/ 503 w 1534"/>
                <a:gd name="T21" fmla="*/ 147 h 1181"/>
                <a:gd name="T22" fmla="*/ 537 w 1534"/>
                <a:gd name="T23" fmla="*/ 69 h 1181"/>
                <a:gd name="T24" fmla="*/ 550 w 1534"/>
                <a:gd name="T25" fmla="*/ 0 h 1181"/>
                <a:gd name="T26" fmla="*/ 580 w 1534"/>
                <a:gd name="T27" fmla="*/ 60 h 1181"/>
                <a:gd name="T28" fmla="*/ 580 w 1534"/>
                <a:gd name="T29" fmla="*/ 173 h 1181"/>
                <a:gd name="T30" fmla="*/ 503 w 1534"/>
                <a:gd name="T31" fmla="*/ 310 h 1181"/>
                <a:gd name="T32" fmla="*/ 510 w 1534"/>
                <a:gd name="T33" fmla="*/ 371 h 1181"/>
                <a:gd name="T34" fmla="*/ 600 w 1534"/>
                <a:gd name="T35" fmla="*/ 509 h 1181"/>
                <a:gd name="T36" fmla="*/ 609 w 1534"/>
                <a:gd name="T37" fmla="*/ 293 h 1181"/>
                <a:gd name="T38" fmla="*/ 758 w 1534"/>
                <a:gd name="T39" fmla="*/ 491 h 1181"/>
                <a:gd name="T40" fmla="*/ 695 w 1534"/>
                <a:gd name="T41" fmla="*/ 560 h 1181"/>
                <a:gd name="T42" fmla="*/ 708 w 1534"/>
                <a:gd name="T43" fmla="*/ 612 h 1181"/>
                <a:gd name="T44" fmla="*/ 583 w 1534"/>
                <a:gd name="T45" fmla="*/ 853 h 1181"/>
                <a:gd name="T46" fmla="*/ 588 w 1534"/>
                <a:gd name="T47" fmla="*/ 940 h 1181"/>
                <a:gd name="T48" fmla="*/ 498 w 1534"/>
                <a:gd name="T49" fmla="*/ 862 h 1181"/>
                <a:gd name="T50" fmla="*/ 461 w 1534"/>
                <a:gd name="T51" fmla="*/ 991 h 1181"/>
                <a:gd name="T52" fmla="*/ 507 w 1534"/>
                <a:gd name="T53" fmla="*/ 1043 h 1181"/>
                <a:gd name="T54" fmla="*/ 554 w 1534"/>
                <a:gd name="T55" fmla="*/ 1017 h 1181"/>
                <a:gd name="T56" fmla="*/ 558 w 1534"/>
                <a:gd name="T57" fmla="*/ 1112 h 1181"/>
                <a:gd name="T58" fmla="*/ 574 w 1534"/>
                <a:gd name="T59" fmla="*/ 1181 h 1181"/>
                <a:gd name="T60" fmla="*/ 550 w 1534"/>
                <a:gd name="T61" fmla="*/ 1164 h 1181"/>
                <a:gd name="T62" fmla="*/ 438 w 1534"/>
                <a:gd name="T63" fmla="*/ 1052 h 1181"/>
                <a:gd name="T64" fmla="*/ 349 w 1534"/>
                <a:gd name="T65" fmla="*/ 922 h 1181"/>
                <a:gd name="T66" fmla="*/ 371 w 1534"/>
                <a:gd name="T67" fmla="*/ 1017 h 1181"/>
                <a:gd name="T68" fmla="*/ 333 w 1534"/>
                <a:gd name="T69" fmla="*/ 888 h 1181"/>
                <a:gd name="T70" fmla="*/ 302 w 1534"/>
                <a:gd name="T71" fmla="*/ 586 h 1181"/>
                <a:gd name="T72" fmla="*/ 251 w 1534"/>
                <a:gd name="T73" fmla="*/ 474 h 1181"/>
                <a:gd name="T74" fmla="*/ 208 w 1534"/>
                <a:gd name="T75" fmla="*/ 354 h 1181"/>
                <a:gd name="T76" fmla="*/ 103 w 1534"/>
                <a:gd name="T77" fmla="*/ 371 h 1181"/>
                <a:gd name="T78" fmla="*/ 0 w 1534"/>
                <a:gd name="T79" fmla="*/ 474 h 1181"/>
                <a:gd name="T80" fmla="*/ 47 w 1534"/>
                <a:gd name="T81" fmla="*/ 371 h 1181"/>
                <a:gd name="T82" fmla="*/ 21 w 1534"/>
                <a:gd name="T83" fmla="*/ 285 h 1181"/>
                <a:gd name="T84" fmla="*/ 9 w 1534"/>
                <a:gd name="T85" fmla="*/ 233 h 1181"/>
                <a:gd name="T86" fmla="*/ 18 w 1534"/>
                <a:gd name="T87" fmla="*/ 155 h 1181"/>
                <a:gd name="T88" fmla="*/ 0 w 1534"/>
                <a:gd name="T89" fmla="*/ 121 h 1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34"/>
                <a:gd name="T136" fmla="*/ 0 h 1181"/>
                <a:gd name="T137" fmla="*/ 1534 w 1534"/>
                <a:gd name="T138" fmla="*/ 1181 h 1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34" h="1181">
                  <a:moveTo>
                    <a:pt x="17" y="86"/>
                  </a:moveTo>
                  <a:lnTo>
                    <a:pt x="138" y="35"/>
                  </a:lnTo>
                  <a:lnTo>
                    <a:pt x="276" y="112"/>
                  </a:lnTo>
                  <a:lnTo>
                    <a:pt x="336" y="112"/>
                  </a:lnTo>
                  <a:lnTo>
                    <a:pt x="422" y="43"/>
                  </a:lnTo>
                  <a:lnTo>
                    <a:pt x="448" y="52"/>
                  </a:lnTo>
                  <a:lnTo>
                    <a:pt x="483" y="17"/>
                  </a:lnTo>
                  <a:lnTo>
                    <a:pt x="526" y="78"/>
                  </a:lnTo>
                  <a:lnTo>
                    <a:pt x="552" y="43"/>
                  </a:lnTo>
                  <a:lnTo>
                    <a:pt x="569" y="60"/>
                  </a:lnTo>
                  <a:lnTo>
                    <a:pt x="655" y="69"/>
                  </a:lnTo>
                  <a:lnTo>
                    <a:pt x="681" y="78"/>
                  </a:lnTo>
                  <a:lnTo>
                    <a:pt x="767" y="121"/>
                  </a:lnTo>
                  <a:lnTo>
                    <a:pt x="724" y="155"/>
                  </a:lnTo>
                  <a:lnTo>
                    <a:pt x="733" y="181"/>
                  </a:lnTo>
                  <a:lnTo>
                    <a:pt x="801" y="147"/>
                  </a:lnTo>
                  <a:lnTo>
                    <a:pt x="845" y="224"/>
                  </a:lnTo>
                  <a:lnTo>
                    <a:pt x="879" y="216"/>
                  </a:lnTo>
                  <a:lnTo>
                    <a:pt x="870" y="138"/>
                  </a:lnTo>
                  <a:lnTo>
                    <a:pt x="905" y="138"/>
                  </a:lnTo>
                  <a:lnTo>
                    <a:pt x="939" y="173"/>
                  </a:lnTo>
                  <a:lnTo>
                    <a:pt x="1017" y="147"/>
                  </a:lnTo>
                  <a:lnTo>
                    <a:pt x="1060" y="138"/>
                  </a:lnTo>
                  <a:lnTo>
                    <a:pt x="1086" y="69"/>
                  </a:lnTo>
                  <a:lnTo>
                    <a:pt x="1069" y="35"/>
                  </a:lnTo>
                  <a:lnTo>
                    <a:pt x="1112" y="0"/>
                  </a:lnTo>
                  <a:lnTo>
                    <a:pt x="1138" y="86"/>
                  </a:lnTo>
                  <a:lnTo>
                    <a:pt x="1172" y="60"/>
                  </a:lnTo>
                  <a:lnTo>
                    <a:pt x="1189" y="104"/>
                  </a:lnTo>
                  <a:lnTo>
                    <a:pt x="1172" y="173"/>
                  </a:lnTo>
                  <a:lnTo>
                    <a:pt x="1129" y="233"/>
                  </a:lnTo>
                  <a:lnTo>
                    <a:pt x="1017" y="310"/>
                  </a:lnTo>
                  <a:lnTo>
                    <a:pt x="1017" y="328"/>
                  </a:lnTo>
                  <a:lnTo>
                    <a:pt x="1034" y="371"/>
                  </a:lnTo>
                  <a:lnTo>
                    <a:pt x="1094" y="431"/>
                  </a:lnTo>
                  <a:lnTo>
                    <a:pt x="1215" y="509"/>
                  </a:lnTo>
                  <a:lnTo>
                    <a:pt x="1241" y="483"/>
                  </a:lnTo>
                  <a:lnTo>
                    <a:pt x="1232" y="293"/>
                  </a:lnTo>
                  <a:lnTo>
                    <a:pt x="1336" y="302"/>
                  </a:lnTo>
                  <a:lnTo>
                    <a:pt x="1534" y="491"/>
                  </a:lnTo>
                  <a:lnTo>
                    <a:pt x="1525" y="543"/>
                  </a:lnTo>
                  <a:lnTo>
                    <a:pt x="1405" y="560"/>
                  </a:lnTo>
                  <a:lnTo>
                    <a:pt x="1405" y="586"/>
                  </a:lnTo>
                  <a:lnTo>
                    <a:pt x="1431" y="612"/>
                  </a:lnTo>
                  <a:lnTo>
                    <a:pt x="1301" y="664"/>
                  </a:lnTo>
                  <a:lnTo>
                    <a:pt x="1181" y="853"/>
                  </a:lnTo>
                  <a:lnTo>
                    <a:pt x="1206" y="914"/>
                  </a:lnTo>
                  <a:lnTo>
                    <a:pt x="1189" y="940"/>
                  </a:lnTo>
                  <a:lnTo>
                    <a:pt x="1094" y="862"/>
                  </a:lnTo>
                  <a:lnTo>
                    <a:pt x="1008" y="862"/>
                  </a:lnTo>
                  <a:lnTo>
                    <a:pt x="922" y="914"/>
                  </a:lnTo>
                  <a:lnTo>
                    <a:pt x="931" y="991"/>
                  </a:lnTo>
                  <a:lnTo>
                    <a:pt x="982" y="1043"/>
                  </a:lnTo>
                  <a:lnTo>
                    <a:pt x="1026" y="1043"/>
                  </a:lnTo>
                  <a:lnTo>
                    <a:pt x="1094" y="1009"/>
                  </a:lnTo>
                  <a:lnTo>
                    <a:pt x="1120" y="1017"/>
                  </a:lnTo>
                  <a:lnTo>
                    <a:pt x="1094" y="1086"/>
                  </a:lnTo>
                  <a:lnTo>
                    <a:pt x="1129" y="1112"/>
                  </a:lnTo>
                  <a:lnTo>
                    <a:pt x="1163" y="1164"/>
                  </a:lnTo>
                  <a:lnTo>
                    <a:pt x="1163" y="1181"/>
                  </a:lnTo>
                  <a:lnTo>
                    <a:pt x="1120" y="1172"/>
                  </a:lnTo>
                  <a:lnTo>
                    <a:pt x="1112" y="1164"/>
                  </a:lnTo>
                  <a:lnTo>
                    <a:pt x="1000" y="1112"/>
                  </a:lnTo>
                  <a:lnTo>
                    <a:pt x="888" y="1052"/>
                  </a:lnTo>
                  <a:lnTo>
                    <a:pt x="724" y="905"/>
                  </a:lnTo>
                  <a:lnTo>
                    <a:pt x="707" y="922"/>
                  </a:lnTo>
                  <a:lnTo>
                    <a:pt x="793" y="1017"/>
                  </a:lnTo>
                  <a:lnTo>
                    <a:pt x="750" y="1017"/>
                  </a:lnTo>
                  <a:lnTo>
                    <a:pt x="681" y="940"/>
                  </a:lnTo>
                  <a:lnTo>
                    <a:pt x="672" y="888"/>
                  </a:lnTo>
                  <a:lnTo>
                    <a:pt x="603" y="750"/>
                  </a:lnTo>
                  <a:lnTo>
                    <a:pt x="612" y="586"/>
                  </a:lnTo>
                  <a:lnTo>
                    <a:pt x="552" y="500"/>
                  </a:lnTo>
                  <a:lnTo>
                    <a:pt x="508" y="474"/>
                  </a:lnTo>
                  <a:lnTo>
                    <a:pt x="500" y="431"/>
                  </a:lnTo>
                  <a:lnTo>
                    <a:pt x="422" y="354"/>
                  </a:lnTo>
                  <a:lnTo>
                    <a:pt x="293" y="345"/>
                  </a:lnTo>
                  <a:lnTo>
                    <a:pt x="207" y="371"/>
                  </a:lnTo>
                  <a:lnTo>
                    <a:pt x="112" y="448"/>
                  </a:lnTo>
                  <a:lnTo>
                    <a:pt x="0" y="474"/>
                  </a:lnTo>
                  <a:lnTo>
                    <a:pt x="103" y="405"/>
                  </a:lnTo>
                  <a:lnTo>
                    <a:pt x="95" y="371"/>
                  </a:lnTo>
                  <a:lnTo>
                    <a:pt x="35" y="319"/>
                  </a:lnTo>
                  <a:lnTo>
                    <a:pt x="43" y="285"/>
                  </a:lnTo>
                  <a:lnTo>
                    <a:pt x="60" y="250"/>
                  </a:lnTo>
                  <a:lnTo>
                    <a:pt x="17" y="233"/>
                  </a:lnTo>
                  <a:lnTo>
                    <a:pt x="26" y="216"/>
                  </a:lnTo>
                  <a:lnTo>
                    <a:pt x="35" y="155"/>
                  </a:lnTo>
                  <a:lnTo>
                    <a:pt x="9" y="138"/>
                  </a:lnTo>
                  <a:lnTo>
                    <a:pt x="0" y="121"/>
                  </a:lnTo>
                  <a:lnTo>
                    <a:pt x="17" y="86"/>
                  </a:lnTo>
                  <a:close/>
                </a:path>
              </a:pathLst>
            </a:custGeom>
            <a:solidFill>
              <a:srgbClr val="D78828"/>
            </a:solidFill>
            <a:ln w="9525">
              <a:noFill/>
              <a:round/>
              <a:headEnd/>
              <a:tailEnd/>
            </a:ln>
          </p:spPr>
          <p:txBody>
            <a:bodyPr/>
            <a:lstStyle/>
            <a:p>
              <a:endParaRPr lang="es-VE"/>
            </a:p>
          </p:txBody>
        </p:sp>
        <p:sp>
          <p:nvSpPr>
            <p:cNvPr id="45" name="Freeform 99">
              <a:extLst>
                <a:ext uri="{FF2B5EF4-FFF2-40B4-BE49-F238E27FC236}">
                  <a16:creationId xmlns:a16="http://schemas.microsoft.com/office/drawing/2014/main" id="{947CEDA9-0326-40A9-A8F0-B42E1E707EAE}"/>
                </a:ext>
              </a:extLst>
            </p:cNvPr>
            <p:cNvSpPr>
              <a:spLocks/>
            </p:cNvSpPr>
            <p:nvPr/>
          </p:nvSpPr>
          <p:spPr bwMode="auto">
            <a:xfrm>
              <a:off x="4343" y="1121"/>
              <a:ext cx="245" cy="345"/>
            </a:xfrm>
            <a:custGeom>
              <a:avLst/>
              <a:gdLst>
                <a:gd name="T0" fmla="*/ 17 w 276"/>
                <a:gd name="T1" fmla="*/ 0 h 345"/>
                <a:gd name="T2" fmla="*/ 59 w 276"/>
                <a:gd name="T3" fmla="*/ 9 h 345"/>
                <a:gd name="T4" fmla="*/ 64 w 276"/>
                <a:gd name="T5" fmla="*/ 52 h 345"/>
                <a:gd name="T6" fmla="*/ 97 w 276"/>
                <a:gd name="T7" fmla="*/ 164 h 345"/>
                <a:gd name="T8" fmla="*/ 109 w 276"/>
                <a:gd name="T9" fmla="*/ 173 h 345"/>
                <a:gd name="T10" fmla="*/ 118 w 276"/>
                <a:gd name="T11" fmla="*/ 225 h 345"/>
                <a:gd name="T12" fmla="*/ 135 w 276"/>
                <a:gd name="T13" fmla="*/ 259 h 345"/>
                <a:gd name="T14" fmla="*/ 135 w 276"/>
                <a:gd name="T15" fmla="*/ 293 h 345"/>
                <a:gd name="T16" fmla="*/ 115 w 276"/>
                <a:gd name="T17" fmla="*/ 302 h 345"/>
                <a:gd name="T18" fmla="*/ 109 w 276"/>
                <a:gd name="T19" fmla="*/ 268 h 345"/>
                <a:gd name="T20" fmla="*/ 92 w 276"/>
                <a:gd name="T21" fmla="*/ 268 h 345"/>
                <a:gd name="T22" fmla="*/ 102 w 276"/>
                <a:gd name="T23" fmla="*/ 319 h 345"/>
                <a:gd name="T24" fmla="*/ 97 w 276"/>
                <a:gd name="T25" fmla="*/ 345 h 345"/>
                <a:gd name="T26" fmla="*/ 76 w 276"/>
                <a:gd name="T27" fmla="*/ 345 h 345"/>
                <a:gd name="T28" fmla="*/ 51 w 276"/>
                <a:gd name="T29" fmla="*/ 302 h 345"/>
                <a:gd name="T30" fmla="*/ 37 w 276"/>
                <a:gd name="T31" fmla="*/ 285 h 345"/>
                <a:gd name="T32" fmla="*/ 64 w 276"/>
                <a:gd name="T33" fmla="*/ 199 h 345"/>
                <a:gd name="T34" fmla="*/ 64 w 276"/>
                <a:gd name="T35" fmla="*/ 173 h 345"/>
                <a:gd name="T36" fmla="*/ 25 w 276"/>
                <a:gd name="T37" fmla="*/ 104 h 345"/>
                <a:gd name="T38" fmla="*/ 0 w 276"/>
                <a:gd name="T39" fmla="*/ 78 h 345"/>
                <a:gd name="T40" fmla="*/ 4 w 276"/>
                <a:gd name="T41" fmla="*/ 26 h 345"/>
                <a:gd name="T42" fmla="*/ 17 w 276"/>
                <a:gd name="T43" fmla="*/ 0 h 3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6"/>
                <a:gd name="T67" fmla="*/ 0 h 345"/>
                <a:gd name="T68" fmla="*/ 276 w 276"/>
                <a:gd name="T69" fmla="*/ 345 h 3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6" h="345">
                  <a:moveTo>
                    <a:pt x="34" y="0"/>
                  </a:moveTo>
                  <a:lnTo>
                    <a:pt x="120" y="9"/>
                  </a:lnTo>
                  <a:lnTo>
                    <a:pt x="129" y="52"/>
                  </a:lnTo>
                  <a:lnTo>
                    <a:pt x="198" y="164"/>
                  </a:lnTo>
                  <a:lnTo>
                    <a:pt x="224" y="173"/>
                  </a:lnTo>
                  <a:lnTo>
                    <a:pt x="241" y="225"/>
                  </a:lnTo>
                  <a:lnTo>
                    <a:pt x="276" y="259"/>
                  </a:lnTo>
                  <a:lnTo>
                    <a:pt x="276" y="293"/>
                  </a:lnTo>
                  <a:lnTo>
                    <a:pt x="233" y="302"/>
                  </a:lnTo>
                  <a:lnTo>
                    <a:pt x="224" y="268"/>
                  </a:lnTo>
                  <a:lnTo>
                    <a:pt x="189" y="268"/>
                  </a:lnTo>
                  <a:lnTo>
                    <a:pt x="207" y="319"/>
                  </a:lnTo>
                  <a:lnTo>
                    <a:pt x="198" y="345"/>
                  </a:lnTo>
                  <a:lnTo>
                    <a:pt x="155" y="345"/>
                  </a:lnTo>
                  <a:lnTo>
                    <a:pt x="103" y="302"/>
                  </a:lnTo>
                  <a:lnTo>
                    <a:pt x="77" y="285"/>
                  </a:lnTo>
                  <a:lnTo>
                    <a:pt x="129" y="199"/>
                  </a:lnTo>
                  <a:lnTo>
                    <a:pt x="129" y="173"/>
                  </a:lnTo>
                  <a:lnTo>
                    <a:pt x="52" y="104"/>
                  </a:lnTo>
                  <a:lnTo>
                    <a:pt x="0" y="78"/>
                  </a:lnTo>
                  <a:lnTo>
                    <a:pt x="8" y="26"/>
                  </a:lnTo>
                  <a:lnTo>
                    <a:pt x="34" y="0"/>
                  </a:lnTo>
                  <a:close/>
                </a:path>
              </a:pathLst>
            </a:custGeom>
            <a:solidFill>
              <a:srgbClr val="D78828"/>
            </a:solidFill>
            <a:ln w="9525">
              <a:noFill/>
              <a:round/>
              <a:headEnd/>
              <a:tailEnd/>
            </a:ln>
          </p:spPr>
          <p:txBody>
            <a:bodyPr/>
            <a:lstStyle/>
            <a:p>
              <a:endParaRPr lang="es-VE"/>
            </a:p>
          </p:txBody>
        </p:sp>
        <p:sp>
          <p:nvSpPr>
            <p:cNvPr id="46" name="Freeform 100">
              <a:extLst>
                <a:ext uri="{FF2B5EF4-FFF2-40B4-BE49-F238E27FC236}">
                  <a16:creationId xmlns:a16="http://schemas.microsoft.com/office/drawing/2014/main" id="{BBF0E20B-D1A2-4D6E-94B1-784DF98C6409}"/>
                </a:ext>
              </a:extLst>
            </p:cNvPr>
            <p:cNvSpPr>
              <a:spLocks/>
            </p:cNvSpPr>
            <p:nvPr/>
          </p:nvSpPr>
          <p:spPr bwMode="auto">
            <a:xfrm>
              <a:off x="4642" y="1742"/>
              <a:ext cx="53" cy="69"/>
            </a:xfrm>
            <a:custGeom>
              <a:avLst/>
              <a:gdLst>
                <a:gd name="T0" fmla="*/ 21 w 60"/>
                <a:gd name="T1" fmla="*/ 0 h 69"/>
                <a:gd name="T2" fmla="*/ 4 w 60"/>
                <a:gd name="T3" fmla="*/ 26 h 69"/>
                <a:gd name="T4" fmla="*/ 0 w 60"/>
                <a:gd name="T5" fmla="*/ 69 h 69"/>
                <a:gd name="T6" fmla="*/ 17 w 60"/>
                <a:gd name="T7" fmla="*/ 52 h 69"/>
                <a:gd name="T8" fmla="*/ 29 w 60"/>
                <a:gd name="T9" fmla="*/ 26 h 69"/>
                <a:gd name="T10" fmla="*/ 21 w 60"/>
                <a:gd name="T11" fmla="*/ 0 h 69"/>
                <a:gd name="T12" fmla="*/ 0 60000 65536"/>
                <a:gd name="T13" fmla="*/ 0 60000 65536"/>
                <a:gd name="T14" fmla="*/ 0 60000 65536"/>
                <a:gd name="T15" fmla="*/ 0 60000 65536"/>
                <a:gd name="T16" fmla="*/ 0 60000 65536"/>
                <a:gd name="T17" fmla="*/ 0 60000 65536"/>
                <a:gd name="T18" fmla="*/ 0 w 60"/>
                <a:gd name="T19" fmla="*/ 0 h 69"/>
                <a:gd name="T20" fmla="*/ 60 w 6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60" h="69">
                  <a:moveTo>
                    <a:pt x="43" y="0"/>
                  </a:moveTo>
                  <a:lnTo>
                    <a:pt x="9" y="26"/>
                  </a:lnTo>
                  <a:lnTo>
                    <a:pt x="0" y="69"/>
                  </a:lnTo>
                  <a:lnTo>
                    <a:pt x="34" y="52"/>
                  </a:lnTo>
                  <a:lnTo>
                    <a:pt x="60" y="26"/>
                  </a:lnTo>
                  <a:lnTo>
                    <a:pt x="43" y="0"/>
                  </a:lnTo>
                  <a:close/>
                </a:path>
              </a:pathLst>
            </a:custGeom>
            <a:solidFill>
              <a:srgbClr val="D78828"/>
            </a:solidFill>
            <a:ln w="9525">
              <a:noFill/>
              <a:round/>
              <a:headEnd/>
              <a:tailEnd/>
            </a:ln>
          </p:spPr>
          <p:txBody>
            <a:bodyPr/>
            <a:lstStyle/>
            <a:p>
              <a:endParaRPr lang="es-VE"/>
            </a:p>
          </p:txBody>
        </p:sp>
        <p:sp>
          <p:nvSpPr>
            <p:cNvPr id="47" name="Freeform 101">
              <a:extLst>
                <a:ext uri="{FF2B5EF4-FFF2-40B4-BE49-F238E27FC236}">
                  <a16:creationId xmlns:a16="http://schemas.microsoft.com/office/drawing/2014/main" id="{8F6C79CB-3FC7-49B4-B13F-FFBCDA6EF090}"/>
                </a:ext>
              </a:extLst>
            </p:cNvPr>
            <p:cNvSpPr>
              <a:spLocks/>
            </p:cNvSpPr>
            <p:nvPr/>
          </p:nvSpPr>
          <p:spPr bwMode="auto">
            <a:xfrm>
              <a:off x="4297" y="2294"/>
              <a:ext cx="574" cy="1077"/>
            </a:xfrm>
            <a:custGeom>
              <a:avLst/>
              <a:gdLst>
                <a:gd name="T0" fmla="*/ 9 w 646"/>
                <a:gd name="T1" fmla="*/ 60 h 1077"/>
                <a:gd name="T2" fmla="*/ 29 w 646"/>
                <a:gd name="T3" fmla="*/ 60 h 1077"/>
                <a:gd name="T4" fmla="*/ 55 w 646"/>
                <a:gd name="T5" fmla="*/ 0 h 1077"/>
                <a:gd name="T6" fmla="*/ 82 w 646"/>
                <a:gd name="T7" fmla="*/ 17 h 1077"/>
                <a:gd name="T8" fmla="*/ 82 w 646"/>
                <a:gd name="T9" fmla="*/ 0 h 1077"/>
                <a:gd name="T10" fmla="*/ 115 w 646"/>
                <a:gd name="T11" fmla="*/ 8 h 1077"/>
                <a:gd name="T12" fmla="*/ 147 w 646"/>
                <a:gd name="T13" fmla="*/ 8 h 1077"/>
                <a:gd name="T14" fmla="*/ 152 w 646"/>
                <a:gd name="T15" fmla="*/ 25 h 1077"/>
                <a:gd name="T16" fmla="*/ 131 w 646"/>
                <a:gd name="T17" fmla="*/ 25 h 1077"/>
                <a:gd name="T18" fmla="*/ 144 w 646"/>
                <a:gd name="T19" fmla="*/ 69 h 1077"/>
                <a:gd name="T20" fmla="*/ 179 w 646"/>
                <a:gd name="T21" fmla="*/ 77 h 1077"/>
                <a:gd name="T22" fmla="*/ 211 w 646"/>
                <a:gd name="T23" fmla="*/ 146 h 1077"/>
                <a:gd name="T24" fmla="*/ 211 w 646"/>
                <a:gd name="T25" fmla="*/ 224 h 1077"/>
                <a:gd name="T26" fmla="*/ 229 w 646"/>
                <a:gd name="T27" fmla="*/ 232 h 1077"/>
                <a:gd name="T28" fmla="*/ 297 w 646"/>
                <a:gd name="T29" fmla="*/ 267 h 1077"/>
                <a:gd name="T30" fmla="*/ 318 w 646"/>
                <a:gd name="T31" fmla="*/ 327 h 1077"/>
                <a:gd name="T32" fmla="*/ 318 w 646"/>
                <a:gd name="T33" fmla="*/ 370 h 1077"/>
                <a:gd name="T34" fmla="*/ 297 w 646"/>
                <a:gd name="T35" fmla="*/ 491 h 1077"/>
                <a:gd name="T36" fmla="*/ 280 w 646"/>
                <a:gd name="T37" fmla="*/ 560 h 1077"/>
                <a:gd name="T38" fmla="*/ 242 w 646"/>
                <a:gd name="T39" fmla="*/ 594 h 1077"/>
                <a:gd name="T40" fmla="*/ 208 w 646"/>
                <a:gd name="T41" fmla="*/ 672 h 1077"/>
                <a:gd name="T42" fmla="*/ 199 w 646"/>
                <a:gd name="T43" fmla="*/ 706 h 1077"/>
                <a:gd name="T44" fmla="*/ 173 w 646"/>
                <a:gd name="T45" fmla="*/ 715 h 1077"/>
                <a:gd name="T46" fmla="*/ 156 w 646"/>
                <a:gd name="T47" fmla="*/ 775 h 1077"/>
                <a:gd name="T48" fmla="*/ 123 w 646"/>
                <a:gd name="T49" fmla="*/ 861 h 1077"/>
                <a:gd name="T50" fmla="*/ 102 w 646"/>
                <a:gd name="T51" fmla="*/ 922 h 1077"/>
                <a:gd name="T52" fmla="*/ 89 w 646"/>
                <a:gd name="T53" fmla="*/ 1008 h 1077"/>
                <a:gd name="T54" fmla="*/ 98 w 646"/>
                <a:gd name="T55" fmla="*/ 1077 h 1077"/>
                <a:gd name="T56" fmla="*/ 68 w 646"/>
                <a:gd name="T57" fmla="*/ 1060 h 1077"/>
                <a:gd name="T58" fmla="*/ 47 w 646"/>
                <a:gd name="T59" fmla="*/ 965 h 1077"/>
                <a:gd name="T60" fmla="*/ 47 w 646"/>
                <a:gd name="T61" fmla="*/ 948 h 1077"/>
                <a:gd name="T62" fmla="*/ 55 w 646"/>
                <a:gd name="T63" fmla="*/ 922 h 1077"/>
                <a:gd name="T64" fmla="*/ 52 w 646"/>
                <a:gd name="T65" fmla="*/ 870 h 1077"/>
                <a:gd name="T66" fmla="*/ 52 w 646"/>
                <a:gd name="T67" fmla="*/ 853 h 1077"/>
                <a:gd name="T68" fmla="*/ 73 w 646"/>
                <a:gd name="T69" fmla="*/ 655 h 1077"/>
                <a:gd name="T70" fmla="*/ 76 w 646"/>
                <a:gd name="T71" fmla="*/ 456 h 1077"/>
                <a:gd name="T72" fmla="*/ 47 w 646"/>
                <a:gd name="T73" fmla="*/ 387 h 1077"/>
                <a:gd name="T74" fmla="*/ 9 w 646"/>
                <a:gd name="T75" fmla="*/ 301 h 1077"/>
                <a:gd name="T76" fmla="*/ 4 w 646"/>
                <a:gd name="T77" fmla="*/ 232 h 1077"/>
                <a:gd name="T78" fmla="*/ 12 w 646"/>
                <a:gd name="T79" fmla="*/ 181 h 1077"/>
                <a:gd name="T80" fmla="*/ 12 w 646"/>
                <a:gd name="T81" fmla="*/ 94 h 1077"/>
                <a:gd name="T82" fmla="*/ 0 w 646"/>
                <a:gd name="T83" fmla="*/ 69 h 1077"/>
                <a:gd name="T84" fmla="*/ 9 w 646"/>
                <a:gd name="T85" fmla="*/ 60 h 10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6"/>
                <a:gd name="T130" fmla="*/ 0 h 1077"/>
                <a:gd name="T131" fmla="*/ 646 w 646"/>
                <a:gd name="T132" fmla="*/ 1077 h 10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6" h="1077">
                  <a:moveTo>
                    <a:pt x="17" y="60"/>
                  </a:moveTo>
                  <a:lnTo>
                    <a:pt x="60" y="60"/>
                  </a:lnTo>
                  <a:lnTo>
                    <a:pt x="112" y="0"/>
                  </a:lnTo>
                  <a:lnTo>
                    <a:pt x="164" y="17"/>
                  </a:lnTo>
                  <a:lnTo>
                    <a:pt x="164" y="0"/>
                  </a:lnTo>
                  <a:lnTo>
                    <a:pt x="233" y="8"/>
                  </a:lnTo>
                  <a:lnTo>
                    <a:pt x="302" y="8"/>
                  </a:lnTo>
                  <a:lnTo>
                    <a:pt x="310" y="25"/>
                  </a:lnTo>
                  <a:lnTo>
                    <a:pt x="267" y="25"/>
                  </a:lnTo>
                  <a:lnTo>
                    <a:pt x="293" y="69"/>
                  </a:lnTo>
                  <a:lnTo>
                    <a:pt x="362" y="77"/>
                  </a:lnTo>
                  <a:lnTo>
                    <a:pt x="431" y="146"/>
                  </a:lnTo>
                  <a:lnTo>
                    <a:pt x="431" y="224"/>
                  </a:lnTo>
                  <a:lnTo>
                    <a:pt x="465" y="232"/>
                  </a:lnTo>
                  <a:lnTo>
                    <a:pt x="603" y="267"/>
                  </a:lnTo>
                  <a:lnTo>
                    <a:pt x="646" y="327"/>
                  </a:lnTo>
                  <a:lnTo>
                    <a:pt x="646" y="370"/>
                  </a:lnTo>
                  <a:lnTo>
                    <a:pt x="603" y="491"/>
                  </a:lnTo>
                  <a:lnTo>
                    <a:pt x="569" y="560"/>
                  </a:lnTo>
                  <a:lnTo>
                    <a:pt x="491" y="594"/>
                  </a:lnTo>
                  <a:lnTo>
                    <a:pt x="422" y="672"/>
                  </a:lnTo>
                  <a:lnTo>
                    <a:pt x="405" y="706"/>
                  </a:lnTo>
                  <a:lnTo>
                    <a:pt x="353" y="715"/>
                  </a:lnTo>
                  <a:lnTo>
                    <a:pt x="319" y="775"/>
                  </a:lnTo>
                  <a:lnTo>
                    <a:pt x="250" y="861"/>
                  </a:lnTo>
                  <a:lnTo>
                    <a:pt x="207" y="922"/>
                  </a:lnTo>
                  <a:lnTo>
                    <a:pt x="181" y="1008"/>
                  </a:lnTo>
                  <a:lnTo>
                    <a:pt x="198" y="1077"/>
                  </a:lnTo>
                  <a:lnTo>
                    <a:pt x="138" y="1060"/>
                  </a:lnTo>
                  <a:lnTo>
                    <a:pt x="95" y="965"/>
                  </a:lnTo>
                  <a:lnTo>
                    <a:pt x="95" y="948"/>
                  </a:lnTo>
                  <a:lnTo>
                    <a:pt x="112" y="922"/>
                  </a:lnTo>
                  <a:lnTo>
                    <a:pt x="104" y="870"/>
                  </a:lnTo>
                  <a:lnTo>
                    <a:pt x="104" y="853"/>
                  </a:lnTo>
                  <a:lnTo>
                    <a:pt x="147" y="655"/>
                  </a:lnTo>
                  <a:lnTo>
                    <a:pt x="155" y="456"/>
                  </a:lnTo>
                  <a:lnTo>
                    <a:pt x="95" y="387"/>
                  </a:lnTo>
                  <a:lnTo>
                    <a:pt x="17" y="301"/>
                  </a:lnTo>
                  <a:lnTo>
                    <a:pt x="9" y="232"/>
                  </a:lnTo>
                  <a:lnTo>
                    <a:pt x="26" y="181"/>
                  </a:lnTo>
                  <a:lnTo>
                    <a:pt x="26" y="94"/>
                  </a:lnTo>
                  <a:lnTo>
                    <a:pt x="0" y="69"/>
                  </a:lnTo>
                  <a:lnTo>
                    <a:pt x="17" y="60"/>
                  </a:lnTo>
                  <a:close/>
                </a:path>
              </a:pathLst>
            </a:custGeom>
            <a:solidFill>
              <a:srgbClr val="D78828"/>
            </a:solidFill>
            <a:ln w="9525">
              <a:noFill/>
              <a:round/>
              <a:headEnd/>
              <a:tailEnd/>
            </a:ln>
          </p:spPr>
          <p:txBody>
            <a:bodyPr/>
            <a:lstStyle/>
            <a:p>
              <a:endParaRPr lang="es-VE"/>
            </a:p>
          </p:txBody>
        </p:sp>
        <p:sp>
          <p:nvSpPr>
            <p:cNvPr id="48" name="Freeform 102">
              <a:extLst>
                <a:ext uri="{FF2B5EF4-FFF2-40B4-BE49-F238E27FC236}">
                  <a16:creationId xmlns:a16="http://schemas.microsoft.com/office/drawing/2014/main" id="{DD345C7A-16AF-4689-8E55-0DE3B53C571F}"/>
                </a:ext>
              </a:extLst>
            </p:cNvPr>
            <p:cNvSpPr>
              <a:spLocks/>
            </p:cNvSpPr>
            <p:nvPr/>
          </p:nvSpPr>
          <p:spPr bwMode="auto">
            <a:xfrm>
              <a:off x="4305" y="2147"/>
              <a:ext cx="130" cy="60"/>
            </a:xfrm>
            <a:custGeom>
              <a:avLst/>
              <a:gdLst>
                <a:gd name="T0" fmla="*/ 9 w 146"/>
                <a:gd name="T1" fmla="*/ 17 h 60"/>
                <a:gd name="T2" fmla="*/ 29 w 146"/>
                <a:gd name="T3" fmla="*/ 0 h 60"/>
                <a:gd name="T4" fmla="*/ 73 w 146"/>
                <a:gd name="T5" fmla="*/ 43 h 60"/>
                <a:gd name="T6" fmla="*/ 69 w 146"/>
                <a:gd name="T7" fmla="*/ 60 h 60"/>
                <a:gd name="T8" fmla="*/ 48 w 146"/>
                <a:gd name="T9" fmla="*/ 60 h 60"/>
                <a:gd name="T10" fmla="*/ 34 w 146"/>
                <a:gd name="T11" fmla="*/ 35 h 60"/>
                <a:gd name="T12" fmla="*/ 25 w 146"/>
                <a:gd name="T13" fmla="*/ 26 h 60"/>
                <a:gd name="T14" fmla="*/ 0 w 146"/>
                <a:gd name="T15" fmla="*/ 35 h 60"/>
                <a:gd name="T16" fmla="*/ 9 w 146"/>
                <a:gd name="T17" fmla="*/ 1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60"/>
                <a:gd name="T29" fmla="*/ 146 w 146"/>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60">
                  <a:moveTo>
                    <a:pt x="17" y="17"/>
                  </a:moveTo>
                  <a:lnTo>
                    <a:pt x="60" y="0"/>
                  </a:lnTo>
                  <a:lnTo>
                    <a:pt x="146" y="43"/>
                  </a:lnTo>
                  <a:lnTo>
                    <a:pt x="138" y="60"/>
                  </a:lnTo>
                  <a:lnTo>
                    <a:pt x="95" y="60"/>
                  </a:lnTo>
                  <a:lnTo>
                    <a:pt x="69" y="35"/>
                  </a:lnTo>
                  <a:lnTo>
                    <a:pt x="51" y="26"/>
                  </a:lnTo>
                  <a:lnTo>
                    <a:pt x="0" y="35"/>
                  </a:lnTo>
                  <a:lnTo>
                    <a:pt x="17" y="17"/>
                  </a:lnTo>
                  <a:close/>
                </a:path>
              </a:pathLst>
            </a:custGeom>
            <a:solidFill>
              <a:srgbClr val="D78828"/>
            </a:solidFill>
            <a:ln w="9525">
              <a:noFill/>
              <a:round/>
              <a:headEnd/>
              <a:tailEnd/>
            </a:ln>
          </p:spPr>
          <p:txBody>
            <a:bodyPr/>
            <a:lstStyle/>
            <a:p>
              <a:endParaRPr lang="es-VE"/>
            </a:p>
          </p:txBody>
        </p:sp>
        <p:sp>
          <p:nvSpPr>
            <p:cNvPr id="49" name="Freeform 103">
              <a:extLst>
                <a:ext uri="{FF2B5EF4-FFF2-40B4-BE49-F238E27FC236}">
                  <a16:creationId xmlns:a16="http://schemas.microsoft.com/office/drawing/2014/main" id="{E36729A0-EDB9-4E59-8B4A-1AE131B62562}"/>
                </a:ext>
              </a:extLst>
            </p:cNvPr>
            <p:cNvSpPr>
              <a:spLocks/>
            </p:cNvSpPr>
            <p:nvPr/>
          </p:nvSpPr>
          <p:spPr bwMode="auto">
            <a:xfrm>
              <a:off x="4443" y="2199"/>
              <a:ext cx="53" cy="43"/>
            </a:xfrm>
            <a:custGeom>
              <a:avLst/>
              <a:gdLst>
                <a:gd name="T0" fmla="*/ 17 w 60"/>
                <a:gd name="T1" fmla="*/ 0 h 43"/>
                <a:gd name="T2" fmla="*/ 29 w 60"/>
                <a:gd name="T3" fmla="*/ 0 h 43"/>
                <a:gd name="T4" fmla="*/ 29 w 60"/>
                <a:gd name="T5" fmla="*/ 17 h 43"/>
                <a:gd name="T6" fmla="*/ 12 w 60"/>
                <a:gd name="T7" fmla="*/ 43 h 43"/>
                <a:gd name="T8" fmla="*/ 0 w 60"/>
                <a:gd name="T9" fmla="*/ 34 h 43"/>
                <a:gd name="T10" fmla="*/ 17 w 60"/>
                <a:gd name="T11" fmla="*/ 0 h 43"/>
                <a:gd name="T12" fmla="*/ 0 60000 65536"/>
                <a:gd name="T13" fmla="*/ 0 60000 65536"/>
                <a:gd name="T14" fmla="*/ 0 60000 65536"/>
                <a:gd name="T15" fmla="*/ 0 60000 65536"/>
                <a:gd name="T16" fmla="*/ 0 60000 65536"/>
                <a:gd name="T17" fmla="*/ 0 60000 65536"/>
                <a:gd name="T18" fmla="*/ 0 w 60"/>
                <a:gd name="T19" fmla="*/ 0 h 43"/>
                <a:gd name="T20" fmla="*/ 60 w 60"/>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60" h="43">
                  <a:moveTo>
                    <a:pt x="34" y="0"/>
                  </a:moveTo>
                  <a:lnTo>
                    <a:pt x="60" y="0"/>
                  </a:lnTo>
                  <a:lnTo>
                    <a:pt x="60" y="17"/>
                  </a:lnTo>
                  <a:lnTo>
                    <a:pt x="26" y="43"/>
                  </a:lnTo>
                  <a:lnTo>
                    <a:pt x="0" y="34"/>
                  </a:lnTo>
                  <a:lnTo>
                    <a:pt x="34" y="0"/>
                  </a:lnTo>
                  <a:close/>
                </a:path>
              </a:pathLst>
            </a:custGeom>
            <a:solidFill>
              <a:srgbClr val="D78828"/>
            </a:solidFill>
            <a:ln w="9525">
              <a:noFill/>
              <a:round/>
              <a:headEnd/>
              <a:tailEnd/>
            </a:ln>
          </p:spPr>
          <p:txBody>
            <a:bodyPr/>
            <a:lstStyle/>
            <a:p>
              <a:endParaRPr lang="es-VE"/>
            </a:p>
          </p:txBody>
        </p:sp>
        <p:sp>
          <p:nvSpPr>
            <p:cNvPr id="50" name="Freeform 104">
              <a:extLst>
                <a:ext uri="{FF2B5EF4-FFF2-40B4-BE49-F238E27FC236}">
                  <a16:creationId xmlns:a16="http://schemas.microsoft.com/office/drawing/2014/main" id="{4AA1D87B-5CAB-4CDF-BB6B-2F5F567028E6}"/>
                </a:ext>
              </a:extLst>
            </p:cNvPr>
            <p:cNvSpPr>
              <a:spLocks/>
            </p:cNvSpPr>
            <p:nvPr/>
          </p:nvSpPr>
          <p:spPr bwMode="auto">
            <a:xfrm>
              <a:off x="4389" y="2294"/>
              <a:ext cx="183" cy="137"/>
            </a:xfrm>
            <a:custGeom>
              <a:avLst/>
              <a:gdLst>
                <a:gd name="T0" fmla="*/ 4 w 206"/>
                <a:gd name="T1" fmla="*/ 0 h 137"/>
                <a:gd name="T2" fmla="*/ 4 w 206"/>
                <a:gd name="T3" fmla="*/ 8 h 137"/>
                <a:gd name="T4" fmla="*/ 0 w 206"/>
                <a:gd name="T5" fmla="*/ 43 h 137"/>
                <a:gd name="T6" fmla="*/ 9 w 206"/>
                <a:gd name="T7" fmla="*/ 77 h 137"/>
                <a:gd name="T8" fmla="*/ 33 w 206"/>
                <a:gd name="T9" fmla="*/ 86 h 137"/>
                <a:gd name="T10" fmla="*/ 42 w 206"/>
                <a:gd name="T11" fmla="*/ 137 h 137"/>
                <a:gd name="T12" fmla="*/ 64 w 206"/>
                <a:gd name="T13" fmla="*/ 129 h 137"/>
                <a:gd name="T14" fmla="*/ 54 w 206"/>
                <a:gd name="T15" fmla="*/ 77 h 137"/>
                <a:gd name="T16" fmla="*/ 76 w 206"/>
                <a:gd name="T17" fmla="*/ 77 h 137"/>
                <a:gd name="T18" fmla="*/ 81 w 206"/>
                <a:gd name="T19" fmla="*/ 103 h 137"/>
                <a:gd name="T20" fmla="*/ 92 w 206"/>
                <a:gd name="T21" fmla="*/ 94 h 137"/>
                <a:gd name="T22" fmla="*/ 89 w 206"/>
                <a:gd name="T23" fmla="*/ 60 h 137"/>
                <a:gd name="T24" fmla="*/ 81 w 206"/>
                <a:gd name="T25" fmla="*/ 25 h 137"/>
                <a:gd name="T26" fmla="*/ 102 w 206"/>
                <a:gd name="T27" fmla="*/ 25 h 137"/>
                <a:gd name="T28" fmla="*/ 97 w 206"/>
                <a:gd name="T29" fmla="*/ 8 h 137"/>
                <a:gd name="T30" fmla="*/ 54 w 206"/>
                <a:gd name="T31" fmla="*/ 8 h 137"/>
                <a:gd name="T32" fmla="*/ 29 w 206"/>
                <a:gd name="T33" fmla="*/ 0 h 137"/>
                <a:gd name="T34" fmla="*/ 29 w 206"/>
                <a:gd name="T35" fmla="*/ 17 h 137"/>
                <a:gd name="T36" fmla="*/ 4 w 206"/>
                <a:gd name="T37" fmla="*/ 0 h 1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6"/>
                <a:gd name="T58" fmla="*/ 0 h 137"/>
                <a:gd name="T59" fmla="*/ 206 w 206"/>
                <a:gd name="T60" fmla="*/ 137 h 1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6" h="137">
                  <a:moveTo>
                    <a:pt x="8" y="0"/>
                  </a:moveTo>
                  <a:lnTo>
                    <a:pt x="8" y="8"/>
                  </a:lnTo>
                  <a:lnTo>
                    <a:pt x="0" y="43"/>
                  </a:lnTo>
                  <a:lnTo>
                    <a:pt x="17" y="77"/>
                  </a:lnTo>
                  <a:lnTo>
                    <a:pt x="68" y="86"/>
                  </a:lnTo>
                  <a:lnTo>
                    <a:pt x="86" y="137"/>
                  </a:lnTo>
                  <a:lnTo>
                    <a:pt x="129" y="129"/>
                  </a:lnTo>
                  <a:lnTo>
                    <a:pt x="112" y="77"/>
                  </a:lnTo>
                  <a:lnTo>
                    <a:pt x="155" y="77"/>
                  </a:lnTo>
                  <a:lnTo>
                    <a:pt x="163" y="103"/>
                  </a:lnTo>
                  <a:lnTo>
                    <a:pt x="189" y="94"/>
                  </a:lnTo>
                  <a:lnTo>
                    <a:pt x="181" y="60"/>
                  </a:lnTo>
                  <a:lnTo>
                    <a:pt x="163" y="25"/>
                  </a:lnTo>
                  <a:lnTo>
                    <a:pt x="206" y="25"/>
                  </a:lnTo>
                  <a:lnTo>
                    <a:pt x="198" y="8"/>
                  </a:lnTo>
                  <a:lnTo>
                    <a:pt x="112" y="8"/>
                  </a:lnTo>
                  <a:lnTo>
                    <a:pt x="60" y="0"/>
                  </a:lnTo>
                  <a:lnTo>
                    <a:pt x="60" y="17"/>
                  </a:lnTo>
                  <a:lnTo>
                    <a:pt x="8" y="0"/>
                  </a:lnTo>
                  <a:close/>
                </a:path>
              </a:pathLst>
            </a:custGeom>
            <a:solidFill>
              <a:srgbClr val="FF0000"/>
            </a:solidFill>
            <a:ln w="9525">
              <a:noFill/>
              <a:round/>
              <a:headEnd/>
              <a:tailEnd/>
            </a:ln>
          </p:spPr>
          <p:txBody>
            <a:bodyPr/>
            <a:lstStyle/>
            <a:p>
              <a:endParaRPr lang="es-VE"/>
            </a:p>
          </p:txBody>
        </p:sp>
        <p:sp>
          <p:nvSpPr>
            <p:cNvPr id="51" name="Freeform 105">
              <a:extLst>
                <a:ext uri="{FF2B5EF4-FFF2-40B4-BE49-F238E27FC236}">
                  <a16:creationId xmlns:a16="http://schemas.microsoft.com/office/drawing/2014/main" id="{75FED42B-570B-494B-9626-97A7FA567CE8}"/>
                </a:ext>
              </a:extLst>
            </p:cNvPr>
            <p:cNvSpPr>
              <a:spLocks/>
            </p:cNvSpPr>
            <p:nvPr/>
          </p:nvSpPr>
          <p:spPr bwMode="auto">
            <a:xfrm>
              <a:off x="4588" y="2061"/>
              <a:ext cx="230" cy="233"/>
            </a:xfrm>
            <a:custGeom>
              <a:avLst/>
              <a:gdLst>
                <a:gd name="T0" fmla="*/ 4 w 258"/>
                <a:gd name="T1" fmla="*/ 215 h 233"/>
                <a:gd name="T2" fmla="*/ 0 w 258"/>
                <a:gd name="T3" fmla="*/ 129 h 233"/>
                <a:gd name="T4" fmla="*/ 12 w 258"/>
                <a:gd name="T5" fmla="*/ 155 h 233"/>
                <a:gd name="T6" fmla="*/ 61 w 258"/>
                <a:gd name="T7" fmla="*/ 0 h 233"/>
                <a:gd name="T8" fmla="*/ 82 w 258"/>
                <a:gd name="T9" fmla="*/ 69 h 233"/>
                <a:gd name="T10" fmla="*/ 129 w 258"/>
                <a:gd name="T11" fmla="*/ 95 h 233"/>
                <a:gd name="T12" fmla="*/ 39 w 258"/>
                <a:gd name="T13" fmla="*/ 207 h 233"/>
                <a:gd name="T14" fmla="*/ 52 w 258"/>
                <a:gd name="T15" fmla="*/ 233 h 233"/>
                <a:gd name="T16" fmla="*/ 4 w 258"/>
                <a:gd name="T17" fmla="*/ 215 h 2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8"/>
                <a:gd name="T28" fmla="*/ 0 h 233"/>
                <a:gd name="T29" fmla="*/ 258 w 258"/>
                <a:gd name="T30" fmla="*/ 233 h 2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8" h="233">
                  <a:moveTo>
                    <a:pt x="8" y="215"/>
                  </a:moveTo>
                  <a:lnTo>
                    <a:pt x="0" y="129"/>
                  </a:lnTo>
                  <a:lnTo>
                    <a:pt x="25" y="155"/>
                  </a:lnTo>
                  <a:lnTo>
                    <a:pt x="120" y="0"/>
                  </a:lnTo>
                  <a:lnTo>
                    <a:pt x="163" y="69"/>
                  </a:lnTo>
                  <a:lnTo>
                    <a:pt x="258" y="95"/>
                  </a:lnTo>
                  <a:lnTo>
                    <a:pt x="77" y="207"/>
                  </a:lnTo>
                  <a:lnTo>
                    <a:pt x="103" y="233"/>
                  </a:lnTo>
                  <a:lnTo>
                    <a:pt x="8" y="215"/>
                  </a:lnTo>
                  <a:close/>
                </a:path>
              </a:pathLst>
            </a:custGeom>
            <a:solidFill>
              <a:srgbClr val="FFFF00"/>
            </a:solidFill>
            <a:ln w="9525">
              <a:noFill/>
              <a:round/>
              <a:headEnd/>
              <a:tailEnd/>
            </a:ln>
          </p:spPr>
          <p:txBody>
            <a:bodyPr/>
            <a:lstStyle/>
            <a:p>
              <a:endParaRPr lang="es-VE"/>
            </a:p>
          </p:txBody>
        </p:sp>
      </p:grpSp>
      <p:sp>
        <p:nvSpPr>
          <p:cNvPr id="52" name="WordArt 28">
            <a:extLst>
              <a:ext uri="{FF2B5EF4-FFF2-40B4-BE49-F238E27FC236}">
                <a16:creationId xmlns:a16="http://schemas.microsoft.com/office/drawing/2014/main" id="{039EB778-E5CB-48AD-81C9-CA26266B9BCB}"/>
              </a:ext>
            </a:extLst>
          </p:cNvPr>
          <p:cNvSpPr>
            <a:spLocks noChangeArrowheads="1" noChangeShapeType="1" noTextEdit="1"/>
          </p:cNvSpPr>
          <p:nvPr/>
        </p:nvSpPr>
        <p:spPr bwMode="auto">
          <a:xfrm>
            <a:off x="250825" y="3644900"/>
            <a:ext cx="5905500" cy="792163"/>
          </a:xfrm>
          <a:prstGeom prst="rect">
            <a:avLst/>
          </a:prstGeom>
        </p:spPr>
        <p:txBody>
          <a:bodyPr wrap="none" numCol="1" fromWordArt="1">
            <a:prstTxWarp prst="textPlain">
              <a:avLst>
                <a:gd name="adj" fmla="val 50000"/>
              </a:avLst>
            </a:prstTxWarp>
          </a:bodyPr>
          <a:lstStyle/>
          <a:p>
            <a:pPr algn="just" eaLnBrk="0" hangingPunct="0">
              <a:spcBef>
                <a:spcPts val="1200"/>
              </a:spcBef>
              <a:spcAft>
                <a:spcPts val="0"/>
              </a:spcAft>
              <a:defRPr/>
            </a:pPr>
            <a:endParaRPr lang="es-VE" sz="2500" b="1" dirty="0">
              <a:ln>
                <a:solidFill>
                  <a:schemeClr val="tx1">
                    <a:lumMod val="95000"/>
                    <a:lumOff val="5000"/>
                  </a:schemeClr>
                </a:solidFill>
              </a:ln>
              <a:solidFill>
                <a:srgbClr val="0066FF"/>
              </a:solidFill>
            </a:endParaRPr>
          </a:p>
        </p:txBody>
      </p:sp>
      <p:sp>
        <p:nvSpPr>
          <p:cNvPr id="53" name="Rectangle 2">
            <a:extLst>
              <a:ext uri="{FF2B5EF4-FFF2-40B4-BE49-F238E27FC236}">
                <a16:creationId xmlns:a16="http://schemas.microsoft.com/office/drawing/2014/main" id="{1890840C-1B66-4B81-B2B1-B494792170FF}"/>
              </a:ext>
            </a:extLst>
          </p:cNvPr>
          <p:cNvSpPr txBox="1">
            <a:spLocks noChangeArrowheads="1"/>
          </p:cNvSpPr>
          <p:nvPr/>
        </p:nvSpPr>
        <p:spPr>
          <a:xfrm>
            <a:off x="771" y="188640"/>
            <a:ext cx="6143979" cy="984885"/>
          </a:xfrm>
          <a:prstGeom prst="rect">
            <a:avLst/>
          </a:prstGeom>
          <a:solidFill>
            <a:srgbClr val="E7F4D8">
              <a:alpha val="50000"/>
            </a:srgbClr>
          </a:solidFill>
        </p:spPr>
        <p:txBody>
          <a:bodyPr lIns="0" tIns="0" rIns="0" bIns="0">
            <a:spAutoFit/>
          </a:bodyPr>
          <a:lstStyle>
            <a:defPPr>
              <a:defRPr lang="es-ES"/>
            </a:defPPr>
            <a:lvl1pPr algn="ctr" eaLnBrk="1" hangingPunct="1">
              <a:defRPr sz="2200" b="1" kern="0" spc="150">
                <a:ln w="15875">
                  <a:solidFill>
                    <a:schemeClr val="tx1">
                      <a:lumMod val="95000"/>
                      <a:lumOff val="5000"/>
                    </a:schemeClr>
                  </a:solidFill>
                </a:ln>
                <a:solidFill>
                  <a:srgbClr val="92D050"/>
                </a:solidFill>
                <a:latin typeface="Arial Black" panose="020B0A04020102020204" pitchFamily="34" charset="0"/>
                <a:ea typeface="+mj-ea"/>
                <a:cs typeface="+mj-cs"/>
              </a:defRPr>
            </a:lvl1pPr>
          </a:lstStyle>
          <a:p>
            <a:pPr>
              <a:defRPr/>
            </a:pPr>
            <a:r>
              <a:rPr lang="es-VE" sz="3200" kern="10" dirty="0">
                <a:ln w="9525">
                  <a:solidFill>
                    <a:srgbClr val="000000"/>
                  </a:solidFill>
                  <a:round/>
                  <a:headEnd/>
                  <a:tailEnd/>
                </a:ln>
                <a:solidFill>
                  <a:srgbClr val="009352"/>
                </a:solidFill>
                <a:latin typeface="Arial Black"/>
                <a:ea typeface="+mn-ea"/>
                <a:cs typeface="Arial" charset="0"/>
              </a:rPr>
              <a:t>La Protección de la Naturaleza en Venezuela</a:t>
            </a:r>
            <a:endParaRPr lang="es-ES" sz="3200" kern="10" dirty="0">
              <a:ln w="9525">
                <a:solidFill>
                  <a:srgbClr val="000000"/>
                </a:solidFill>
                <a:round/>
                <a:headEnd/>
                <a:tailEnd/>
              </a:ln>
              <a:solidFill>
                <a:srgbClr val="009352"/>
              </a:solidFill>
              <a:latin typeface="Arial Black"/>
              <a:ea typeface="+mn-ea"/>
              <a:cs typeface="Arial" charset="0"/>
            </a:endParaRPr>
          </a:p>
        </p:txBody>
      </p:sp>
      <p:pic>
        <p:nvPicPr>
          <p:cNvPr id="54" name="Picture 21" descr="MN Cerro Autana (1)">
            <a:extLst>
              <a:ext uri="{FF2B5EF4-FFF2-40B4-BE49-F238E27FC236}">
                <a16:creationId xmlns:a16="http://schemas.microsoft.com/office/drawing/2014/main" id="{8FBA8552-C00F-45E6-B754-0B8ACBF66350}"/>
              </a:ext>
            </a:extLst>
          </p:cNvPr>
          <p:cNvPicPr>
            <a:picLocks noChangeAspect="1" noChangeArrowheads="1"/>
          </p:cNvPicPr>
          <p:nvPr/>
        </p:nvPicPr>
        <p:blipFill>
          <a:blip r:embed="rId2"/>
          <a:srcRect/>
          <a:stretch>
            <a:fillRect/>
          </a:stretch>
        </p:blipFill>
        <p:spPr bwMode="auto">
          <a:xfrm>
            <a:off x="6145213" y="-6350"/>
            <a:ext cx="2044700" cy="2519363"/>
          </a:xfrm>
          <a:prstGeom prst="rect">
            <a:avLst/>
          </a:prstGeom>
          <a:noFill/>
          <a:ln w="9525">
            <a:noFill/>
            <a:miter lim="800000"/>
            <a:headEnd/>
            <a:tailEnd/>
          </a:ln>
        </p:spPr>
      </p:pic>
      <p:sp>
        <p:nvSpPr>
          <p:cNvPr id="55" name="Rectángulo 54">
            <a:extLst>
              <a:ext uri="{FF2B5EF4-FFF2-40B4-BE49-F238E27FC236}">
                <a16:creationId xmlns:a16="http://schemas.microsoft.com/office/drawing/2014/main" id="{960D7AA6-2160-4D36-B377-7704B6778114}"/>
              </a:ext>
            </a:extLst>
          </p:cNvPr>
          <p:cNvSpPr/>
          <p:nvPr/>
        </p:nvSpPr>
        <p:spPr>
          <a:xfrm>
            <a:off x="101197" y="1657072"/>
            <a:ext cx="6337399" cy="1908215"/>
          </a:xfrm>
          <a:prstGeom prst="rect">
            <a:avLst/>
          </a:prstGeom>
        </p:spPr>
        <p:txBody>
          <a:bodyPr wrap="square">
            <a:spAutoFit/>
          </a:bodyPr>
          <a:lstStyle/>
          <a:p>
            <a:pPr eaLnBrk="0" hangingPunct="0">
              <a:spcBef>
                <a:spcPts val="1200"/>
              </a:spcBef>
              <a:spcAft>
                <a:spcPts val="0"/>
              </a:spcAft>
              <a:defRPr/>
            </a:pPr>
            <a:r>
              <a:rPr lang="es-VE" sz="2700" b="1" dirty="0">
                <a:ln w="12700">
                  <a:solidFill>
                    <a:schemeClr val="tx1">
                      <a:lumMod val="95000"/>
                      <a:lumOff val="5000"/>
                    </a:schemeClr>
                  </a:solidFill>
                </a:ln>
                <a:solidFill>
                  <a:srgbClr val="0066FF"/>
                </a:solidFill>
              </a:rPr>
              <a:t>El País: ocupa aproximadamente</a:t>
            </a:r>
            <a:br>
              <a:rPr lang="es-VE" sz="2700" b="1" dirty="0">
                <a:ln w="12700">
                  <a:solidFill>
                    <a:schemeClr val="tx1">
                      <a:lumMod val="95000"/>
                      <a:lumOff val="5000"/>
                    </a:schemeClr>
                  </a:solidFill>
                </a:ln>
                <a:solidFill>
                  <a:srgbClr val="0066FF"/>
                </a:solidFill>
              </a:rPr>
            </a:br>
            <a:r>
              <a:rPr lang="es-VE" sz="2700" b="1" dirty="0">
                <a:ln w="12700">
                  <a:solidFill>
                    <a:schemeClr val="tx1">
                      <a:lumMod val="95000"/>
                      <a:lumOff val="5000"/>
                    </a:schemeClr>
                  </a:solidFill>
                </a:ln>
                <a:solidFill>
                  <a:srgbClr val="0066FF"/>
                </a:solidFill>
              </a:rPr>
              <a:t>100 millones de ha.</a:t>
            </a:r>
            <a:br>
              <a:rPr lang="es-VE" sz="2700" b="1" dirty="0">
                <a:ln w="12700">
                  <a:solidFill>
                    <a:schemeClr val="tx1">
                      <a:lumMod val="95000"/>
                      <a:lumOff val="5000"/>
                    </a:schemeClr>
                  </a:solidFill>
                </a:ln>
                <a:solidFill>
                  <a:srgbClr val="0066FF"/>
                </a:solidFill>
              </a:rPr>
            </a:br>
            <a:r>
              <a:rPr lang="es-VE" sz="2700" b="1" dirty="0">
                <a:ln w="12700">
                  <a:solidFill>
                    <a:schemeClr val="tx1">
                      <a:lumMod val="95000"/>
                      <a:lumOff val="5000"/>
                    </a:schemeClr>
                  </a:solidFill>
                </a:ln>
                <a:solidFill>
                  <a:srgbClr val="0066FF"/>
                </a:solidFill>
              </a:rPr>
              <a:t>(91.644.500 ha.)</a:t>
            </a:r>
          </a:p>
          <a:p>
            <a:pPr eaLnBrk="0" hangingPunct="0">
              <a:spcBef>
                <a:spcPts val="1200"/>
              </a:spcBef>
              <a:spcAft>
                <a:spcPts val="0"/>
              </a:spcAft>
              <a:defRPr/>
            </a:pPr>
            <a:r>
              <a:rPr lang="es-VE" sz="2700" b="1" dirty="0">
                <a:ln w="12700">
                  <a:solidFill>
                    <a:schemeClr val="tx1">
                      <a:lumMod val="95000"/>
                      <a:lumOff val="5000"/>
                    </a:schemeClr>
                  </a:solidFill>
                </a:ln>
                <a:solidFill>
                  <a:srgbClr val="0066FF"/>
                </a:solidFill>
              </a:rPr>
              <a:t>Aprox. 55% del territorio son ABRAE.</a:t>
            </a:r>
          </a:p>
        </p:txBody>
      </p:sp>
      <p:sp>
        <p:nvSpPr>
          <p:cNvPr id="2" name="Marcador de pie de página 1">
            <a:extLst>
              <a:ext uri="{FF2B5EF4-FFF2-40B4-BE49-F238E27FC236}">
                <a16:creationId xmlns:a16="http://schemas.microsoft.com/office/drawing/2014/main" id="{77C9DE9E-3DAA-4336-8DB9-12FC5DF68C52}"/>
              </a:ext>
            </a:extLst>
          </p:cNvPr>
          <p:cNvSpPr>
            <a:spLocks noGrp="1"/>
          </p:cNvSpPr>
          <p:nvPr>
            <p:ph type="ftr" sz="quarter" idx="3"/>
          </p:nvPr>
        </p:nvSpPr>
        <p:spPr/>
        <p:txBody>
          <a:bodyPr/>
          <a:lstStyle/>
          <a:p>
            <a:pPr algn="ctr">
              <a:defRPr/>
            </a:pPr>
            <a:r>
              <a:rPr lang="es-VE"/>
              <a:t>Diseño y Montaje: Francisco Lau - 2020</a:t>
            </a:r>
            <a:endParaRPr lang="es-ES" dirty="0"/>
          </a:p>
        </p:txBody>
      </p:sp>
    </p:spTree>
    <p:extLst>
      <p:ext uri="{BB962C8B-B14F-4D97-AF65-F5344CB8AC3E}">
        <p14:creationId xmlns:p14="http://schemas.microsoft.com/office/powerpoint/2010/main" val="3232117996"/>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Rectangle 2">
            <a:extLst>
              <a:ext uri="{FF2B5EF4-FFF2-40B4-BE49-F238E27FC236}">
                <a16:creationId xmlns:a16="http://schemas.microsoft.com/office/drawing/2014/main" id="{99939D15-C5E7-4D05-AA41-FD3839AEE12F}"/>
              </a:ext>
            </a:extLst>
          </p:cNvPr>
          <p:cNvSpPr txBox="1">
            <a:spLocks noChangeArrowheads="1"/>
          </p:cNvSpPr>
          <p:nvPr/>
        </p:nvSpPr>
        <p:spPr>
          <a:xfrm>
            <a:off x="0" y="99158"/>
            <a:ext cx="9144000" cy="441325"/>
          </a:xfrm>
          <a:prstGeom prst="rect">
            <a:avLst/>
          </a:prstGeom>
        </p:spPr>
        <p:txBody>
          <a:bodyPr/>
          <a:lstStyle>
            <a:lvl1pPr algn="ctr" rtl="0" eaLnBrk="0" fontAlgn="base" hangingPunct="0">
              <a:spcBef>
                <a:spcPct val="0"/>
              </a:spcBef>
              <a:spcAft>
                <a:spcPct val="0"/>
              </a:spcAft>
              <a:defRPr lang="es-ES" altLang="es-VE" sz="3200" b="1" kern="1200">
                <a:ln w="28575">
                  <a:solidFill>
                    <a:srgbClr val="000000"/>
                  </a:solidFill>
                </a:ln>
                <a:solidFill>
                  <a:srgbClr val="FFCCFF"/>
                </a:solidFill>
                <a:latin typeface="Arial Black" panose="020B0A04020102020204" pitchFamily="34" charset="0"/>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r>
              <a:rPr lang="es-VE" sz="2900" dirty="0"/>
              <a:t>Experiencia Venezolana en ABRAE</a:t>
            </a:r>
          </a:p>
        </p:txBody>
      </p:sp>
      <p:sp>
        <p:nvSpPr>
          <p:cNvPr id="5" name="Rectangle 3">
            <a:extLst>
              <a:ext uri="{FF2B5EF4-FFF2-40B4-BE49-F238E27FC236}">
                <a16:creationId xmlns:a16="http://schemas.microsoft.com/office/drawing/2014/main" id="{F7C2B463-026C-4311-85A6-662B0B81DC32}"/>
              </a:ext>
            </a:extLst>
          </p:cNvPr>
          <p:cNvSpPr txBox="1">
            <a:spLocks noChangeArrowheads="1"/>
          </p:cNvSpPr>
          <p:nvPr/>
        </p:nvSpPr>
        <p:spPr>
          <a:xfrm>
            <a:off x="71438" y="588375"/>
            <a:ext cx="9001124" cy="5293757"/>
          </a:xfrm>
          <a:prstGeom prst="rect">
            <a:avLst/>
          </a:prstGeom>
        </p:spPr>
        <p:txBody>
          <a:bodyPr>
            <a:spAutoFit/>
          </a:bodyPr>
          <a:lstStyle>
            <a:lvl1pPr marL="342900" indent="-342900" algn="l" rtl="0" eaLnBrk="0" fontAlgn="base" hangingPunct="0">
              <a:spcBef>
                <a:spcPct val="20000"/>
              </a:spcBef>
              <a:spcAft>
                <a:spcPct val="0"/>
              </a:spcAft>
              <a:buClr>
                <a:srgbClr val="FF3300"/>
              </a:buClr>
              <a:buFont typeface="Wingdings" pitchFamily="2" charset="2"/>
              <a:buChar char="v"/>
              <a:defRPr lang="es-ES" altLang="es-VE" sz="28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FF3300"/>
              </a:buClr>
              <a:buFont typeface="Wingdings" pitchFamily="2" charset="2"/>
              <a:buChar char="Ø"/>
              <a:defRPr lang="es-ES" altLang="es-VE" sz="24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FF3300"/>
              </a:buClr>
              <a:buFont typeface="Wingdings" pitchFamily="2" charset="2"/>
              <a:buChar char="ü"/>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FF3300"/>
              </a:buClr>
              <a:buFont typeface="Wingdings" pitchFamily="2" charset="2"/>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FF3300"/>
              </a:buClr>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rgbClr val="FF3300"/>
              </a:buClr>
              <a:buChar char="•"/>
              <a:defRPr sz="2000" b="1">
                <a:solidFill>
                  <a:srgbClr val="FFFF00"/>
                </a:solidFill>
                <a:latin typeface="+mn-lt"/>
              </a:defRPr>
            </a:lvl6pPr>
            <a:lvl7pPr marL="2971800" indent="-228600" algn="l" rtl="0" eaLnBrk="0" fontAlgn="base" hangingPunct="0">
              <a:spcBef>
                <a:spcPct val="20000"/>
              </a:spcBef>
              <a:spcAft>
                <a:spcPct val="0"/>
              </a:spcAft>
              <a:buClr>
                <a:srgbClr val="FF3300"/>
              </a:buClr>
              <a:buChar char="•"/>
              <a:defRPr sz="2000" b="1">
                <a:solidFill>
                  <a:srgbClr val="FFFF00"/>
                </a:solidFill>
                <a:latin typeface="+mn-lt"/>
              </a:defRPr>
            </a:lvl7pPr>
            <a:lvl8pPr marL="3429000" indent="-228600" algn="l" rtl="0" eaLnBrk="0" fontAlgn="base" hangingPunct="0">
              <a:spcBef>
                <a:spcPct val="20000"/>
              </a:spcBef>
              <a:spcAft>
                <a:spcPct val="0"/>
              </a:spcAft>
              <a:buClr>
                <a:srgbClr val="FF3300"/>
              </a:buClr>
              <a:buChar char="•"/>
              <a:defRPr sz="2000" b="1">
                <a:solidFill>
                  <a:srgbClr val="FFFF00"/>
                </a:solidFill>
                <a:latin typeface="+mn-lt"/>
              </a:defRPr>
            </a:lvl8pPr>
            <a:lvl9pPr marL="3886200" indent="-228600" algn="l" rtl="0" eaLnBrk="0" fontAlgn="base" hangingPunct="0">
              <a:spcBef>
                <a:spcPct val="20000"/>
              </a:spcBef>
              <a:spcAft>
                <a:spcPct val="0"/>
              </a:spcAft>
              <a:buClr>
                <a:srgbClr val="FF3300"/>
              </a:buClr>
              <a:buChar char="•"/>
              <a:defRPr sz="2000" b="1">
                <a:solidFill>
                  <a:srgbClr val="FFFF00"/>
                </a:solidFill>
                <a:latin typeface="+mn-lt"/>
              </a:defRPr>
            </a:lvl9pPr>
          </a:lstStyle>
          <a:p>
            <a:pPr>
              <a:spcBef>
                <a:spcPts val="600"/>
              </a:spcBef>
            </a:pPr>
            <a:r>
              <a:rPr lang="es-VE" sz="2600" dirty="0"/>
              <a:t> Las Áreas para la Conservación son los “Espacios del territorio, cuyos elementos naturales los hacen estratégicos para la Nación, por los beneficios sociales que se derivan de su conservación y por su contribución al bienestar social sostenible. Entre ellas podemos encontrar las Áreas Bajo Régimen de Administración Especial (ABRAE), que son áreas del territorio nacional que se encuentran sometidas a un régimen especial de manejo conforme a leyes especiales; además de otras áreas, que a pesar de no ser áreas bajo régimen de administración especial, constituyen espacios estratégicos para la conservación de la diversidad biológica.</a:t>
            </a:r>
          </a:p>
        </p:txBody>
      </p:sp>
    </p:spTree>
    <p:extLst>
      <p:ext uri="{BB962C8B-B14F-4D97-AF65-F5344CB8AC3E}">
        <p14:creationId xmlns:p14="http://schemas.microsoft.com/office/powerpoint/2010/main" val="37010974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11"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5" name="Rectangle 3">
            <a:extLst>
              <a:ext uri="{FF2B5EF4-FFF2-40B4-BE49-F238E27FC236}">
                <a16:creationId xmlns:a16="http://schemas.microsoft.com/office/drawing/2014/main" id="{26FEE530-CD61-4CB2-85AF-AEDC467370D7}"/>
              </a:ext>
            </a:extLst>
          </p:cNvPr>
          <p:cNvSpPr txBox="1">
            <a:spLocks noChangeArrowheads="1"/>
          </p:cNvSpPr>
          <p:nvPr/>
        </p:nvSpPr>
        <p:spPr>
          <a:xfrm>
            <a:off x="71437" y="614423"/>
            <a:ext cx="9001126" cy="5593839"/>
          </a:xfrm>
          <a:prstGeom prst="rect">
            <a:avLst/>
          </a:prstGeom>
        </p:spPr>
        <p:txBody>
          <a:bodyPr>
            <a:spAutoFit/>
          </a:bodyPr>
          <a:lstStyle>
            <a:defPPr>
              <a:defRPr lang="es-VE"/>
            </a:defPPr>
            <a:lvl1pPr marL="342900" indent="-342900" eaLnBrk="0" hangingPunct="0">
              <a:spcBef>
                <a:spcPts val="600"/>
              </a:spcBef>
              <a:buClr>
                <a:srgbClr val="FF3300"/>
              </a:buClr>
              <a:buFont typeface="Wingdings" pitchFamily="2" charset="2"/>
              <a:buChar char="v"/>
              <a:defRPr sz="3200" b="1">
                <a:ln w="19050">
                  <a:solidFill>
                    <a:srgbClr val="000000"/>
                  </a:solidFill>
                </a:ln>
                <a:solidFill>
                  <a:srgbClr val="009900"/>
                </a:solidFill>
                <a:latin typeface="Arial" panose="020B0604020202020204" pitchFamily="34" charset="0"/>
                <a:cs typeface="Arial" panose="020B0604020202020204" pitchFamily="34" charset="0"/>
              </a:defRPr>
            </a:lvl1pPr>
            <a:lvl2pPr marL="742950" indent="-285750" eaLnBrk="0" hangingPunct="0">
              <a:spcBef>
                <a:spcPct val="20000"/>
              </a:spcBef>
              <a:buClr>
                <a:srgbClr val="FF3300"/>
              </a:buClr>
              <a:buFont typeface="Wingdings" pitchFamily="2" charset="2"/>
              <a:buChar char="Ø"/>
              <a:defRPr sz="2400" b="1">
                <a:ln w="19050">
                  <a:solidFill>
                    <a:srgbClr val="000000"/>
                  </a:solidFill>
                </a:ln>
                <a:solidFill>
                  <a:srgbClr val="009900"/>
                </a:solidFill>
                <a:latin typeface="Arial" panose="020B0604020202020204" pitchFamily="34" charset="0"/>
                <a:cs typeface="Arial" panose="020B0604020202020204" pitchFamily="34" charset="0"/>
              </a:defRPr>
            </a:lvl2pPr>
            <a:lvl3pPr marL="1143000" indent="-228600" eaLnBrk="0" hangingPunct="0">
              <a:spcBef>
                <a:spcPct val="20000"/>
              </a:spcBef>
              <a:buClr>
                <a:srgbClr val="FF3300"/>
              </a:buClr>
              <a:buFont typeface="Wingdings" pitchFamily="2" charset="2"/>
              <a:buChar char="ü"/>
              <a:defRPr sz="2000" b="1">
                <a:ln w="19050">
                  <a:solidFill>
                    <a:srgbClr val="000000"/>
                  </a:solidFill>
                </a:ln>
                <a:solidFill>
                  <a:srgbClr val="009900"/>
                </a:solidFill>
                <a:latin typeface="Arial" panose="020B0604020202020204" pitchFamily="34" charset="0"/>
                <a:cs typeface="Arial" panose="020B0604020202020204" pitchFamily="34" charset="0"/>
              </a:defRPr>
            </a:lvl3pPr>
            <a:lvl4pPr marL="1600200" indent="-228600" eaLnBrk="0" hangingPunct="0">
              <a:spcBef>
                <a:spcPct val="20000"/>
              </a:spcBef>
              <a:buClr>
                <a:srgbClr val="FF3300"/>
              </a:buClr>
              <a:buFont typeface="Wingdings" pitchFamily="2" charset="2"/>
              <a:buChar char="§"/>
              <a:defRPr sz="2000" b="1">
                <a:ln w="19050">
                  <a:solidFill>
                    <a:srgbClr val="000000"/>
                  </a:solidFill>
                </a:ln>
                <a:solidFill>
                  <a:srgbClr val="009900"/>
                </a:solidFill>
                <a:latin typeface="Arial" panose="020B0604020202020204" pitchFamily="34" charset="0"/>
                <a:cs typeface="Arial" panose="020B0604020202020204" pitchFamily="34" charset="0"/>
              </a:defRPr>
            </a:lvl4pPr>
            <a:lvl5pPr marL="2057400" indent="-228600" eaLnBrk="0" hangingPunct="0">
              <a:spcBef>
                <a:spcPct val="20000"/>
              </a:spcBef>
              <a:buClr>
                <a:srgbClr val="FF3300"/>
              </a:buClr>
              <a:buChar char="•"/>
              <a:defRPr sz="2000" b="1">
                <a:ln w="19050">
                  <a:solidFill>
                    <a:srgbClr val="000000"/>
                  </a:solidFill>
                </a:ln>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3300"/>
              </a:buClr>
              <a:buChar char="•"/>
              <a:defRPr sz="2000" b="1">
                <a:solidFill>
                  <a:srgbClr val="FFFF00"/>
                </a:solidFill>
                <a:latin typeface="+mn-lt"/>
              </a:defRPr>
            </a:lvl6pPr>
            <a:lvl7pPr marL="2971800" indent="-228600" eaLnBrk="0" fontAlgn="base" hangingPunct="0">
              <a:spcBef>
                <a:spcPct val="20000"/>
              </a:spcBef>
              <a:spcAft>
                <a:spcPct val="0"/>
              </a:spcAft>
              <a:buClr>
                <a:srgbClr val="FF3300"/>
              </a:buClr>
              <a:buChar char="•"/>
              <a:defRPr sz="2000" b="1">
                <a:solidFill>
                  <a:srgbClr val="FFFF00"/>
                </a:solidFill>
                <a:latin typeface="+mn-lt"/>
              </a:defRPr>
            </a:lvl7pPr>
            <a:lvl8pPr marL="3429000" indent="-228600" eaLnBrk="0" fontAlgn="base" hangingPunct="0">
              <a:spcBef>
                <a:spcPct val="20000"/>
              </a:spcBef>
              <a:spcAft>
                <a:spcPct val="0"/>
              </a:spcAft>
              <a:buClr>
                <a:srgbClr val="FF3300"/>
              </a:buClr>
              <a:buChar char="•"/>
              <a:defRPr sz="2000" b="1">
                <a:solidFill>
                  <a:srgbClr val="FFFF00"/>
                </a:solidFill>
                <a:latin typeface="+mn-lt"/>
              </a:defRPr>
            </a:lvl8pPr>
            <a:lvl9pPr marL="3886200" indent="-228600" eaLnBrk="0" fontAlgn="base" hangingPunct="0">
              <a:spcBef>
                <a:spcPct val="20000"/>
              </a:spcBef>
              <a:spcAft>
                <a:spcPct val="0"/>
              </a:spcAft>
              <a:buClr>
                <a:srgbClr val="FF3300"/>
              </a:buClr>
              <a:buChar char="•"/>
              <a:defRPr sz="2000" b="1">
                <a:solidFill>
                  <a:srgbClr val="FFFF00"/>
                </a:solidFill>
                <a:latin typeface="+mn-lt"/>
              </a:defRPr>
            </a:lvl9pPr>
          </a:lstStyle>
          <a:p>
            <a:r>
              <a:rPr lang="es-VE" sz="2750" dirty="0"/>
              <a:t>Los espacios bajo la figura de parque nacional y monumento natural resguardan muestras representativas de diversos ecosistemas y 39 de ellos fueron concebidos para la preservación de cuencas hidrográficas, debido principalmente a que poseen las nacientes de ríos y quebradas y contienen lagos y ciénagas, que permiten el abastecimiento del agua a las diferentes ciudades. Por otro lado estos espacios protegen hábitats de especies en peligro de extinción reportadas bajo e! libro rojo tanto de la flora como de la fauna, especies que no escapan a la depredación por la caza furtiva y el comercio ilegal.</a:t>
            </a:r>
          </a:p>
        </p:txBody>
      </p:sp>
      <p:sp>
        <p:nvSpPr>
          <p:cNvPr id="7" name="Rectangle 2">
            <a:extLst>
              <a:ext uri="{FF2B5EF4-FFF2-40B4-BE49-F238E27FC236}">
                <a16:creationId xmlns:a16="http://schemas.microsoft.com/office/drawing/2014/main" id="{053DCDC9-4F7F-467F-A132-62070A9C0B6D}"/>
              </a:ext>
            </a:extLst>
          </p:cNvPr>
          <p:cNvSpPr txBox="1">
            <a:spLocks noChangeArrowheads="1"/>
          </p:cNvSpPr>
          <p:nvPr/>
        </p:nvSpPr>
        <p:spPr>
          <a:xfrm>
            <a:off x="0" y="99158"/>
            <a:ext cx="9144000" cy="441325"/>
          </a:xfrm>
          <a:prstGeom prst="rect">
            <a:avLst/>
          </a:prstGeom>
        </p:spPr>
        <p:txBody>
          <a:bodyPr/>
          <a:lstStyle>
            <a:lvl1pPr algn="ctr" rtl="0" eaLnBrk="0" fontAlgn="base" hangingPunct="0">
              <a:spcBef>
                <a:spcPct val="0"/>
              </a:spcBef>
              <a:spcAft>
                <a:spcPct val="0"/>
              </a:spcAft>
              <a:defRPr lang="es-ES" altLang="es-VE" sz="3200" b="1" kern="1200">
                <a:ln w="28575">
                  <a:solidFill>
                    <a:srgbClr val="000000"/>
                  </a:solidFill>
                </a:ln>
                <a:solidFill>
                  <a:srgbClr val="FFCCFF"/>
                </a:solidFill>
                <a:latin typeface="Arial Black" panose="020B0A04020102020204" pitchFamily="34" charset="0"/>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r>
              <a:rPr lang="es-VE" sz="2900" dirty="0"/>
              <a:t>Experiencia Venezolana en ABRAE</a:t>
            </a:r>
          </a:p>
        </p:txBody>
      </p:sp>
    </p:spTree>
    <p:extLst>
      <p:ext uri="{BB962C8B-B14F-4D97-AF65-F5344CB8AC3E}">
        <p14:creationId xmlns:p14="http://schemas.microsoft.com/office/powerpoint/2010/main" val="13240271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5" name="Rectangle 3">
            <a:extLst>
              <a:ext uri="{FF2B5EF4-FFF2-40B4-BE49-F238E27FC236}">
                <a16:creationId xmlns:a16="http://schemas.microsoft.com/office/drawing/2014/main" id="{C31F6CB2-62FF-4930-A1F7-63C1F4DA01E1}"/>
              </a:ext>
            </a:extLst>
          </p:cNvPr>
          <p:cNvSpPr txBox="1">
            <a:spLocks noChangeArrowheads="1"/>
          </p:cNvSpPr>
          <p:nvPr/>
        </p:nvSpPr>
        <p:spPr>
          <a:xfrm>
            <a:off x="71437" y="641430"/>
            <a:ext cx="9001125" cy="5339923"/>
          </a:xfrm>
          <a:prstGeom prst="rect">
            <a:avLst/>
          </a:prstGeom>
        </p:spPr>
        <p:txBody>
          <a:bodyPr>
            <a:spAutoFit/>
          </a:bodyPr>
          <a:lstStyle>
            <a:lvl1pPr marL="342900" indent="-342900" algn="l" rtl="0" eaLnBrk="0" fontAlgn="base" hangingPunct="0">
              <a:spcBef>
                <a:spcPct val="20000"/>
              </a:spcBef>
              <a:spcAft>
                <a:spcPct val="0"/>
              </a:spcAft>
              <a:buClr>
                <a:srgbClr val="FF3300"/>
              </a:buClr>
              <a:buFont typeface="Wingdings" pitchFamily="2" charset="2"/>
              <a:buChar char="v"/>
              <a:defRPr lang="es-ES" altLang="es-VE" sz="28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FF3300"/>
              </a:buClr>
              <a:buFont typeface="Wingdings" pitchFamily="2" charset="2"/>
              <a:buChar char="Ø"/>
              <a:defRPr lang="es-ES" altLang="es-VE" sz="24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FF3300"/>
              </a:buClr>
              <a:buFont typeface="Wingdings" pitchFamily="2" charset="2"/>
              <a:buChar char="ü"/>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FF3300"/>
              </a:buClr>
              <a:buFont typeface="Wingdings" pitchFamily="2" charset="2"/>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FF3300"/>
              </a:buClr>
              <a:buChar char="•"/>
              <a:defRPr lang="es-ES" altLang="es-VE" sz="2000" b="1" kern="1200" dirty="0">
                <a:ln w="19050">
                  <a:solidFill>
                    <a:srgbClr val="000000"/>
                  </a:solidFill>
                </a:ln>
                <a:solidFill>
                  <a:srgbClr val="009900"/>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lr>
                <a:srgbClr val="FF3300"/>
              </a:buClr>
              <a:buChar char="•"/>
              <a:defRPr sz="2000" b="1">
                <a:solidFill>
                  <a:srgbClr val="FFFF00"/>
                </a:solidFill>
                <a:latin typeface="+mn-lt"/>
              </a:defRPr>
            </a:lvl6pPr>
            <a:lvl7pPr marL="2971800" indent="-228600" algn="l" rtl="0" eaLnBrk="0" fontAlgn="base" hangingPunct="0">
              <a:spcBef>
                <a:spcPct val="20000"/>
              </a:spcBef>
              <a:spcAft>
                <a:spcPct val="0"/>
              </a:spcAft>
              <a:buClr>
                <a:srgbClr val="FF3300"/>
              </a:buClr>
              <a:buChar char="•"/>
              <a:defRPr sz="2000" b="1">
                <a:solidFill>
                  <a:srgbClr val="FFFF00"/>
                </a:solidFill>
                <a:latin typeface="+mn-lt"/>
              </a:defRPr>
            </a:lvl7pPr>
            <a:lvl8pPr marL="3429000" indent="-228600" algn="l" rtl="0" eaLnBrk="0" fontAlgn="base" hangingPunct="0">
              <a:spcBef>
                <a:spcPct val="20000"/>
              </a:spcBef>
              <a:spcAft>
                <a:spcPct val="0"/>
              </a:spcAft>
              <a:buClr>
                <a:srgbClr val="FF3300"/>
              </a:buClr>
              <a:buChar char="•"/>
              <a:defRPr sz="2000" b="1">
                <a:solidFill>
                  <a:srgbClr val="FFFF00"/>
                </a:solidFill>
                <a:latin typeface="+mn-lt"/>
              </a:defRPr>
            </a:lvl8pPr>
            <a:lvl9pPr marL="3886200" indent="-228600" algn="l" rtl="0" eaLnBrk="0" fontAlgn="base" hangingPunct="0">
              <a:spcBef>
                <a:spcPct val="20000"/>
              </a:spcBef>
              <a:spcAft>
                <a:spcPct val="0"/>
              </a:spcAft>
              <a:buClr>
                <a:srgbClr val="FF3300"/>
              </a:buClr>
              <a:buChar char="•"/>
              <a:defRPr sz="2000" b="1">
                <a:solidFill>
                  <a:srgbClr val="FFFF00"/>
                </a:solidFill>
                <a:latin typeface="+mn-lt"/>
              </a:defRPr>
            </a:lvl9pPr>
          </a:lstStyle>
          <a:p>
            <a:pPr>
              <a:spcBef>
                <a:spcPts val="600"/>
              </a:spcBef>
            </a:pPr>
            <a:r>
              <a:rPr lang="es-VE" dirty="0"/>
              <a:t>Se asume el desarrollo de tecnologías sostenibles y el empleo de técnicas sustentables como una forma de garantizar la calidad de vida de las generaciones futuras sin perjudicar la biodiversidad.</a:t>
            </a:r>
          </a:p>
          <a:p>
            <a:pPr>
              <a:spcBef>
                <a:spcPts val="600"/>
              </a:spcBef>
            </a:pPr>
            <a:r>
              <a:rPr lang="es-VE" dirty="0"/>
              <a:t>Para ello y considerando la importancia de la biodiversidad para la vida, el Estado Venezolano ha tomado medidas para preservar, proteger y conservar espacios para la biodiversidad dándole rango constitucional en el Titulo III, Capítulo IX: De los Derechos Ambientales. Artículos 127 y 129.</a:t>
            </a:r>
          </a:p>
        </p:txBody>
      </p:sp>
      <p:sp>
        <p:nvSpPr>
          <p:cNvPr id="7" name="Rectangle 2">
            <a:extLst>
              <a:ext uri="{FF2B5EF4-FFF2-40B4-BE49-F238E27FC236}">
                <a16:creationId xmlns:a16="http://schemas.microsoft.com/office/drawing/2014/main" id="{B5655DBA-6C05-4742-B70D-31D13EDE0FF9}"/>
              </a:ext>
            </a:extLst>
          </p:cNvPr>
          <p:cNvSpPr txBox="1">
            <a:spLocks noChangeArrowheads="1"/>
          </p:cNvSpPr>
          <p:nvPr/>
        </p:nvSpPr>
        <p:spPr>
          <a:xfrm>
            <a:off x="0" y="99158"/>
            <a:ext cx="9144000" cy="441325"/>
          </a:xfrm>
          <a:prstGeom prst="rect">
            <a:avLst/>
          </a:prstGeom>
        </p:spPr>
        <p:txBody>
          <a:bodyPr/>
          <a:lstStyle>
            <a:lvl1pPr algn="ctr" rtl="0" eaLnBrk="0" fontAlgn="base" hangingPunct="0">
              <a:spcBef>
                <a:spcPct val="0"/>
              </a:spcBef>
              <a:spcAft>
                <a:spcPct val="0"/>
              </a:spcAft>
              <a:defRPr lang="es-ES" altLang="es-VE" sz="3200" b="1" kern="1200">
                <a:ln w="28575">
                  <a:solidFill>
                    <a:srgbClr val="000000"/>
                  </a:solidFill>
                </a:ln>
                <a:solidFill>
                  <a:srgbClr val="FFCCFF"/>
                </a:solidFill>
                <a:latin typeface="Arial Black" panose="020B0A04020102020204" pitchFamily="34" charset="0"/>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r>
              <a:rPr lang="es-VE" sz="2900" dirty="0"/>
              <a:t>Experiencia Venezolana en ABRAE</a:t>
            </a:r>
          </a:p>
        </p:txBody>
      </p:sp>
    </p:spTree>
    <p:extLst>
      <p:ext uri="{BB962C8B-B14F-4D97-AF65-F5344CB8AC3E}">
        <p14:creationId xmlns:p14="http://schemas.microsoft.com/office/powerpoint/2010/main" val="3875545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5" name="Rectangle 3">
            <a:extLst>
              <a:ext uri="{FF2B5EF4-FFF2-40B4-BE49-F238E27FC236}">
                <a16:creationId xmlns:a16="http://schemas.microsoft.com/office/drawing/2014/main" id="{C31F6CB2-62FF-4930-A1F7-63C1F4DA01E1}"/>
              </a:ext>
            </a:extLst>
          </p:cNvPr>
          <p:cNvSpPr txBox="1">
            <a:spLocks noChangeArrowheads="1"/>
          </p:cNvSpPr>
          <p:nvPr/>
        </p:nvSpPr>
        <p:spPr>
          <a:xfrm>
            <a:off x="71437" y="629855"/>
            <a:ext cx="9001125" cy="5262979"/>
          </a:xfrm>
          <a:prstGeom prst="rect">
            <a:avLst/>
          </a:prstGeom>
        </p:spPr>
        <p:txBody>
          <a:bodyPr>
            <a:spAutoFit/>
          </a:bodyPr>
          <a:lstStyle>
            <a:defPPr>
              <a:defRPr lang="es-VE"/>
            </a:defPPr>
            <a:lvl1pPr marL="342900" indent="-342900" eaLnBrk="0" hangingPunct="0">
              <a:spcBef>
                <a:spcPts val="600"/>
              </a:spcBef>
              <a:buClr>
                <a:srgbClr val="FF3300"/>
              </a:buClr>
              <a:buFont typeface="Wingdings" pitchFamily="2" charset="2"/>
              <a:buChar char="v"/>
              <a:defRPr sz="2800" b="1">
                <a:ln w="19050">
                  <a:solidFill>
                    <a:srgbClr val="000000"/>
                  </a:solidFill>
                </a:ln>
                <a:solidFill>
                  <a:srgbClr val="009900"/>
                </a:solidFill>
                <a:latin typeface="Arial" panose="020B0604020202020204" pitchFamily="34" charset="0"/>
                <a:cs typeface="Arial" panose="020B0604020202020204" pitchFamily="34" charset="0"/>
              </a:defRPr>
            </a:lvl1pPr>
            <a:lvl2pPr marL="742950" indent="-285750" eaLnBrk="0" hangingPunct="0">
              <a:spcBef>
                <a:spcPct val="20000"/>
              </a:spcBef>
              <a:buClr>
                <a:srgbClr val="FF3300"/>
              </a:buClr>
              <a:buFont typeface="Wingdings" pitchFamily="2" charset="2"/>
              <a:buChar char="Ø"/>
              <a:defRPr sz="2400" b="1">
                <a:ln w="19050">
                  <a:solidFill>
                    <a:srgbClr val="000000"/>
                  </a:solidFill>
                </a:ln>
                <a:solidFill>
                  <a:srgbClr val="009900"/>
                </a:solidFill>
                <a:latin typeface="Arial" panose="020B0604020202020204" pitchFamily="34" charset="0"/>
                <a:cs typeface="Arial" panose="020B0604020202020204" pitchFamily="34" charset="0"/>
              </a:defRPr>
            </a:lvl2pPr>
            <a:lvl3pPr marL="1143000" indent="-228600" eaLnBrk="0" hangingPunct="0">
              <a:spcBef>
                <a:spcPct val="20000"/>
              </a:spcBef>
              <a:buClr>
                <a:srgbClr val="FF3300"/>
              </a:buClr>
              <a:buFont typeface="Wingdings" pitchFamily="2" charset="2"/>
              <a:buChar char="ü"/>
              <a:defRPr sz="2000" b="1">
                <a:ln w="19050">
                  <a:solidFill>
                    <a:srgbClr val="000000"/>
                  </a:solidFill>
                </a:ln>
                <a:solidFill>
                  <a:srgbClr val="009900"/>
                </a:solidFill>
                <a:latin typeface="Arial" panose="020B0604020202020204" pitchFamily="34" charset="0"/>
                <a:cs typeface="Arial" panose="020B0604020202020204" pitchFamily="34" charset="0"/>
              </a:defRPr>
            </a:lvl3pPr>
            <a:lvl4pPr marL="1600200" indent="-228600" eaLnBrk="0" hangingPunct="0">
              <a:spcBef>
                <a:spcPct val="20000"/>
              </a:spcBef>
              <a:buClr>
                <a:srgbClr val="FF3300"/>
              </a:buClr>
              <a:buFont typeface="Wingdings" pitchFamily="2" charset="2"/>
              <a:buChar char="§"/>
              <a:defRPr sz="2000" b="1">
                <a:ln w="19050">
                  <a:solidFill>
                    <a:srgbClr val="000000"/>
                  </a:solidFill>
                </a:ln>
                <a:solidFill>
                  <a:srgbClr val="009900"/>
                </a:solidFill>
                <a:latin typeface="Arial" panose="020B0604020202020204" pitchFamily="34" charset="0"/>
                <a:cs typeface="Arial" panose="020B0604020202020204" pitchFamily="34" charset="0"/>
              </a:defRPr>
            </a:lvl4pPr>
            <a:lvl5pPr marL="2057400" indent="-228600" eaLnBrk="0" hangingPunct="0">
              <a:spcBef>
                <a:spcPct val="20000"/>
              </a:spcBef>
              <a:buClr>
                <a:srgbClr val="FF3300"/>
              </a:buClr>
              <a:buChar char="•"/>
              <a:defRPr sz="2000" b="1">
                <a:ln w="19050">
                  <a:solidFill>
                    <a:srgbClr val="000000"/>
                  </a:solidFill>
                </a:ln>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3300"/>
              </a:buClr>
              <a:buChar char="•"/>
              <a:defRPr sz="2000" b="1">
                <a:solidFill>
                  <a:srgbClr val="FFFF00"/>
                </a:solidFill>
                <a:latin typeface="+mn-lt"/>
              </a:defRPr>
            </a:lvl6pPr>
            <a:lvl7pPr marL="2971800" indent="-228600" eaLnBrk="0" fontAlgn="base" hangingPunct="0">
              <a:spcBef>
                <a:spcPct val="20000"/>
              </a:spcBef>
              <a:spcAft>
                <a:spcPct val="0"/>
              </a:spcAft>
              <a:buClr>
                <a:srgbClr val="FF3300"/>
              </a:buClr>
              <a:buChar char="•"/>
              <a:defRPr sz="2000" b="1">
                <a:solidFill>
                  <a:srgbClr val="FFFF00"/>
                </a:solidFill>
                <a:latin typeface="+mn-lt"/>
              </a:defRPr>
            </a:lvl7pPr>
            <a:lvl8pPr marL="3429000" indent="-228600" eaLnBrk="0" fontAlgn="base" hangingPunct="0">
              <a:spcBef>
                <a:spcPct val="20000"/>
              </a:spcBef>
              <a:spcAft>
                <a:spcPct val="0"/>
              </a:spcAft>
              <a:buClr>
                <a:srgbClr val="FF3300"/>
              </a:buClr>
              <a:buChar char="•"/>
              <a:defRPr sz="2000" b="1">
                <a:solidFill>
                  <a:srgbClr val="FFFF00"/>
                </a:solidFill>
                <a:latin typeface="+mn-lt"/>
              </a:defRPr>
            </a:lvl8pPr>
            <a:lvl9pPr marL="3886200" indent="-228600" eaLnBrk="0" fontAlgn="base" hangingPunct="0">
              <a:spcBef>
                <a:spcPct val="20000"/>
              </a:spcBef>
              <a:spcAft>
                <a:spcPct val="0"/>
              </a:spcAft>
              <a:buClr>
                <a:srgbClr val="FF3300"/>
              </a:buClr>
              <a:buChar char="•"/>
              <a:defRPr sz="2000" b="1">
                <a:solidFill>
                  <a:srgbClr val="FFFF00"/>
                </a:solidFill>
                <a:latin typeface="+mn-lt"/>
              </a:defRPr>
            </a:lvl9pPr>
          </a:lstStyle>
          <a:p>
            <a:r>
              <a:rPr lang="es-VE" dirty="0"/>
              <a:t>Así mismo, se ha elaborado una Ley especial, la ley de Gestión de la Diversidad Biológica (2008) que regula todas las actividades alrededor de la biodiversidad. Se ha creado en el Ministerio del Poder Popular para el Ecosocialismo una Oficina Nacional de Diversidad Biológica, que maneja los problemas de la fauna, la flora y sus ambientes. Como sustento, se tiene una red de parques nacionales y otras áreas con protección administrativa que permite bajo normativas legales preservar y proteger a la riqueza biológica del país, contenida dentro de sus espacios.</a:t>
            </a:r>
          </a:p>
        </p:txBody>
      </p:sp>
      <p:sp>
        <p:nvSpPr>
          <p:cNvPr id="7" name="Rectangle 2">
            <a:extLst>
              <a:ext uri="{FF2B5EF4-FFF2-40B4-BE49-F238E27FC236}">
                <a16:creationId xmlns:a16="http://schemas.microsoft.com/office/drawing/2014/main" id="{B5655DBA-6C05-4742-B70D-31D13EDE0FF9}"/>
              </a:ext>
            </a:extLst>
          </p:cNvPr>
          <p:cNvSpPr txBox="1">
            <a:spLocks noChangeArrowheads="1"/>
          </p:cNvSpPr>
          <p:nvPr/>
        </p:nvSpPr>
        <p:spPr>
          <a:xfrm>
            <a:off x="0" y="99158"/>
            <a:ext cx="9144000" cy="441325"/>
          </a:xfrm>
          <a:prstGeom prst="rect">
            <a:avLst/>
          </a:prstGeom>
        </p:spPr>
        <p:txBody>
          <a:bodyPr/>
          <a:lstStyle>
            <a:lvl1pPr algn="ctr" rtl="0" eaLnBrk="0" fontAlgn="base" hangingPunct="0">
              <a:spcBef>
                <a:spcPct val="0"/>
              </a:spcBef>
              <a:spcAft>
                <a:spcPct val="0"/>
              </a:spcAft>
              <a:defRPr lang="es-ES" altLang="es-VE" sz="3200" b="1" kern="1200">
                <a:ln w="28575">
                  <a:solidFill>
                    <a:srgbClr val="000000"/>
                  </a:solidFill>
                </a:ln>
                <a:solidFill>
                  <a:srgbClr val="FFCCFF"/>
                </a:solidFill>
                <a:latin typeface="Arial Black" panose="020B0A04020102020204" pitchFamily="34" charset="0"/>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r>
              <a:rPr lang="es-VE" sz="2900" dirty="0"/>
              <a:t>Experiencia Venezolana en ABRAE</a:t>
            </a:r>
          </a:p>
        </p:txBody>
      </p:sp>
    </p:spTree>
    <p:extLst>
      <p:ext uri="{BB962C8B-B14F-4D97-AF65-F5344CB8AC3E}">
        <p14:creationId xmlns:p14="http://schemas.microsoft.com/office/powerpoint/2010/main" val="119544287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5" name="Rectangle 3">
            <a:extLst>
              <a:ext uri="{FF2B5EF4-FFF2-40B4-BE49-F238E27FC236}">
                <a16:creationId xmlns:a16="http://schemas.microsoft.com/office/drawing/2014/main" id="{CABAF198-8610-4AA3-B692-664C0DBADF32}"/>
              </a:ext>
            </a:extLst>
          </p:cNvPr>
          <p:cNvSpPr txBox="1">
            <a:spLocks noChangeArrowheads="1"/>
          </p:cNvSpPr>
          <p:nvPr/>
        </p:nvSpPr>
        <p:spPr>
          <a:xfrm>
            <a:off x="71438" y="687725"/>
            <a:ext cx="9001124" cy="5016758"/>
          </a:xfrm>
          <a:prstGeom prst="rect">
            <a:avLst/>
          </a:prstGeom>
        </p:spPr>
        <p:txBody>
          <a:bodyPr>
            <a:spAutoFit/>
          </a:bodyPr>
          <a:lstStyle>
            <a:defPPr>
              <a:defRPr lang="es-VE"/>
            </a:defPPr>
            <a:lvl1pPr marL="342900" indent="-342900" eaLnBrk="0" hangingPunct="0">
              <a:spcBef>
                <a:spcPts val="600"/>
              </a:spcBef>
              <a:buClr>
                <a:srgbClr val="FF3300"/>
              </a:buClr>
              <a:buFont typeface="Wingdings" pitchFamily="2" charset="2"/>
              <a:buChar char="v"/>
              <a:defRPr sz="2800" b="1">
                <a:ln w="19050">
                  <a:solidFill>
                    <a:srgbClr val="000000"/>
                  </a:solidFill>
                </a:ln>
                <a:solidFill>
                  <a:srgbClr val="009900"/>
                </a:solidFill>
                <a:latin typeface="Arial" panose="020B0604020202020204" pitchFamily="34" charset="0"/>
                <a:cs typeface="Arial" panose="020B0604020202020204" pitchFamily="34" charset="0"/>
              </a:defRPr>
            </a:lvl1pPr>
            <a:lvl2pPr marL="742950" indent="-285750" eaLnBrk="0" hangingPunct="0">
              <a:spcBef>
                <a:spcPct val="20000"/>
              </a:spcBef>
              <a:buClr>
                <a:srgbClr val="FF3300"/>
              </a:buClr>
              <a:buFont typeface="Wingdings" pitchFamily="2" charset="2"/>
              <a:buChar char="Ø"/>
              <a:defRPr sz="2400" b="1">
                <a:ln w="19050">
                  <a:solidFill>
                    <a:srgbClr val="000000"/>
                  </a:solidFill>
                </a:ln>
                <a:solidFill>
                  <a:srgbClr val="009900"/>
                </a:solidFill>
                <a:latin typeface="Arial" panose="020B0604020202020204" pitchFamily="34" charset="0"/>
                <a:cs typeface="Arial" panose="020B0604020202020204" pitchFamily="34" charset="0"/>
              </a:defRPr>
            </a:lvl2pPr>
            <a:lvl3pPr marL="1143000" indent="-228600" eaLnBrk="0" hangingPunct="0">
              <a:spcBef>
                <a:spcPct val="20000"/>
              </a:spcBef>
              <a:buClr>
                <a:srgbClr val="FF3300"/>
              </a:buClr>
              <a:buFont typeface="Wingdings" pitchFamily="2" charset="2"/>
              <a:buChar char="ü"/>
              <a:defRPr sz="2000" b="1">
                <a:ln w="19050">
                  <a:solidFill>
                    <a:srgbClr val="000000"/>
                  </a:solidFill>
                </a:ln>
                <a:solidFill>
                  <a:srgbClr val="009900"/>
                </a:solidFill>
                <a:latin typeface="Arial" panose="020B0604020202020204" pitchFamily="34" charset="0"/>
                <a:cs typeface="Arial" panose="020B0604020202020204" pitchFamily="34" charset="0"/>
              </a:defRPr>
            </a:lvl3pPr>
            <a:lvl4pPr marL="1600200" indent="-228600" eaLnBrk="0" hangingPunct="0">
              <a:spcBef>
                <a:spcPct val="20000"/>
              </a:spcBef>
              <a:buClr>
                <a:srgbClr val="FF3300"/>
              </a:buClr>
              <a:buFont typeface="Wingdings" pitchFamily="2" charset="2"/>
              <a:buChar char="§"/>
              <a:defRPr sz="2000" b="1">
                <a:ln w="19050">
                  <a:solidFill>
                    <a:srgbClr val="000000"/>
                  </a:solidFill>
                </a:ln>
                <a:solidFill>
                  <a:srgbClr val="009900"/>
                </a:solidFill>
                <a:latin typeface="Arial" panose="020B0604020202020204" pitchFamily="34" charset="0"/>
                <a:cs typeface="Arial" panose="020B0604020202020204" pitchFamily="34" charset="0"/>
              </a:defRPr>
            </a:lvl4pPr>
            <a:lvl5pPr marL="2057400" indent="-228600" eaLnBrk="0" hangingPunct="0">
              <a:spcBef>
                <a:spcPct val="20000"/>
              </a:spcBef>
              <a:buClr>
                <a:srgbClr val="FF3300"/>
              </a:buClr>
              <a:buChar char="•"/>
              <a:defRPr sz="2000" b="1">
                <a:ln w="19050">
                  <a:solidFill>
                    <a:srgbClr val="000000"/>
                  </a:solidFill>
                </a:ln>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3300"/>
              </a:buClr>
              <a:buChar char="•"/>
              <a:defRPr sz="2000" b="1">
                <a:solidFill>
                  <a:srgbClr val="FFFF00"/>
                </a:solidFill>
                <a:latin typeface="+mn-lt"/>
              </a:defRPr>
            </a:lvl6pPr>
            <a:lvl7pPr marL="2971800" indent="-228600" eaLnBrk="0" fontAlgn="base" hangingPunct="0">
              <a:spcBef>
                <a:spcPct val="20000"/>
              </a:spcBef>
              <a:spcAft>
                <a:spcPct val="0"/>
              </a:spcAft>
              <a:buClr>
                <a:srgbClr val="FF3300"/>
              </a:buClr>
              <a:buChar char="•"/>
              <a:defRPr sz="2000" b="1">
                <a:solidFill>
                  <a:srgbClr val="FFFF00"/>
                </a:solidFill>
                <a:latin typeface="+mn-lt"/>
              </a:defRPr>
            </a:lvl7pPr>
            <a:lvl8pPr marL="3429000" indent="-228600" eaLnBrk="0" fontAlgn="base" hangingPunct="0">
              <a:spcBef>
                <a:spcPct val="20000"/>
              </a:spcBef>
              <a:spcAft>
                <a:spcPct val="0"/>
              </a:spcAft>
              <a:buClr>
                <a:srgbClr val="FF3300"/>
              </a:buClr>
              <a:buChar char="•"/>
              <a:defRPr sz="2000" b="1">
                <a:solidFill>
                  <a:srgbClr val="FFFF00"/>
                </a:solidFill>
                <a:latin typeface="+mn-lt"/>
              </a:defRPr>
            </a:lvl8pPr>
            <a:lvl9pPr marL="3886200" indent="-228600" eaLnBrk="0" fontAlgn="base" hangingPunct="0">
              <a:spcBef>
                <a:spcPct val="20000"/>
              </a:spcBef>
              <a:spcAft>
                <a:spcPct val="0"/>
              </a:spcAft>
              <a:buClr>
                <a:srgbClr val="FF3300"/>
              </a:buClr>
              <a:buChar char="•"/>
              <a:defRPr sz="2000" b="1">
                <a:solidFill>
                  <a:srgbClr val="FFFF00"/>
                </a:solidFill>
                <a:latin typeface="+mn-lt"/>
              </a:defRPr>
            </a:lvl9pPr>
          </a:lstStyle>
          <a:p>
            <a:r>
              <a:rPr lang="es-VE" sz="3200" dirty="0"/>
              <a:t>Pero para que nuestro país sea capaz de aprovechar sus recursos con sentido sostenible, preservando y protegiendo todos nuestros recursos tanto animales como vegetales y para continuar siendo un país megadiverso, es fundamental la integración Gobierno y Pueblo organizado, para desarrollar los conocimientos populares y asegurar el manejo adecuado de la biodiversidad nacional.</a:t>
            </a:r>
          </a:p>
        </p:txBody>
      </p:sp>
      <p:sp>
        <p:nvSpPr>
          <p:cNvPr id="7" name="Rectangle 2">
            <a:extLst>
              <a:ext uri="{FF2B5EF4-FFF2-40B4-BE49-F238E27FC236}">
                <a16:creationId xmlns:a16="http://schemas.microsoft.com/office/drawing/2014/main" id="{C26FA28E-0061-4A85-AADE-735256CE7418}"/>
              </a:ext>
            </a:extLst>
          </p:cNvPr>
          <p:cNvSpPr txBox="1">
            <a:spLocks noChangeArrowheads="1"/>
          </p:cNvSpPr>
          <p:nvPr/>
        </p:nvSpPr>
        <p:spPr>
          <a:xfrm>
            <a:off x="0" y="99158"/>
            <a:ext cx="9144000" cy="441325"/>
          </a:xfrm>
          <a:prstGeom prst="rect">
            <a:avLst/>
          </a:prstGeom>
        </p:spPr>
        <p:txBody>
          <a:bodyPr/>
          <a:lstStyle>
            <a:lvl1pPr algn="ctr" rtl="0" eaLnBrk="0" fontAlgn="base" hangingPunct="0">
              <a:spcBef>
                <a:spcPct val="0"/>
              </a:spcBef>
              <a:spcAft>
                <a:spcPct val="0"/>
              </a:spcAft>
              <a:defRPr lang="es-ES" altLang="es-VE" sz="3200" b="1" kern="1200">
                <a:ln w="28575">
                  <a:solidFill>
                    <a:srgbClr val="000000"/>
                  </a:solidFill>
                </a:ln>
                <a:solidFill>
                  <a:srgbClr val="FFCCFF"/>
                </a:solidFill>
                <a:latin typeface="Arial Black" panose="020B0A04020102020204" pitchFamily="34" charset="0"/>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r>
              <a:rPr lang="es-VE" sz="2900" dirty="0"/>
              <a:t>Experiencia Venezolana en ABRAE</a:t>
            </a:r>
          </a:p>
        </p:txBody>
      </p:sp>
    </p:spTree>
    <p:extLst>
      <p:ext uri="{BB962C8B-B14F-4D97-AF65-F5344CB8AC3E}">
        <p14:creationId xmlns:p14="http://schemas.microsoft.com/office/powerpoint/2010/main" val="39268135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110209A-BD6F-49F9-A53C-F00FD8B71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217"/>
            <a:ext cx="9144000" cy="6222071"/>
          </a:xfrm>
          <a:prstGeom prst="rect">
            <a:avLst/>
          </a:prstGeom>
        </p:spPr>
      </p:pic>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1943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1E0F00"/>
                  </a:solidFill>
                  <a:round/>
                  <a:headEnd/>
                  <a:tailEnd/>
                </a:ln>
                <a:solidFill>
                  <a:srgbClr val="FFFF00"/>
                </a:solidFill>
                <a:latin typeface="Arial Black"/>
                <a:cs typeface="Arial" charset="0"/>
              </a:rPr>
              <a:t>Venezuela un país pleno de bendiciones</a:t>
            </a:r>
          </a:p>
        </p:txBody>
      </p:sp>
      <p:sp>
        <p:nvSpPr>
          <p:cNvPr id="6" name="Título 2">
            <a:extLst>
              <a:ext uri="{FF2B5EF4-FFF2-40B4-BE49-F238E27FC236}">
                <a16:creationId xmlns:a16="http://schemas.microsoft.com/office/drawing/2014/main" id="{20626720-CE80-444B-957D-86BA4103F3A7}"/>
              </a:ext>
            </a:extLst>
          </p:cNvPr>
          <p:cNvSpPr txBox="1">
            <a:spLocks/>
          </p:cNvSpPr>
          <p:nvPr/>
        </p:nvSpPr>
        <p:spPr>
          <a:xfrm>
            <a:off x="34926" y="624679"/>
            <a:ext cx="9074150" cy="1231106"/>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4000" kern="10" dirty="0">
                <a:ln w="31750">
                  <a:solidFill>
                    <a:srgbClr val="001400"/>
                  </a:solidFill>
                  <a:round/>
                  <a:headEnd/>
                  <a:tailEnd/>
                </a:ln>
                <a:solidFill>
                  <a:srgbClr val="92D050"/>
                </a:solidFill>
                <a:latin typeface="Arial Black"/>
                <a:cs typeface="Arial" charset="0"/>
              </a:rPr>
              <a:t>Nuestras Maravillas </a:t>
            </a:r>
            <a:br>
              <a:rPr lang="es-VE" sz="4000" kern="10" dirty="0">
                <a:ln w="31750">
                  <a:solidFill>
                    <a:srgbClr val="001400"/>
                  </a:solidFill>
                  <a:round/>
                  <a:headEnd/>
                  <a:tailEnd/>
                </a:ln>
                <a:solidFill>
                  <a:srgbClr val="92D050"/>
                </a:solidFill>
                <a:latin typeface="Arial Black"/>
                <a:cs typeface="Arial" charset="0"/>
              </a:rPr>
            </a:br>
            <a:r>
              <a:rPr lang="es-VE" sz="4000" kern="10" dirty="0">
                <a:ln w="31750">
                  <a:solidFill>
                    <a:srgbClr val="001400"/>
                  </a:solidFill>
                  <a:round/>
                  <a:headEnd/>
                  <a:tailEnd/>
                </a:ln>
                <a:solidFill>
                  <a:srgbClr val="92D050"/>
                </a:solidFill>
                <a:latin typeface="Arial Black"/>
                <a:cs typeface="Arial" charset="0"/>
              </a:rPr>
              <a:t>y Recursos Naturales</a:t>
            </a:r>
          </a:p>
        </p:txBody>
      </p:sp>
      <p:pic>
        <p:nvPicPr>
          <p:cNvPr id="9" name="Orquesta Sinfonica de Venezuela_3">
            <a:hlinkClick r:id="" action="ppaction://media"/>
            <a:extLst>
              <a:ext uri="{FF2B5EF4-FFF2-40B4-BE49-F238E27FC236}">
                <a16:creationId xmlns:a16="http://schemas.microsoft.com/office/drawing/2014/main" id="{028853CE-BE4B-407B-B018-0B1FC6D727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660" y="5606597"/>
            <a:ext cx="609600" cy="609600"/>
          </a:xfrm>
          <a:prstGeom prst="rect">
            <a:avLst/>
          </a:prstGeom>
        </p:spPr>
      </p:pic>
    </p:spTree>
    <p:extLst>
      <p:ext uri="{BB962C8B-B14F-4D97-AF65-F5344CB8AC3E}">
        <p14:creationId xmlns:p14="http://schemas.microsoft.com/office/powerpoint/2010/main" val="460366674"/>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6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5" name="Rectangle 3">
            <a:extLst>
              <a:ext uri="{FF2B5EF4-FFF2-40B4-BE49-F238E27FC236}">
                <a16:creationId xmlns:a16="http://schemas.microsoft.com/office/drawing/2014/main" id="{CABAF198-8610-4AA3-B692-664C0DBADF32}"/>
              </a:ext>
            </a:extLst>
          </p:cNvPr>
          <p:cNvSpPr txBox="1">
            <a:spLocks noChangeArrowheads="1"/>
          </p:cNvSpPr>
          <p:nvPr/>
        </p:nvSpPr>
        <p:spPr>
          <a:xfrm>
            <a:off x="71438" y="791900"/>
            <a:ext cx="9001124" cy="5016758"/>
          </a:xfrm>
          <a:prstGeom prst="rect">
            <a:avLst/>
          </a:prstGeom>
        </p:spPr>
        <p:txBody>
          <a:bodyPr>
            <a:spAutoFit/>
          </a:bodyPr>
          <a:lstStyle>
            <a:defPPr>
              <a:defRPr lang="es-VE"/>
            </a:defPPr>
            <a:lvl1pPr marL="342900" indent="-342900" eaLnBrk="0" hangingPunct="0">
              <a:spcBef>
                <a:spcPts val="600"/>
              </a:spcBef>
              <a:buClr>
                <a:srgbClr val="FF3300"/>
              </a:buClr>
              <a:buFont typeface="Wingdings" pitchFamily="2" charset="2"/>
              <a:buChar char="v"/>
              <a:defRPr sz="3200" b="1">
                <a:ln w="19050">
                  <a:solidFill>
                    <a:srgbClr val="000000"/>
                  </a:solidFill>
                </a:ln>
                <a:solidFill>
                  <a:srgbClr val="009900"/>
                </a:solidFill>
                <a:latin typeface="Arial" panose="020B0604020202020204" pitchFamily="34" charset="0"/>
                <a:cs typeface="Arial" panose="020B0604020202020204" pitchFamily="34" charset="0"/>
              </a:defRPr>
            </a:lvl1pPr>
            <a:lvl2pPr marL="742950" indent="-285750" eaLnBrk="0" hangingPunct="0">
              <a:spcBef>
                <a:spcPct val="20000"/>
              </a:spcBef>
              <a:buClr>
                <a:srgbClr val="FF3300"/>
              </a:buClr>
              <a:buFont typeface="Wingdings" pitchFamily="2" charset="2"/>
              <a:buChar char="Ø"/>
              <a:defRPr sz="2400" b="1">
                <a:ln w="19050">
                  <a:solidFill>
                    <a:srgbClr val="000000"/>
                  </a:solidFill>
                </a:ln>
                <a:solidFill>
                  <a:srgbClr val="009900"/>
                </a:solidFill>
                <a:latin typeface="Arial" panose="020B0604020202020204" pitchFamily="34" charset="0"/>
                <a:cs typeface="Arial" panose="020B0604020202020204" pitchFamily="34" charset="0"/>
              </a:defRPr>
            </a:lvl2pPr>
            <a:lvl3pPr marL="1143000" indent="-228600" eaLnBrk="0" hangingPunct="0">
              <a:spcBef>
                <a:spcPct val="20000"/>
              </a:spcBef>
              <a:buClr>
                <a:srgbClr val="FF3300"/>
              </a:buClr>
              <a:buFont typeface="Wingdings" pitchFamily="2" charset="2"/>
              <a:buChar char="ü"/>
              <a:defRPr sz="2000" b="1">
                <a:ln w="19050">
                  <a:solidFill>
                    <a:srgbClr val="000000"/>
                  </a:solidFill>
                </a:ln>
                <a:solidFill>
                  <a:srgbClr val="009900"/>
                </a:solidFill>
                <a:latin typeface="Arial" panose="020B0604020202020204" pitchFamily="34" charset="0"/>
                <a:cs typeface="Arial" panose="020B0604020202020204" pitchFamily="34" charset="0"/>
              </a:defRPr>
            </a:lvl3pPr>
            <a:lvl4pPr marL="1600200" indent="-228600" eaLnBrk="0" hangingPunct="0">
              <a:spcBef>
                <a:spcPct val="20000"/>
              </a:spcBef>
              <a:buClr>
                <a:srgbClr val="FF3300"/>
              </a:buClr>
              <a:buFont typeface="Wingdings" pitchFamily="2" charset="2"/>
              <a:buChar char="§"/>
              <a:defRPr sz="2000" b="1">
                <a:ln w="19050">
                  <a:solidFill>
                    <a:srgbClr val="000000"/>
                  </a:solidFill>
                </a:ln>
                <a:solidFill>
                  <a:srgbClr val="009900"/>
                </a:solidFill>
                <a:latin typeface="Arial" panose="020B0604020202020204" pitchFamily="34" charset="0"/>
                <a:cs typeface="Arial" panose="020B0604020202020204" pitchFamily="34" charset="0"/>
              </a:defRPr>
            </a:lvl4pPr>
            <a:lvl5pPr marL="2057400" indent="-228600" eaLnBrk="0" hangingPunct="0">
              <a:spcBef>
                <a:spcPct val="20000"/>
              </a:spcBef>
              <a:buClr>
                <a:srgbClr val="FF3300"/>
              </a:buClr>
              <a:buChar char="•"/>
              <a:defRPr sz="2000" b="1">
                <a:ln w="19050">
                  <a:solidFill>
                    <a:srgbClr val="000000"/>
                  </a:solidFill>
                </a:ln>
                <a:solidFill>
                  <a:srgbClr val="0099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FF3300"/>
              </a:buClr>
              <a:buChar char="•"/>
              <a:defRPr sz="2000" b="1">
                <a:solidFill>
                  <a:srgbClr val="FFFF00"/>
                </a:solidFill>
                <a:latin typeface="+mn-lt"/>
              </a:defRPr>
            </a:lvl6pPr>
            <a:lvl7pPr marL="2971800" indent="-228600" eaLnBrk="0" fontAlgn="base" hangingPunct="0">
              <a:spcBef>
                <a:spcPct val="20000"/>
              </a:spcBef>
              <a:spcAft>
                <a:spcPct val="0"/>
              </a:spcAft>
              <a:buClr>
                <a:srgbClr val="FF3300"/>
              </a:buClr>
              <a:buChar char="•"/>
              <a:defRPr sz="2000" b="1">
                <a:solidFill>
                  <a:srgbClr val="FFFF00"/>
                </a:solidFill>
                <a:latin typeface="+mn-lt"/>
              </a:defRPr>
            </a:lvl7pPr>
            <a:lvl8pPr marL="3429000" indent="-228600" eaLnBrk="0" fontAlgn="base" hangingPunct="0">
              <a:spcBef>
                <a:spcPct val="20000"/>
              </a:spcBef>
              <a:spcAft>
                <a:spcPct val="0"/>
              </a:spcAft>
              <a:buClr>
                <a:srgbClr val="FF3300"/>
              </a:buClr>
              <a:buChar char="•"/>
              <a:defRPr sz="2000" b="1">
                <a:solidFill>
                  <a:srgbClr val="FFFF00"/>
                </a:solidFill>
                <a:latin typeface="+mn-lt"/>
              </a:defRPr>
            </a:lvl8pPr>
            <a:lvl9pPr marL="3886200" indent="-228600" eaLnBrk="0" fontAlgn="base" hangingPunct="0">
              <a:spcBef>
                <a:spcPct val="20000"/>
              </a:spcBef>
              <a:spcAft>
                <a:spcPct val="0"/>
              </a:spcAft>
              <a:buClr>
                <a:srgbClr val="FF3300"/>
              </a:buClr>
              <a:buChar char="•"/>
              <a:defRPr sz="2000" b="1">
                <a:solidFill>
                  <a:srgbClr val="FFFF00"/>
                </a:solidFill>
                <a:latin typeface="+mn-lt"/>
              </a:defRPr>
            </a:lvl9pPr>
          </a:lstStyle>
          <a:p>
            <a:r>
              <a:rPr lang="es-VE" dirty="0"/>
              <a:t>La Construcción de nuevos paradigmas como el “vivir bien” y nuevas formas de armonía con la naturaleza exigen la evaluación, seguimiento, sistematización de las experiencias y saberes y evaluación colectiva de la realidad de la situación actual, bajo nuevos indicadores que permitan medir el impacto de la actividad humana sobre el planeta en relación con sus modos y formas de vida.</a:t>
            </a:r>
          </a:p>
        </p:txBody>
      </p:sp>
      <p:sp>
        <p:nvSpPr>
          <p:cNvPr id="7" name="Rectangle 2">
            <a:extLst>
              <a:ext uri="{FF2B5EF4-FFF2-40B4-BE49-F238E27FC236}">
                <a16:creationId xmlns:a16="http://schemas.microsoft.com/office/drawing/2014/main" id="{C26FA28E-0061-4A85-AADE-735256CE7418}"/>
              </a:ext>
            </a:extLst>
          </p:cNvPr>
          <p:cNvSpPr txBox="1">
            <a:spLocks noChangeArrowheads="1"/>
          </p:cNvSpPr>
          <p:nvPr/>
        </p:nvSpPr>
        <p:spPr>
          <a:xfrm>
            <a:off x="0" y="99158"/>
            <a:ext cx="9144000" cy="441325"/>
          </a:xfrm>
          <a:prstGeom prst="rect">
            <a:avLst/>
          </a:prstGeom>
        </p:spPr>
        <p:txBody>
          <a:bodyPr/>
          <a:lstStyle>
            <a:lvl1pPr algn="ctr" rtl="0" eaLnBrk="0" fontAlgn="base" hangingPunct="0">
              <a:spcBef>
                <a:spcPct val="0"/>
              </a:spcBef>
              <a:spcAft>
                <a:spcPct val="0"/>
              </a:spcAft>
              <a:defRPr lang="es-ES" altLang="es-VE" sz="3200" b="1" kern="1200">
                <a:ln w="28575">
                  <a:solidFill>
                    <a:srgbClr val="000000"/>
                  </a:solidFill>
                </a:ln>
                <a:solidFill>
                  <a:srgbClr val="FFCCFF"/>
                </a:solidFill>
                <a:latin typeface="Arial Black" panose="020B0A04020102020204" pitchFamily="34" charset="0"/>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r>
              <a:rPr lang="es-VE" sz="2900" dirty="0"/>
              <a:t>Experiencia Venezolana en ABRAE</a:t>
            </a:r>
          </a:p>
        </p:txBody>
      </p:sp>
    </p:spTree>
    <p:extLst>
      <p:ext uri="{BB962C8B-B14F-4D97-AF65-F5344CB8AC3E}">
        <p14:creationId xmlns:p14="http://schemas.microsoft.com/office/powerpoint/2010/main" val="38005064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CEEFB9B9-BF51-4E7F-A050-A3420EEF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142" y="865360"/>
            <a:ext cx="6821714" cy="5355157"/>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Sistema de Parques Nacionales y Monumentos Naturales de Venezuela</a:t>
            </a:r>
          </a:p>
        </p:txBody>
      </p:sp>
    </p:spTree>
    <p:extLst>
      <p:ext uri="{BB962C8B-B14F-4D97-AF65-F5344CB8AC3E}">
        <p14:creationId xmlns:p14="http://schemas.microsoft.com/office/powerpoint/2010/main" val="1325552559"/>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Sistema de Parques Nacionales y Monumentos Naturales de Venezuela</a:t>
            </a:r>
          </a:p>
        </p:txBody>
      </p:sp>
      <p:grpSp>
        <p:nvGrpSpPr>
          <p:cNvPr id="5" name="Group 107">
            <a:extLst>
              <a:ext uri="{FF2B5EF4-FFF2-40B4-BE49-F238E27FC236}">
                <a16:creationId xmlns:a16="http://schemas.microsoft.com/office/drawing/2014/main" id="{91412886-7ECC-49EE-8C77-5AA2903DE23F}"/>
              </a:ext>
            </a:extLst>
          </p:cNvPr>
          <p:cNvGrpSpPr>
            <a:grpSpLocks/>
          </p:cNvGrpSpPr>
          <p:nvPr/>
        </p:nvGrpSpPr>
        <p:grpSpPr bwMode="auto">
          <a:xfrm>
            <a:off x="4662488" y="2806475"/>
            <a:ext cx="3294062" cy="2914650"/>
            <a:chOff x="2842" y="1578"/>
            <a:chExt cx="2075" cy="1836"/>
          </a:xfrm>
        </p:grpSpPr>
        <p:sp>
          <p:nvSpPr>
            <p:cNvPr id="6" name="Arc 108">
              <a:extLst>
                <a:ext uri="{FF2B5EF4-FFF2-40B4-BE49-F238E27FC236}">
                  <a16:creationId xmlns:a16="http://schemas.microsoft.com/office/drawing/2014/main" id="{83BA191B-1B17-442B-8E01-75E2B50D1FC3}"/>
                </a:ext>
              </a:extLst>
            </p:cNvPr>
            <p:cNvSpPr>
              <a:spLocks/>
            </p:cNvSpPr>
            <p:nvPr/>
          </p:nvSpPr>
          <p:spPr bwMode="auto">
            <a:xfrm>
              <a:off x="2857" y="1802"/>
              <a:ext cx="2060" cy="1612"/>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515" y="0"/>
                  </a:moveTo>
                  <a:cubicBezTo>
                    <a:pt x="21543" y="0"/>
                    <a:pt x="21571" y="-1"/>
                    <a:pt x="21600" y="0"/>
                  </a:cubicBezTo>
                  <a:cubicBezTo>
                    <a:pt x="33529" y="0"/>
                    <a:pt x="43200" y="9670"/>
                    <a:pt x="43200" y="21600"/>
                  </a:cubicBezTo>
                  <a:cubicBezTo>
                    <a:pt x="43200" y="33529"/>
                    <a:pt x="33529" y="43200"/>
                    <a:pt x="21600" y="43200"/>
                  </a:cubicBezTo>
                  <a:cubicBezTo>
                    <a:pt x="9670" y="43200"/>
                    <a:pt x="0" y="33529"/>
                    <a:pt x="0" y="21600"/>
                  </a:cubicBezTo>
                  <a:cubicBezTo>
                    <a:pt x="-1" y="16153"/>
                    <a:pt x="2057" y="10908"/>
                    <a:pt x="5759" y="6914"/>
                  </a:cubicBezTo>
                </a:path>
                <a:path w="43200" h="43200" stroke="0" extrusionOk="0">
                  <a:moveTo>
                    <a:pt x="21515" y="0"/>
                  </a:moveTo>
                  <a:cubicBezTo>
                    <a:pt x="21543" y="0"/>
                    <a:pt x="21571" y="-1"/>
                    <a:pt x="21600" y="0"/>
                  </a:cubicBezTo>
                  <a:cubicBezTo>
                    <a:pt x="33529" y="0"/>
                    <a:pt x="43200" y="9670"/>
                    <a:pt x="43200" y="21600"/>
                  </a:cubicBezTo>
                  <a:cubicBezTo>
                    <a:pt x="43200" y="33529"/>
                    <a:pt x="33529" y="43200"/>
                    <a:pt x="21600" y="43200"/>
                  </a:cubicBezTo>
                  <a:cubicBezTo>
                    <a:pt x="9670" y="43200"/>
                    <a:pt x="0" y="33529"/>
                    <a:pt x="0" y="21600"/>
                  </a:cubicBezTo>
                  <a:cubicBezTo>
                    <a:pt x="-1" y="16153"/>
                    <a:pt x="2057" y="10908"/>
                    <a:pt x="5759" y="6914"/>
                  </a:cubicBezTo>
                  <a:lnTo>
                    <a:pt x="21600" y="21600"/>
                  </a:lnTo>
                  <a:lnTo>
                    <a:pt x="21515" y="0"/>
                  </a:lnTo>
                  <a:close/>
                </a:path>
              </a:pathLst>
            </a:custGeom>
            <a:solidFill>
              <a:srgbClr val="FF0000"/>
            </a:solidFill>
            <a:ln w="9525">
              <a:noFill/>
              <a:round/>
              <a:headEnd/>
              <a:tailEnd/>
            </a:ln>
          </p:spPr>
          <p:txBody>
            <a:bodyPr/>
            <a:lstStyle/>
            <a:p>
              <a:endParaRPr lang="es-VE"/>
            </a:p>
          </p:txBody>
        </p:sp>
        <p:sp>
          <p:nvSpPr>
            <p:cNvPr id="7" name="Rectangle 109">
              <a:extLst>
                <a:ext uri="{FF2B5EF4-FFF2-40B4-BE49-F238E27FC236}">
                  <a16:creationId xmlns:a16="http://schemas.microsoft.com/office/drawing/2014/main" id="{E647B46F-C4F7-48D1-991D-A680A5858C71}"/>
                </a:ext>
              </a:extLst>
            </p:cNvPr>
            <p:cNvSpPr>
              <a:spLocks noChangeArrowheads="1"/>
            </p:cNvSpPr>
            <p:nvPr/>
          </p:nvSpPr>
          <p:spPr bwMode="auto">
            <a:xfrm>
              <a:off x="2911" y="2466"/>
              <a:ext cx="1953" cy="86"/>
            </a:xfrm>
            <a:prstGeom prst="rect">
              <a:avLst/>
            </a:prstGeom>
            <a:blipFill dpi="0" rotWithShape="0">
              <a:blip r:embed="rId2"/>
              <a:srcRect/>
              <a:tile tx="0" ty="0" sx="100000" sy="100000" flip="none" algn="tl"/>
            </a:blipFill>
            <a:ln w="9525">
              <a:noFill/>
              <a:miter lim="800000"/>
              <a:headEnd/>
              <a:tailEnd/>
            </a:ln>
          </p:spPr>
          <p:txBody>
            <a:bodyPr/>
            <a:lstStyle/>
            <a:p>
              <a:pPr eaLnBrk="0" hangingPunct="0"/>
              <a:endParaRPr lang="es-VE" altLang="es-VE" sz="2400">
                <a:latin typeface="Times New Roman" pitchFamily="18" charset="0"/>
              </a:endParaRPr>
            </a:p>
          </p:txBody>
        </p:sp>
        <p:sp>
          <p:nvSpPr>
            <p:cNvPr id="8" name="Line 110">
              <a:extLst>
                <a:ext uri="{FF2B5EF4-FFF2-40B4-BE49-F238E27FC236}">
                  <a16:creationId xmlns:a16="http://schemas.microsoft.com/office/drawing/2014/main" id="{F8853154-0338-4B1A-A5B0-DD2335C05F9C}"/>
                </a:ext>
              </a:extLst>
            </p:cNvPr>
            <p:cNvSpPr>
              <a:spLocks noChangeShapeType="1"/>
            </p:cNvSpPr>
            <p:nvPr/>
          </p:nvSpPr>
          <p:spPr bwMode="auto">
            <a:xfrm>
              <a:off x="2911" y="2466"/>
              <a:ext cx="1" cy="78"/>
            </a:xfrm>
            <a:prstGeom prst="line">
              <a:avLst/>
            </a:prstGeom>
            <a:noFill/>
            <a:ln w="12700">
              <a:solidFill>
                <a:srgbClr val="000000"/>
              </a:solidFill>
              <a:round/>
              <a:headEnd/>
              <a:tailEnd/>
            </a:ln>
          </p:spPr>
          <p:txBody>
            <a:bodyPr/>
            <a:lstStyle/>
            <a:p>
              <a:endParaRPr lang="es-VE"/>
            </a:p>
          </p:txBody>
        </p:sp>
        <p:sp>
          <p:nvSpPr>
            <p:cNvPr id="9" name="Line 111">
              <a:extLst>
                <a:ext uri="{FF2B5EF4-FFF2-40B4-BE49-F238E27FC236}">
                  <a16:creationId xmlns:a16="http://schemas.microsoft.com/office/drawing/2014/main" id="{6F21C2B6-9AAD-4885-839A-4CCFF84BC474}"/>
                </a:ext>
              </a:extLst>
            </p:cNvPr>
            <p:cNvSpPr>
              <a:spLocks noChangeShapeType="1"/>
            </p:cNvSpPr>
            <p:nvPr/>
          </p:nvSpPr>
          <p:spPr bwMode="auto">
            <a:xfrm>
              <a:off x="4864" y="2466"/>
              <a:ext cx="1" cy="78"/>
            </a:xfrm>
            <a:prstGeom prst="line">
              <a:avLst/>
            </a:prstGeom>
            <a:noFill/>
            <a:ln w="12700">
              <a:solidFill>
                <a:srgbClr val="000000"/>
              </a:solidFill>
              <a:round/>
              <a:headEnd/>
              <a:tailEnd/>
            </a:ln>
          </p:spPr>
          <p:txBody>
            <a:bodyPr/>
            <a:lstStyle/>
            <a:p>
              <a:endParaRPr lang="es-VE"/>
            </a:p>
          </p:txBody>
        </p:sp>
        <p:sp>
          <p:nvSpPr>
            <p:cNvPr id="10" name="Line 112">
              <a:extLst>
                <a:ext uri="{FF2B5EF4-FFF2-40B4-BE49-F238E27FC236}">
                  <a16:creationId xmlns:a16="http://schemas.microsoft.com/office/drawing/2014/main" id="{9BBA9A2B-CEE9-4592-9587-BC9E4689521E}"/>
                </a:ext>
              </a:extLst>
            </p:cNvPr>
            <p:cNvSpPr>
              <a:spLocks noChangeShapeType="1"/>
            </p:cNvSpPr>
            <p:nvPr/>
          </p:nvSpPr>
          <p:spPr bwMode="auto">
            <a:xfrm>
              <a:off x="3899" y="2466"/>
              <a:ext cx="1" cy="1"/>
            </a:xfrm>
            <a:prstGeom prst="line">
              <a:avLst/>
            </a:prstGeom>
            <a:noFill/>
            <a:ln w="12700">
              <a:solidFill>
                <a:srgbClr val="000000"/>
              </a:solidFill>
              <a:round/>
              <a:headEnd/>
              <a:tailEnd/>
            </a:ln>
          </p:spPr>
          <p:txBody>
            <a:bodyPr/>
            <a:lstStyle/>
            <a:p>
              <a:endParaRPr lang="es-VE"/>
            </a:p>
          </p:txBody>
        </p:sp>
        <p:sp>
          <p:nvSpPr>
            <p:cNvPr id="11" name="Freeform 113">
              <a:extLst>
                <a:ext uri="{FF2B5EF4-FFF2-40B4-BE49-F238E27FC236}">
                  <a16:creationId xmlns:a16="http://schemas.microsoft.com/office/drawing/2014/main" id="{5FF272CB-71F4-4411-9ADF-3BAB30E13614}"/>
                </a:ext>
              </a:extLst>
            </p:cNvPr>
            <p:cNvSpPr>
              <a:spLocks/>
            </p:cNvSpPr>
            <p:nvPr/>
          </p:nvSpPr>
          <p:spPr bwMode="auto">
            <a:xfrm>
              <a:off x="3071" y="1578"/>
              <a:ext cx="713" cy="638"/>
            </a:xfrm>
            <a:custGeom>
              <a:avLst/>
              <a:gdLst>
                <a:gd name="T0" fmla="*/ 659 w 713"/>
                <a:gd name="T1" fmla="*/ 9 h 638"/>
                <a:gd name="T2" fmla="*/ 606 w 713"/>
                <a:gd name="T3" fmla="*/ 61 h 638"/>
                <a:gd name="T4" fmla="*/ 345 w 713"/>
                <a:gd name="T5" fmla="*/ 104 h 638"/>
                <a:gd name="T6" fmla="*/ 0 w 713"/>
                <a:gd name="T7" fmla="*/ 164 h 638"/>
                <a:gd name="T8" fmla="*/ 0 w 713"/>
                <a:gd name="T9" fmla="*/ 95 h 638"/>
                <a:gd name="T10" fmla="*/ 713 w 713"/>
                <a:gd name="T11" fmla="*/ 638 h 638"/>
                <a:gd name="T12" fmla="*/ 713 w 713"/>
                <a:gd name="T13" fmla="*/ 0 h 638"/>
                <a:gd name="T14" fmla="*/ 659 w 713"/>
                <a:gd name="T15" fmla="*/ 9 h 638"/>
                <a:gd name="T16" fmla="*/ 0 60000 65536"/>
                <a:gd name="T17" fmla="*/ 0 60000 65536"/>
                <a:gd name="T18" fmla="*/ 0 60000 65536"/>
                <a:gd name="T19" fmla="*/ 0 60000 65536"/>
                <a:gd name="T20" fmla="*/ 0 60000 65536"/>
                <a:gd name="T21" fmla="*/ 0 60000 65536"/>
                <a:gd name="T22" fmla="*/ 0 60000 65536"/>
                <a:gd name="T23" fmla="*/ 0 60000 65536"/>
                <a:gd name="T24" fmla="*/ 0 w 713"/>
                <a:gd name="T25" fmla="*/ 0 h 638"/>
                <a:gd name="T26" fmla="*/ 713 w 713"/>
                <a:gd name="T27" fmla="*/ 638 h 6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 h="638">
                  <a:moveTo>
                    <a:pt x="659" y="9"/>
                  </a:moveTo>
                  <a:lnTo>
                    <a:pt x="606" y="61"/>
                  </a:lnTo>
                  <a:lnTo>
                    <a:pt x="345" y="104"/>
                  </a:lnTo>
                  <a:lnTo>
                    <a:pt x="0" y="164"/>
                  </a:lnTo>
                  <a:lnTo>
                    <a:pt x="0" y="95"/>
                  </a:lnTo>
                  <a:lnTo>
                    <a:pt x="713" y="638"/>
                  </a:lnTo>
                  <a:lnTo>
                    <a:pt x="713" y="0"/>
                  </a:lnTo>
                  <a:lnTo>
                    <a:pt x="659" y="9"/>
                  </a:lnTo>
                  <a:close/>
                </a:path>
              </a:pathLst>
            </a:custGeom>
            <a:solidFill>
              <a:srgbClr val="FF0000"/>
            </a:solidFill>
            <a:ln w="9525">
              <a:noFill/>
              <a:round/>
              <a:headEnd/>
              <a:tailEnd/>
            </a:ln>
          </p:spPr>
          <p:txBody>
            <a:bodyPr/>
            <a:lstStyle/>
            <a:p>
              <a:endParaRPr lang="es-VE"/>
            </a:p>
          </p:txBody>
        </p:sp>
        <p:sp>
          <p:nvSpPr>
            <p:cNvPr id="12" name="Freeform 114">
              <a:extLst>
                <a:ext uri="{FF2B5EF4-FFF2-40B4-BE49-F238E27FC236}">
                  <a16:creationId xmlns:a16="http://schemas.microsoft.com/office/drawing/2014/main" id="{78108EEE-DF0E-4BB2-9D90-B0DCC67703FE}"/>
                </a:ext>
              </a:extLst>
            </p:cNvPr>
            <p:cNvSpPr>
              <a:spLocks/>
            </p:cNvSpPr>
            <p:nvPr/>
          </p:nvSpPr>
          <p:spPr bwMode="auto">
            <a:xfrm>
              <a:off x="3071" y="1578"/>
              <a:ext cx="713" cy="638"/>
            </a:xfrm>
            <a:custGeom>
              <a:avLst/>
              <a:gdLst>
                <a:gd name="T0" fmla="*/ 659 w 713"/>
                <a:gd name="T1" fmla="*/ 9 h 638"/>
                <a:gd name="T2" fmla="*/ 606 w 713"/>
                <a:gd name="T3" fmla="*/ 61 h 638"/>
                <a:gd name="T4" fmla="*/ 345 w 713"/>
                <a:gd name="T5" fmla="*/ 104 h 638"/>
                <a:gd name="T6" fmla="*/ 0 w 713"/>
                <a:gd name="T7" fmla="*/ 164 h 638"/>
                <a:gd name="T8" fmla="*/ 0 w 713"/>
                <a:gd name="T9" fmla="*/ 95 h 638"/>
                <a:gd name="T10" fmla="*/ 713 w 713"/>
                <a:gd name="T11" fmla="*/ 638 h 638"/>
                <a:gd name="T12" fmla="*/ 713 w 713"/>
                <a:gd name="T13" fmla="*/ 0 h 638"/>
                <a:gd name="T14" fmla="*/ 0 60000 65536"/>
                <a:gd name="T15" fmla="*/ 0 60000 65536"/>
                <a:gd name="T16" fmla="*/ 0 60000 65536"/>
                <a:gd name="T17" fmla="*/ 0 60000 65536"/>
                <a:gd name="T18" fmla="*/ 0 60000 65536"/>
                <a:gd name="T19" fmla="*/ 0 60000 65536"/>
                <a:gd name="T20" fmla="*/ 0 60000 65536"/>
                <a:gd name="T21" fmla="*/ 0 w 713"/>
                <a:gd name="T22" fmla="*/ 0 h 638"/>
                <a:gd name="T23" fmla="*/ 713 w 713"/>
                <a:gd name="T24" fmla="*/ 638 h 6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3" h="638">
                  <a:moveTo>
                    <a:pt x="659" y="9"/>
                  </a:moveTo>
                  <a:lnTo>
                    <a:pt x="606" y="61"/>
                  </a:lnTo>
                  <a:lnTo>
                    <a:pt x="345" y="104"/>
                  </a:lnTo>
                  <a:lnTo>
                    <a:pt x="0" y="164"/>
                  </a:lnTo>
                  <a:lnTo>
                    <a:pt x="0" y="95"/>
                  </a:lnTo>
                  <a:lnTo>
                    <a:pt x="713" y="638"/>
                  </a:lnTo>
                  <a:lnTo>
                    <a:pt x="713" y="0"/>
                  </a:lnTo>
                </a:path>
              </a:pathLst>
            </a:custGeom>
            <a:noFill/>
            <a:ln w="12700">
              <a:solidFill>
                <a:srgbClr val="AA0008"/>
              </a:solidFill>
              <a:round/>
              <a:headEnd/>
              <a:tailEnd/>
            </a:ln>
          </p:spPr>
          <p:txBody>
            <a:bodyPr/>
            <a:lstStyle/>
            <a:p>
              <a:endParaRPr lang="es-VE"/>
            </a:p>
          </p:txBody>
        </p:sp>
        <p:sp>
          <p:nvSpPr>
            <p:cNvPr id="13" name="Freeform 115">
              <a:extLst>
                <a:ext uri="{FF2B5EF4-FFF2-40B4-BE49-F238E27FC236}">
                  <a16:creationId xmlns:a16="http://schemas.microsoft.com/office/drawing/2014/main" id="{C7A24C2C-E8C3-44E8-86E4-79B8B2BB3015}"/>
                </a:ext>
              </a:extLst>
            </p:cNvPr>
            <p:cNvSpPr>
              <a:spLocks/>
            </p:cNvSpPr>
            <p:nvPr/>
          </p:nvSpPr>
          <p:spPr bwMode="auto">
            <a:xfrm>
              <a:off x="3071" y="1673"/>
              <a:ext cx="713" cy="603"/>
            </a:xfrm>
            <a:custGeom>
              <a:avLst/>
              <a:gdLst>
                <a:gd name="T0" fmla="*/ 713 w 713"/>
                <a:gd name="T1" fmla="*/ 543 h 603"/>
                <a:gd name="T2" fmla="*/ 713 w 713"/>
                <a:gd name="T3" fmla="*/ 603 h 603"/>
                <a:gd name="T4" fmla="*/ 0 w 713"/>
                <a:gd name="T5" fmla="*/ 69 h 603"/>
                <a:gd name="T6" fmla="*/ 0 w 713"/>
                <a:gd name="T7" fmla="*/ 0 h 603"/>
                <a:gd name="T8" fmla="*/ 713 w 713"/>
                <a:gd name="T9" fmla="*/ 543 h 603"/>
                <a:gd name="T10" fmla="*/ 0 60000 65536"/>
                <a:gd name="T11" fmla="*/ 0 60000 65536"/>
                <a:gd name="T12" fmla="*/ 0 60000 65536"/>
                <a:gd name="T13" fmla="*/ 0 60000 65536"/>
                <a:gd name="T14" fmla="*/ 0 60000 65536"/>
                <a:gd name="T15" fmla="*/ 0 w 713"/>
                <a:gd name="T16" fmla="*/ 0 h 603"/>
                <a:gd name="T17" fmla="*/ 713 w 713"/>
                <a:gd name="T18" fmla="*/ 603 h 603"/>
              </a:gdLst>
              <a:ahLst/>
              <a:cxnLst>
                <a:cxn ang="T10">
                  <a:pos x="T0" y="T1"/>
                </a:cxn>
                <a:cxn ang="T11">
                  <a:pos x="T2" y="T3"/>
                </a:cxn>
                <a:cxn ang="T12">
                  <a:pos x="T4" y="T5"/>
                </a:cxn>
                <a:cxn ang="T13">
                  <a:pos x="T6" y="T7"/>
                </a:cxn>
                <a:cxn ang="T14">
                  <a:pos x="T8" y="T9"/>
                </a:cxn>
              </a:cxnLst>
              <a:rect l="T15" t="T16" r="T17" b="T18"/>
              <a:pathLst>
                <a:path w="713" h="603">
                  <a:moveTo>
                    <a:pt x="713" y="543"/>
                  </a:moveTo>
                  <a:lnTo>
                    <a:pt x="713" y="603"/>
                  </a:lnTo>
                  <a:lnTo>
                    <a:pt x="0" y="69"/>
                  </a:lnTo>
                  <a:lnTo>
                    <a:pt x="0" y="0"/>
                  </a:lnTo>
                  <a:lnTo>
                    <a:pt x="713" y="543"/>
                  </a:lnTo>
                  <a:close/>
                </a:path>
              </a:pathLst>
            </a:custGeom>
            <a:solidFill>
              <a:srgbClr val="AA0008"/>
            </a:solidFill>
            <a:ln w="9525">
              <a:noFill/>
              <a:round/>
              <a:headEnd/>
              <a:tailEnd/>
            </a:ln>
          </p:spPr>
          <p:txBody>
            <a:bodyPr/>
            <a:lstStyle/>
            <a:p>
              <a:endParaRPr lang="es-VE"/>
            </a:p>
          </p:txBody>
        </p:sp>
        <p:sp>
          <p:nvSpPr>
            <p:cNvPr id="14" name="Arc 116">
              <a:extLst>
                <a:ext uri="{FF2B5EF4-FFF2-40B4-BE49-F238E27FC236}">
                  <a16:creationId xmlns:a16="http://schemas.microsoft.com/office/drawing/2014/main" id="{4D5B8905-DEEA-4403-BFB9-4843F1A8D731}"/>
                </a:ext>
              </a:extLst>
            </p:cNvPr>
            <p:cNvSpPr>
              <a:spLocks/>
            </p:cNvSpPr>
            <p:nvPr/>
          </p:nvSpPr>
          <p:spPr bwMode="auto">
            <a:xfrm>
              <a:off x="3071" y="1587"/>
              <a:ext cx="705" cy="625"/>
            </a:xfrm>
            <a:custGeom>
              <a:avLst/>
              <a:gdLst>
                <a:gd name="T0" fmla="*/ 0 w 11431"/>
                <a:gd name="T1" fmla="*/ 0 h 21600"/>
                <a:gd name="T2" fmla="*/ 0 w 11431"/>
                <a:gd name="T3" fmla="*/ 0 h 21600"/>
                <a:gd name="T4" fmla="*/ 0 w 11431"/>
                <a:gd name="T5" fmla="*/ 0 h 21600"/>
                <a:gd name="T6" fmla="*/ 0 60000 65536"/>
                <a:gd name="T7" fmla="*/ 0 60000 65536"/>
                <a:gd name="T8" fmla="*/ 0 60000 65536"/>
                <a:gd name="T9" fmla="*/ 0 w 11431"/>
                <a:gd name="T10" fmla="*/ 0 h 21600"/>
                <a:gd name="T11" fmla="*/ 11431 w 11431"/>
                <a:gd name="T12" fmla="*/ 21600 h 21600"/>
              </a:gdLst>
              <a:ahLst/>
              <a:cxnLst>
                <a:cxn ang="T6">
                  <a:pos x="T0" y="T1"/>
                </a:cxn>
                <a:cxn ang="T7">
                  <a:pos x="T2" y="T3"/>
                </a:cxn>
                <a:cxn ang="T8">
                  <a:pos x="T4" y="T5"/>
                </a:cxn>
              </a:cxnLst>
              <a:rect l="T9" t="T10" r="T11" b="T12"/>
              <a:pathLst>
                <a:path w="11431" h="21600" fill="none" extrusionOk="0">
                  <a:moveTo>
                    <a:pt x="0" y="3272"/>
                  </a:moveTo>
                  <a:cubicBezTo>
                    <a:pt x="3429" y="1133"/>
                    <a:pt x="7389" y="0"/>
                    <a:pt x="11430" y="0"/>
                  </a:cubicBezTo>
                </a:path>
                <a:path w="11431" h="21600" stroke="0" extrusionOk="0">
                  <a:moveTo>
                    <a:pt x="0" y="3272"/>
                  </a:moveTo>
                  <a:cubicBezTo>
                    <a:pt x="3429" y="1133"/>
                    <a:pt x="7389" y="0"/>
                    <a:pt x="11430" y="0"/>
                  </a:cubicBezTo>
                  <a:lnTo>
                    <a:pt x="11431" y="21600"/>
                  </a:lnTo>
                  <a:lnTo>
                    <a:pt x="0" y="3272"/>
                  </a:lnTo>
                  <a:close/>
                </a:path>
              </a:pathLst>
            </a:custGeom>
            <a:solidFill>
              <a:srgbClr val="FF0000"/>
            </a:solidFill>
            <a:ln w="9525">
              <a:noFill/>
              <a:round/>
              <a:headEnd/>
              <a:tailEnd/>
            </a:ln>
          </p:spPr>
          <p:txBody>
            <a:bodyPr/>
            <a:lstStyle/>
            <a:p>
              <a:endParaRPr lang="es-VE"/>
            </a:p>
          </p:txBody>
        </p:sp>
        <p:sp>
          <p:nvSpPr>
            <p:cNvPr id="15" name="Arc 117">
              <a:extLst>
                <a:ext uri="{FF2B5EF4-FFF2-40B4-BE49-F238E27FC236}">
                  <a16:creationId xmlns:a16="http://schemas.microsoft.com/office/drawing/2014/main" id="{105A89E9-2C98-437D-B2FE-4C2692FCC1C6}"/>
                </a:ext>
              </a:extLst>
            </p:cNvPr>
            <p:cNvSpPr>
              <a:spLocks/>
            </p:cNvSpPr>
            <p:nvPr/>
          </p:nvSpPr>
          <p:spPr bwMode="auto">
            <a:xfrm>
              <a:off x="2849" y="1682"/>
              <a:ext cx="2061" cy="1611"/>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 name="T9" fmla="*/ 0 w 43200"/>
                <a:gd name="T10" fmla="*/ 0 h 43200"/>
                <a:gd name="T11" fmla="*/ 43200 w 43200"/>
                <a:gd name="T12" fmla="*/ 43200 h 43200"/>
              </a:gdLst>
              <a:ahLst/>
              <a:cxnLst>
                <a:cxn ang="T6">
                  <a:pos x="T0" y="T1"/>
                </a:cxn>
                <a:cxn ang="T7">
                  <a:pos x="T2" y="T3"/>
                </a:cxn>
                <a:cxn ang="T8">
                  <a:pos x="T4" y="T5"/>
                </a:cxn>
              </a:cxnLst>
              <a:rect l="T9" t="T10" r="T11" b="T12"/>
              <a:pathLst>
                <a:path w="43200" h="43200" fill="none" extrusionOk="0">
                  <a:moveTo>
                    <a:pt x="21515" y="0"/>
                  </a:moveTo>
                  <a:cubicBezTo>
                    <a:pt x="21543" y="0"/>
                    <a:pt x="21571" y="-1"/>
                    <a:pt x="21600" y="0"/>
                  </a:cubicBezTo>
                  <a:cubicBezTo>
                    <a:pt x="33529" y="0"/>
                    <a:pt x="43200" y="9670"/>
                    <a:pt x="43200" y="21600"/>
                  </a:cubicBezTo>
                  <a:cubicBezTo>
                    <a:pt x="43200" y="33529"/>
                    <a:pt x="33529" y="43200"/>
                    <a:pt x="21600" y="43200"/>
                  </a:cubicBezTo>
                  <a:cubicBezTo>
                    <a:pt x="9670" y="43200"/>
                    <a:pt x="0" y="33529"/>
                    <a:pt x="0" y="21600"/>
                  </a:cubicBezTo>
                  <a:cubicBezTo>
                    <a:pt x="-1" y="16147"/>
                    <a:pt x="2061" y="10897"/>
                    <a:pt x="5771" y="6901"/>
                  </a:cubicBezTo>
                </a:path>
                <a:path w="43200" h="43200" stroke="0" extrusionOk="0">
                  <a:moveTo>
                    <a:pt x="21515" y="0"/>
                  </a:moveTo>
                  <a:cubicBezTo>
                    <a:pt x="21543" y="0"/>
                    <a:pt x="21571" y="-1"/>
                    <a:pt x="21600" y="0"/>
                  </a:cubicBezTo>
                  <a:cubicBezTo>
                    <a:pt x="33529" y="0"/>
                    <a:pt x="43200" y="9670"/>
                    <a:pt x="43200" y="21600"/>
                  </a:cubicBezTo>
                  <a:cubicBezTo>
                    <a:pt x="43200" y="33529"/>
                    <a:pt x="33529" y="43200"/>
                    <a:pt x="21600" y="43200"/>
                  </a:cubicBezTo>
                  <a:cubicBezTo>
                    <a:pt x="9670" y="43200"/>
                    <a:pt x="0" y="33529"/>
                    <a:pt x="0" y="21600"/>
                  </a:cubicBezTo>
                  <a:cubicBezTo>
                    <a:pt x="-1" y="16147"/>
                    <a:pt x="2061" y="10897"/>
                    <a:pt x="5771" y="6901"/>
                  </a:cubicBezTo>
                  <a:lnTo>
                    <a:pt x="21600" y="21600"/>
                  </a:lnTo>
                  <a:lnTo>
                    <a:pt x="21515" y="0"/>
                  </a:lnTo>
                  <a:close/>
                </a:path>
              </a:pathLst>
            </a:custGeom>
            <a:solidFill>
              <a:srgbClr val="FF8086"/>
            </a:solidFill>
            <a:ln w="9525">
              <a:noFill/>
              <a:round/>
              <a:headEnd/>
              <a:tailEnd/>
            </a:ln>
          </p:spPr>
          <p:txBody>
            <a:bodyPr/>
            <a:lstStyle/>
            <a:p>
              <a:endParaRPr lang="es-VE"/>
            </a:p>
          </p:txBody>
        </p:sp>
        <p:sp>
          <p:nvSpPr>
            <p:cNvPr id="16" name="Freeform 118">
              <a:extLst>
                <a:ext uri="{FF2B5EF4-FFF2-40B4-BE49-F238E27FC236}">
                  <a16:creationId xmlns:a16="http://schemas.microsoft.com/office/drawing/2014/main" id="{14B7981E-A9F3-474C-91D8-5389795D1649}"/>
                </a:ext>
              </a:extLst>
            </p:cNvPr>
            <p:cNvSpPr>
              <a:spLocks/>
            </p:cNvSpPr>
            <p:nvPr/>
          </p:nvSpPr>
          <p:spPr bwMode="auto">
            <a:xfrm>
              <a:off x="3317" y="1811"/>
              <a:ext cx="467" cy="405"/>
            </a:xfrm>
            <a:custGeom>
              <a:avLst/>
              <a:gdLst>
                <a:gd name="T0" fmla="*/ 467 w 467"/>
                <a:gd name="T1" fmla="*/ 155 h 405"/>
                <a:gd name="T2" fmla="*/ 467 w 467"/>
                <a:gd name="T3" fmla="*/ 405 h 405"/>
                <a:gd name="T4" fmla="*/ 0 w 467"/>
                <a:gd name="T5" fmla="*/ 60 h 405"/>
                <a:gd name="T6" fmla="*/ 23 w 467"/>
                <a:gd name="T7" fmla="*/ 34 h 405"/>
                <a:gd name="T8" fmla="*/ 69 w 467"/>
                <a:gd name="T9" fmla="*/ 17 h 405"/>
                <a:gd name="T10" fmla="*/ 30 w 467"/>
                <a:gd name="T11" fmla="*/ 43 h 405"/>
                <a:gd name="T12" fmla="*/ 23 w 467"/>
                <a:gd name="T13" fmla="*/ 69 h 405"/>
                <a:gd name="T14" fmla="*/ 53 w 467"/>
                <a:gd name="T15" fmla="*/ 95 h 405"/>
                <a:gd name="T16" fmla="*/ 84 w 467"/>
                <a:gd name="T17" fmla="*/ 86 h 405"/>
                <a:gd name="T18" fmla="*/ 107 w 467"/>
                <a:gd name="T19" fmla="*/ 78 h 405"/>
                <a:gd name="T20" fmla="*/ 145 w 467"/>
                <a:gd name="T21" fmla="*/ 60 h 405"/>
                <a:gd name="T22" fmla="*/ 168 w 467"/>
                <a:gd name="T23" fmla="*/ 60 h 405"/>
                <a:gd name="T24" fmla="*/ 168 w 467"/>
                <a:gd name="T25" fmla="*/ 52 h 405"/>
                <a:gd name="T26" fmla="*/ 168 w 467"/>
                <a:gd name="T27" fmla="*/ 43 h 405"/>
                <a:gd name="T28" fmla="*/ 145 w 467"/>
                <a:gd name="T29" fmla="*/ 34 h 405"/>
                <a:gd name="T30" fmla="*/ 137 w 467"/>
                <a:gd name="T31" fmla="*/ 17 h 405"/>
                <a:gd name="T32" fmla="*/ 145 w 467"/>
                <a:gd name="T33" fmla="*/ 0 h 405"/>
                <a:gd name="T34" fmla="*/ 160 w 467"/>
                <a:gd name="T35" fmla="*/ 0 h 405"/>
                <a:gd name="T36" fmla="*/ 183 w 467"/>
                <a:gd name="T37" fmla="*/ 52 h 405"/>
                <a:gd name="T38" fmla="*/ 206 w 467"/>
                <a:gd name="T39" fmla="*/ 52 h 405"/>
                <a:gd name="T40" fmla="*/ 245 w 467"/>
                <a:gd name="T41" fmla="*/ 69 h 405"/>
                <a:gd name="T42" fmla="*/ 275 w 467"/>
                <a:gd name="T43" fmla="*/ 86 h 405"/>
                <a:gd name="T44" fmla="*/ 283 w 467"/>
                <a:gd name="T45" fmla="*/ 103 h 405"/>
                <a:gd name="T46" fmla="*/ 275 w 467"/>
                <a:gd name="T47" fmla="*/ 121 h 405"/>
                <a:gd name="T48" fmla="*/ 291 w 467"/>
                <a:gd name="T49" fmla="*/ 138 h 405"/>
                <a:gd name="T50" fmla="*/ 329 w 467"/>
                <a:gd name="T51" fmla="*/ 138 h 405"/>
                <a:gd name="T52" fmla="*/ 375 w 467"/>
                <a:gd name="T53" fmla="*/ 129 h 405"/>
                <a:gd name="T54" fmla="*/ 444 w 467"/>
                <a:gd name="T55" fmla="*/ 129 h 405"/>
                <a:gd name="T56" fmla="*/ 467 w 467"/>
                <a:gd name="T57" fmla="*/ 155 h 40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67"/>
                <a:gd name="T88" fmla="*/ 0 h 405"/>
                <a:gd name="T89" fmla="*/ 467 w 467"/>
                <a:gd name="T90" fmla="*/ 405 h 40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67" h="405">
                  <a:moveTo>
                    <a:pt x="467" y="155"/>
                  </a:moveTo>
                  <a:lnTo>
                    <a:pt x="467" y="405"/>
                  </a:lnTo>
                  <a:lnTo>
                    <a:pt x="0" y="60"/>
                  </a:lnTo>
                  <a:lnTo>
                    <a:pt x="23" y="34"/>
                  </a:lnTo>
                  <a:lnTo>
                    <a:pt x="69" y="17"/>
                  </a:lnTo>
                  <a:lnTo>
                    <a:pt x="30" y="43"/>
                  </a:lnTo>
                  <a:lnTo>
                    <a:pt x="23" y="69"/>
                  </a:lnTo>
                  <a:lnTo>
                    <a:pt x="53" y="95"/>
                  </a:lnTo>
                  <a:lnTo>
                    <a:pt x="84" y="86"/>
                  </a:lnTo>
                  <a:lnTo>
                    <a:pt x="107" y="78"/>
                  </a:lnTo>
                  <a:lnTo>
                    <a:pt x="145" y="60"/>
                  </a:lnTo>
                  <a:lnTo>
                    <a:pt x="168" y="60"/>
                  </a:lnTo>
                  <a:lnTo>
                    <a:pt x="168" y="52"/>
                  </a:lnTo>
                  <a:lnTo>
                    <a:pt x="168" y="43"/>
                  </a:lnTo>
                  <a:lnTo>
                    <a:pt x="145" y="34"/>
                  </a:lnTo>
                  <a:lnTo>
                    <a:pt x="137" y="17"/>
                  </a:lnTo>
                  <a:lnTo>
                    <a:pt x="145" y="0"/>
                  </a:lnTo>
                  <a:lnTo>
                    <a:pt x="160" y="0"/>
                  </a:lnTo>
                  <a:lnTo>
                    <a:pt x="183" y="52"/>
                  </a:lnTo>
                  <a:lnTo>
                    <a:pt x="206" y="52"/>
                  </a:lnTo>
                  <a:lnTo>
                    <a:pt x="245" y="69"/>
                  </a:lnTo>
                  <a:lnTo>
                    <a:pt x="275" y="86"/>
                  </a:lnTo>
                  <a:lnTo>
                    <a:pt x="283" y="103"/>
                  </a:lnTo>
                  <a:lnTo>
                    <a:pt x="275" y="121"/>
                  </a:lnTo>
                  <a:lnTo>
                    <a:pt x="291" y="138"/>
                  </a:lnTo>
                  <a:lnTo>
                    <a:pt x="329" y="138"/>
                  </a:lnTo>
                  <a:lnTo>
                    <a:pt x="375" y="129"/>
                  </a:lnTo>
                  <a:lnTo>
                    <a:pt x="444" y="129"/>
                  </a:lnTo>
                  <a:lnTo>
                    <a:pt x="467" y="155"/>
                  </a:lnTo>
                  <a:close/>
                </a:path>
              </a:pathLst>
            </a:custGeom>
            <a:solidFill>
              <a:srgbClr val="00FF00"/>
            </a:solidFill>
            <a:ln w="9525">
              <a:noFill/>
              <a:round/>
              <a:headEnd/>
              <a:tailEnd/>
            </a:ln>
          </p:spPr>
          <p:txBody>
            <a:bodyPr/>
            <a:lstStyle/>
            <a:p>
              <a:endParaRPr lang="es-VE"/>
            </a:p>
          </p:txBody>
        </p:sp>
        <p:sp>
          <p:nvSpPr>
            <p:cNvPr id="17" name="Freeform 119">
              <a:extLst>
                <a:ext uri="{FF2B5EF4-FFF2-40B4-BE49-F238E27FC236}">
                  <a16:creationId xmlns:a16="http://schemas.microsoft.com/office/drawing/2014/main" id="{1D64B3A9-ACE7-4CC6-BBEB-AFFA69E5BB15}"/>
                </a:ext>
              </a:extLst>
            </p:cNvPr>
            <p:cNvSpPr>
              <a:spLocks/>
            </p:cNvSpPr>
            <p:nvPr/>
          </p:nvSpPr>
          <p:spPr bwMode="auto">
            <a:xfrm>
              <a:off x="3324" y="2164"/>
              <a:ext cx="1103" cy="879"/>
            </a:xfrm>
            <a:custGeom>
              <a:avLst/>
              <a:gdLst>
                <a:gd name="T0" fmla="*/ 552 w 1103"/>
                <a:gd name="T1" fmla="*/ 86 h 879"/>
                <a:gd name="T2" fmla="*/ 674 w 1103"/>
                <a:gd name="T3" fmla="*/ 78 h 879"/>
                <a:gd name="T4" fmla="*/ 682 w 1103"/>
                <a:gd name="T5" fmla="*/ 69 h 879"/>
                <a:gd name="T6" fmla="*/ 743 w 1103"/>
                <a:gd name="T7" fmla="*/ 52 h 879"/>
                <a:gd name="T8" fmla="*/ 843 w 1103"/>
                <a:gd name="T9" fmla="*/ 61 h 879"/>
                <a:gd name="T10" fmla="*/ 782 w 1103"/>
                <a:gd name="T11" fmla="*/ 69 h 879"/>
                <a:gd name="T12" fmla="*/ 797 w 1103"/>
                <a:gd name="T13" fmla="*/ 138 h 879"/>
                <a:gd name="T14" fmla="*/ 866 w 1103"/>
                <a:gd name="T15" fmla="*/ 121 h 879"/>
                <a:gd name="T16" fmla="*/ 912 w 1103"/>
                <a:gd name="T17" fmla="*/ 173 h 879"/>
                <a:gd name="T18" fmla="*/ 919 w 1103"/>
                <a:gd name="T19" fmla="*/ 207 h 879"/>
                <a:gd name="T20" fmla="*/ 904 w 1103"/>
                <a:gd name="T21" fmla="*/ 233 h 879"/>
                <a:gd name="T22" fmla="*/ 965 w 1103"/>
                <a:gd name="T23" fmla="*/ 224 h 879"/>
                <a:gd name="T24" fmla="*/ 1096 w 1103"/>
                <a:gd name="T25" fmla="*/ 336 h 879"/>
                <a:gd name="T26" fmla="*/ 1065 w 1103"/>
                <a:gd name="T27" fmla="*/ 509 h 879"/>
                <a:gd name="T28" fmla="*/ 1096 w 1103"/>
                <a:gd name="T29" fmla="*/ 612 h 879"/>
                <a:gd name="T30" fmla="*/ 1103 w 1103"/>
                <a:gd name="T31" fmla="*/ 724 h 879"/>
                <a:gd name="T32" fmla="*/ 1042 w 1103"/>
                <a:gd name="T33" fmla="*/ 862 h 879"/>
                <a:gd name="T34" fmla="*/ 996 w 1103"/>
                <a:gd name="T35" fmla="*/ 793 h 879"/>
                <a:gd name="T36" fmla="*/ 981 w 1103"/>
                <a:gd name="T37" fmla="*/ 664 h 879"/>
                <a:gd name="T38" fmla="*/ 996 w 1103"/>
                <a:gd name="T39" fmla="*/ 578 h 879"/>
                <a:gd name="T40" fmla="*/ 927 w 1103"/>
                <a:gd name="T41" fmla="*/ 517 h 879"/>
                <a:gd name="T42" fmla="*/ 850 w 1103"/>
                <a:gd name="T43" fmla="*/ 595 h 879"/>
                <a:gd name="T44" fmla="*/ 751 w 1103"/>
                <a:gd name="T45" fmla="*/ 612 h 879"/>
                <a:gd name="T46" fmla="*/ 674 w 1103"/>
                <a:gd name="T47" fmla="*/ 595 h 879"/>
                <a:gd name="T48" fmla="*/ 651 w 1103"/>
                <a:gd name="T49" fmla="*/ 612 h 879"/>
                <a:gd name="T50" fmla="*/ 667 w 1103"/>
                <a:gd name="T51" fmla="*/ 724 h 879"/>
                <a:gd name="T52" fmla="*/ 743 w 1103"/>
                <a:gd name="T53" fmla="*/ 742 h 879"/>
                <a:gd name="T54" fmla="*/ 682 w 1103"/>
                <a:gd name="T55" fmla="*/ 793 h 879"/>
                <a:gd name="T56" fmla="*/ 575 w 1103"/>
                <a:gd name="T57" fmla="*/ 854 h 879"/>
                <a:gd name="T58" fmla="*/ 475 w 1103"/>
                <a:gd name="T59" fmla="*/ 854 h 879"/>
                <a:gd name="T60" fmla="*/ 391 w 1103"/>
                <a:gd name="T61" fmla="*/ 707 h 879"/>
                <a:gd name="T62" fmla="*/ 429 w 1103"/>
                <a:gd name="T63" fmla="*/ 647 h 879"/>
                <a:gd name="T64" fmla="*/ 406 w 1103"/>
                <a:gd name="T65" fmla="*/ 500 h 879"/>
                <a:gd name="T66" fmla="*/ 422 w 1103"/>
                <a:gd name="T67" fmla="*/ 423 h 879"/>
                <a:gd name="T68" fmla="*/ 276 w 1103"/>
                <a:gd name="T69" fmla="*/ 440 h 879"/>
                <a:gd name="T70" fmla="*/ 161 w 1103"/>
                <a:gd name="T71" fmla="*/ 362 h 879"/>
                <a:gd name="T72" fmla="*/ 69 w 1103"/>
                <a:gd name="T73" fmla="*/ 328 h 879"/>
                <a:gd name="T74" fmla="*/ 62 w 1103"/>
                <a:gd name="T75" fmla="*/ 242 h 879"/>
                <a:gd name="T76" fmla="*/ 23 w 1103"/>
                <a:gd name="T77" fmla="*/ 173 h 879"/>
                <a:gd name="T78" fmla="*/ 0 w 1103"/>
                <a:gd name="T79" fmla="*/ 164 h 879"/>
                <a:gd name="T80" fmla="*/ 77 w 1103"/>
                <a:gd name="T81" fmla="*/ 9 h 879"/>
                <a:gd name="T82" fmla="*/ 123 w 1103"/>
                <a:gd name="T83" fmla="*/ 52 h 879"/>
                <a:gd name="T84" fmla="*/ 100 w 1103"/>
                <a:gd name="T85" fmla="*/ 138 h 879"/>
                <a:gd name="T86" fmla="*/ 169 w 1103"/>
                <a:gd name="T87" fmla="*/ 155 h 879"/>
                <a:gd name="T88" fmla="*/ 138 w 1103"/>
                <a:gd name="T89" fmla="*/ 78 h 8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03"/>
                <a:gd name="T136" fmla="*/ 0 h 879"/>
                <a:gd name="T137" fmla="*/ 1103 w 1103"/>
                <a:gd name="T138" fmla="*/ 879 h 8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03" h="879">
                  <a:moveTo>
                    <a:pt x="552" y="336"/>
                  </a:moveTo>
                  <a:lnTo>
                    <a:pt x="552" y="328"/>
                  </a:lnTo>
                  <a:lnTo>
                    <a:pt x="552" y="86"/>
                  </a:lnTo>
                  <a:lnTo>
                    <a:pt x="605" y="104"/>
                  </a:lnTo>
                  <a:lnTo>
                    <a:pt x="667" y="86"/>
                  </a:lnTo>
                  <a:lnTo>
                    <a:pt x="674" y="78"/>
                  </a:lnTo>
                  <a:lnTo>
                    <a:pt x="697" y="78"/>
                  </a:lnTo>
                  <a:lnTo>
                    <a:pt x="713" y="69"/>
                  </a:lnTo>
                  <a:lnTo>
                    <a:pt x="682" y="69"/>
                  </a:lnTo>
                  <a:lnTo>
                    <a:pt x="667" y="61"/>
                  </a:lnTo>
                  <a:lnTo>
                    <a:pt x="674" y="52"/>
                  </a:lnTo>
                  <a:lnTo>
                    <a:pt x="743" y="52"/>
                  </a:lnTo>
                  <a:lnTo>
                    <a:pt x="782" y="52"/>
                  </a:lnTo>
                  <a:lnTo>
                    <a:pt x="843" y="52"/>
                  </a:lnTo>
                  <a:lnTo>
                    <a:pt x="843" y="61"/>
                  </a:lnTo>
                  <a:lnTo>
                    <a:pt x="820" y="61"/>
                  </a:lnTo>
                  <a:lnTo>
                    <a:pt x="805" y="69"/>
                  </a:lnTo>
                  <a:lnTo>
                    <a:pt x="782" y="69"/>
                  </a:lnTo>
                  <a:lnTo>
                    <a:pt x="789" y="95"/>
                  </a:lnTo>
                  <a:lnTo>
                    <a:pt x="805" y="104"/>
                  </a:lnTo>
                  <a:lnTo>
                    <a:pt x="797" y="138"/>
                  </a:lnTo>
                  <a:lnTo>
                    <a:pt x="812" y="104"/>
                  </a:lnTo>
                  <a:lnTo>
                    <a:pt x="850" y="130"/>
                  </a:lnTo>
                  <a:lnTo>
                    <a:pt x="866" y="121"/>
                  </a:lnTo>
                  <a:lnTo>
                    <a:pt x="881" y="147"/>
                  </a:lnTo>
                  <a:lnTo>
                    <a:pt x="904" y="147"/>
                  </a:lnTo>
                  <a:lnTo>
                    <a:pt x="912" y="173"/>
                  </a:lnTo>
                  <a:lnTo>
                    <a:pt x="904" y="181"/>
                  </a:lnTo>
                  <a:lnTo>
                    <a:pt x="919" y="190"/>
                  </a:lnTo>
                  <a:lnTo>
                    <a:pt x="919" y="207"/>
                  </a:lnTo>
                  <a:lnTo>
                    <a:pt x="889" y="224"/>
                  </a:lnTo>
                  <a:lnTo>
                    <a:pt x="866" y="224"/>
                  </a:lnTo>
                  <a:lnTo>
                    <a:pt x="904" y="233"/>
                  </a:lnTo>
                  <a:lnTo>
                    <a:pt x="927" y="224"/>
                  </a:lnTo>
                  <a:lnTo>
                    <a:pt x="958" y="216"/>
                  </a:lnTo>
                  <a:lnTo>
                    <a:pt x="965" y="224"/>
                  </a:lnTo>
                  <a:lnTo>
                    <a:pt x="1019" y="259"/>
                  </a:lnTo>
                  <a:lnTo>
                    <a:pt x="1073" y="302"/>
                  </a:lnTo>
                  <a:lnTo>
                    <a:pt x="1096" y="336"/>
                  </a:lnTo>
                  <a:lnTo>
                    <a:pt x="1088" y="388"/>
                  </a:lnTo>
                  <a:lnTo>
                    <a:pt x="1080" y="492"/>
                  </a:lnTo>
                  <a:lnTo>
                    <a:pt x="1065" y="509"/>
                  </a:lnTo>
                  <a:lnTo>
                    <a:pt x="1073" y="535"/>
                  </a:lnTo>
                  <a:lnTo>
                    <a:pt x="1096" y="586"/>
                  </a:lnTo>
                  <a:lnTo>
                    <a:pt x="1096" y="612"/>
                  </a:lnTo>
                  <a:lnTo>
                    <a:pt x="1088" y="629"/>
                  </a:lnTo>
                  <a:lnTo>
                    <a:pt x="1103" y="690"/>
                  </a:lnTo>
                  <a:lnTo>
                    <a:pt x="1103" y="724"/>
                  </a:lnTo>
                  <a:lnTo>
                    <a:pt x="1096" y="776"/>
                  </a:lnTo>
                  <a:lnTo>
                    <a:pt x="1073" y="810"/>
                  </a:lnTo>
                  <a:lnTo>
                    <a:pt x="1042" y="862"/>
                  </a:lnTo>
                  <a:lnTo>
                    <a:pt x="1027" y="845"/>
                  </a:lnTo>
                  <a:lnTo>
                    <a:pt x="1019" y="802"/>
                  </a:lnTo>
                  <a:lnTo>
                    <a:pt x="996" y="793"/>
                  </a:lnTo>
                  <a:lnTo>
                    <a:pt x="996" y="733"/>
                  </a:lnTo>
                  <a:lnTo>
                    <a:pt x="973" y="716"/>
                  </a:lnTo>
                  <a:lnTo>
                    <a:pt x="981" y="664"/>
                  </a:lnTo>
                  <a:lnTo>
                    <a:pt x="996" y="629"/>
                  </a:lnTo>
                  <a:lnTo>
                    <a:pt x="1011" y="604"/>
                  </a:lnTo>
                  <a:lnTo>
                    <a:pt x="996" y="578"/>
                  </a:lnTo>
                  <a:lnTo>
                    <a:pt x="981" y="569"/>
                  </a:lnTo>
                  <a:lnTo>
                    <a:pt x="988" y="517"/>
                  </a:lnTo>
                  <a:lnTo>
                    <a:pt x="927" y="517"/>
                  </a:lnTo>
                  <a:lnTo>
                    <a:pt x="927" y="543"/>
                  </a:lnTo>
                  <a:lnTo>
                    <a:pt x="912" y="561"/>
                  </a:lnTo>
                  <a:lnTo>
                    <a:pt x="850" y="595"/>
                  </a:lnTo>
                  <a:lnTo>
                    <a:pt x="789" y="612"/>
                  </a:lnTo>
                  <a:lnTo>
                    <a:pt x="766" y="629"/>
                  </a:lnTo>
                  <a:lnTo>
                    <a:pt x="751" y="612"/>
                  </a:lnTo>
                  <a:lnTo>
                    <a:pt x="728" y="621"/>
                  </a:lnTo>
                  <a:lnTo>
                    <a:pt x="690" y="612"/>
                  </a:lnTo>
                  <a:lnTo>
                    <a:pt x="674" y="595"/>
                  </a:lnTo>
                  <a:lnTo>
                    <a:pt x="636" y="595"/>
                  </a:lnTo>
                  <a:lnTo>
                    <a:pt x="628" y="586"/>
                  </a:lnTo>
                  <a:lnTo>
                    <a:pt x="651" y="612"/>
                  </a:lnTo>
                  <a:lnTo>
                    <a:pt x="682" y="629"/>
                  </a:lnTo>
                  <a:lnTo>
                    <a:pt x="682" y="655"/>
                  </a:lnTo>
                  <a:lnTo>
                    <a:pt x="667" y="724"/>
                  </a:lnTo>
                  <a:lnTo>
                    <a:pt x="674" y="733"/>
                  </a:lnTo>
                  <a:lnTo>
                    <a:pt x="705" y="750"/>
                  </a:lnTo>
                  <a:lnTo>
                    <a:pt x="743" y="742"/>
                  </a:lnTo>
                  <a:lnTo>
                    <a:pt x="736" y="759"/>
                  </a:lnTo>
                  <a:lnTo>
                    <a:pt x="705" y="785"/>
                  </a:lnTo>
                  <a:lnTo>
                    <a:pt x="682" y="793"/>
                  </a:lnTo>
                  <a:lnTo>
                    <a:pt x="674" y="810"/>
                  </a:lnTo>
                  <a:lnTo>
                    <a:pt x="621" y="836"/>
                  </a:lnTo>
                  <a:lnTo>
                    <a:pt x="575" y="854"/>
                  </a:lnTo>
                  <a:lnTo>
                    <a:pt x="552" y="879"/>
                  </a:lnTo>
                  <a:lnTo>
                    <a:pt x="513" y="879"/>
                  </a:lnTo>
                  <a:lnTo>
                    <a:pt x="475" y="854"/>
                  </a:lnTo>
                  <a:lnTo>
                    <a:pt x="460" y="802"/>
                  </a:lnTo>
                  <a:lnTo>
                    <a:pt x="445" y="742"/>
                  </a:lnTo>
                  <a:lnTo>
                    <a:pt x="391" y="707"/>
                  </a:lnTo>
                  <a:lnTo>
                    <a:pt x="422" y="673"/>
                  </a:lnTo>
                  <a:lnTo>
                    <a:pt x="437" y="655"/>
                  </a:lnTo>
                  <a:lnTo>
                    <a:pt x="429" y="647"/>
                  </a:lnTo>
                  <a:lnTo>
                    <a:pt x="399" y="612"/>
                  </a:lnTo>
                  <a:lnTo>
                    <a:pt x="391" y="543"/>
                  </a:lnTo>
                  <a:lnTo>
                    <a:pt x="406" y="500"/>
                  </a:lnTo>
                  <a:lnTo>
                    <a:pt x="414" y="457"/>
                  </a:lnTo>
                  <a:lnTo>
                    <a:pt x="429" y="440"/>
                  </a:lnTo>
                  <a:lnTo>
                    <a:pt x="422" y="423"/>
                  </a:lnTo>
                  <a:lnTo>
                    <a:pt x="383" y="423"/>
                  </a:lnTo>
                  <a:lnTo>
                    <a:pt x="368" y="431"/>
                  </a:lnTo>
                  <a:lnTo>
                    <a:pt x="276" y="440"/>
                  </a:lnTo>
                  <a:lnTo>
                    <a:pt x="230" y="371"/>
                  </a:lnTo>
                  <a:lnTo>
                    <a:pt x="184" y="354"/>
                  </a:lnTo>
                  <a:lnTo>
                    <a:pt x="161" y="362"/>
                  </a:lnTo>
                  <a:lnTo>
                    <a:pt x="100" y="362"/>
                  </a:lnTo>
                  <a:lnTo>
                    <a:pt x="85" y="362"/>
                  </a:lnTo>
                  <a:lnTo>
                    <a:pt x="69" y="328"/>
                  </a:lnTo>
                  <a:lnTo>
                    <a:pt x="62" y="328"/>
                  </a:lnTo>
                  <a:lnTo>
                    <a:pt x="62" y="267"/>
                  </a:lnTo>
                  <a:lnTo>
                    <a:pt x="62" y="242"/>
                  </a:lnTo>
                  <a:lnTo>
                    <a:pt x="46" y="216"/>
                  </a:lnTo>
                  <a:lnTo>
                    <a:pt x="39" y="181"/>
                  </a:lnTo>
                  <a:lnTo>
                    <a:pt x="23" y="173"/>
                  </a:lnTo>
                  <a:lnTo>
                    <a:pt x="16" y="173"/>
                  </a:lnTo>
                  <a:lnTo>
                    <a:pt x="0" y="181"/>
                  </a:lnTo>
                  <a:lnTo>
                    <a:pt x="0" y="164"/>
                  </a:lnTo>
                  <a:lnTo>
                    <a:pt x="23" y="138"/>
                  </a:lnTo>
                  <a:lnTo>
                    <a:pt x="23" y="52"/>
                  </a:lnTo>
                  <a:lnTo>
                    <a:pt x="77" y="9"/>
                  </a:lnTo>
                  <a:lnTo>
                    <a:pt x="92" y="0"/>
                  </a:lnTo>
                  <a:lnTo>
                    <a:pt x="123" y="18"/>
                  </a:lnTo>
                  <a:lnTo>
                    <a:pt x="123" y="52"/>
                  </a:lnTo>
                  <a:lnTo>
                    <a:pt x="130" y="61"/>
                  </a:lnTo>
                  <a:lnTo>
                    <a:pt x="92" y="121"/>
                  </a:lnTo>
                  <a:lnTo>
                    <a:pt x="100" y="138"/>
                  </a:lnTo>
                  <a:lnTo>
                    <a:pt x="115" y="155"/>
                  </a:lnTo>
                  <a:lnTo>
                    <a:pt x="123" y="181"/>
                  </a:lnTo>
                  <a:lnTo>
                    <a:pt x="169" y="155"/>
                  </a:lnTo>
                  <a:lnTo>
                    <a:pt x="169" y="138"/>
                  </a:lnTo>
                  <a:lnTo>
                    <a:pt x="153" y="104"/>
                  </a:lnTo>
                  <a:lnTo>
                    <a:pt x="138" y="78"/>
                  </a:lnTo>
                  <a:lnTo>
                    <a:pt x="138" y="35"/>
                  </a:lnTo>
                  <a:lnTo>
                    <a:pt x="552" y="336"/>
                  </a:lnTo>
                  <a:close/>
                </a:path>
              </a:pathLst>
            </a:custGeom>
            <a:solidFill>
              <a:srgbClr val="00FF00"/>
            </a:solidFill>
            <a:ln w="9525">
              <a:noFill/>
              <a:round/>
              <a:headEnd/>
              <a:tailEnd/>
            </a:ln>
          </p:spPr>
          <p:txBody>
            <a:bodyPr/>
            <a:lstStyle/>
            <a:p>
              <a:endParaRPr lang="es-VE"/>
            </a:p>
          </p:txBody>
        </p:sp>
        <p:sp>
          <p:nvSpPr>
            <p:cNvPr id="18" name="Rectangle 121">
              <a:extLst>
                <a:ext uri="{FF2B5EF4-FFF2-40B4-BE49-F238E27FC236}">
                  <a16:creationId xmlns:a16="http://schemas.microsoft.com/office/drawing/2014/main" id="{1AC0E622-C8E0-4EFA-BF3E-48C51FFB24FE}"/>
                </a:ext>
              </a:extLst>
            </p:cNvPr>
            <p:cNvSpPr>
              <a:spLocks noChangeArrowheads="1"/>
            </p:cNvSpPr>
            <p:nvPr/>
          </p:nvSpPr>
          <p:spPr bwMode="auto">
            <a:xfrm>
              <a:off x="3212" y="1597"/>
              <a:ext cx="597" cy="252"/>
            </a:xfrm>
            <a:prstGeom prst="rect">
              <a:avLst/>
            </a:prstGeom>
            <a:noFill/>
            <a:ln w="9525">
              <a:noFill/>
              <a:miter lim="800000"/>
              <a:headEnd/>
              <a:tailEnd/>
            </a:ln>
          </p:spPr>
          <p:txBody>
            <a:bodyPr wrap="none" lIns="0" tIns="0" rIns="0" bIns="0">
              <a:spAutoFit/>
            </a:bodyPr>
            <a:lstStyle/>
            <a:p>
              <a:pPr eaLnBrk="0" hangingPunct="0">
                <a:defRPr/>
              </a:pPr>
              <a:r>
                <a:rPr lang="es-ES_tradnl" altLang="es-VE" sz="2600" b="1" dirty="0">
                  <a:ln w="12700">
                    <a:solidFill>
                      <a:srgbClr val="000000"/>
                    </a:solidFill>
                  </a:ln>
                  <a:solidFill>
                    <a:srgbClr val="FFFFFF"/>
                  </a:solidFill>
                  <a:latin typeface="Helvetica" pitchFamily="2" charset="0"/>
                </a:rPr>
                <a:t>16,4%</a:t>
              </a:r>
              <a:endParaRPr lang="es-ES_tradnl" altLang="es-VE" sz="2400" dirty="0">
                <a:ln w="12700">
                  <a:solidFill>
                    <a:srgbClr val="000000"/>
                  </a:solidFill>
                </a:ln>
                <a:latin typeface="Times New Roman" pitchFamily="18" charset="0"/>
              </a:endParaRPr>
            </a:p>
          </p:txBody>
        </p:sp>
        <p:sp>
          <p:nvSpPr>
            <p:cNvPr id="19" name="Freeform 122">
              <a:extLst>
                <a:ext uri="{FF2B5EF4-FFF2-40B4-BE49-F238E27FC236}">
                  <a16:creationId xmlns:a16="http://schemas.microsoft.com/office/drawing/2014/main" id="{80716E00-73CF-4C71-9FA2-5BA2DA5FA001}"/>
                </a:ext>
              </a:extLst>
            </p:cNvPr>
            <p:cNvSpPr>
              <a:spLocks/>
            </p:cNvSpPr>
            <p:nvPr/>
          </p:nvSpPr>
          <p:spPr bwMode="auto">
            <a:xfrm>
              <a:off x="3317" y="1880"/>
              <a:ext cx="467" cy="388"/>
            </a:xfrm>
            <a:custGeom>
              <a:avLst/>
              <a:gdLst>
                <a:gd name="T0" fmla="*/ 467 w 467"/>
                <a:gd name="T1" fmla="*/ 336 h 388"/>
                <a:gd name="T2" fmla="*/ 467 w 467"/>
                <a:gd name="T3" fmla="*/ 388 h 388"/>
                <a:gd name="T4" fmla="*/ 7 w 467"/>
                <a:gd name="T5" fmla="*/ 43 h 388"/>
                <a:gd name="T6" fmla="*/ 0 w 467"/>
                <a:gd name="T7" fmla="*/ 0 h 388"/>
                <a:gd name="T8" fmla="*/ 23 w 467"/>
                <a:gd name="T9" fmla="*/ 9 h 388"/>
                <a:gd name="T10" fmla="*/ 30 w 467"/>
                <a:gd name="T11" fmla="*/ 43 h 388"/>
                <a:gd name="T12" fmla="*/ 53 w 467"/>
                <a:gd name="T13" fmla="*/ 34 h 388"/>
                <a:gd name="T14" fmla="*/ 467 w 467"/>
                <a:gd name="T15" fmla="*/ 336 h 388"/>
                <a:gd name="T16" fmla="*/ 0 60000 65536"/>
                <a:gd name="T17" fmla="*/ 0 60000 65536"/>
                <a:gd name="T18" fmla="*/ 0 60000 65536"/>
                <a:gd name="T19" fmla="*/ 0 60000 65536"/>
                <a:gd name="T20" fmla="*/ 0 60000 65536"/>
                <a:gd name="T21" fmla="*/ 0 60000 65536"/>
                <a:gd name="T22" fmla="*/ 0 60000 65536"/>
                <a:gd name="T23" fmla="*/ 0 60000 65536"/>
                <a:gd name="T24" fmla="*/ 0 w 467"/>
                <a:gd name="T25" fmla="*/ 0 h 388"/>
                <a:gd name="T26" fmla="*/ 467 w 467"/>
                <a:gd name="T27" fmla="*/ 388 h 3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67" h="388">
                  <a:moveTo>
                    <a:pt x="467" y="336"/>
                  </a:moveTo>
                  <a:lnTo>
                    <a:pt x="467" y="388"/>
                  </a:lnTo>
                  <a:lnTo>
                    <a:pt x="7" y="43"/>
                  </a:lnTo>
                  <a:lnTo>
                    <a:pt x="0" y="0"/>
                  </a:lnTo>
                  <a:lnTo>
                    <a:pt x="23" y="9"/>
                  </a:lnTo>
                  <a:lnTo>
                    <a:pt x="30" y="43"/>
                  </a:lnTo>
                  <a:lnTo>
                    <a:pt x="53" y="34"/>
                  </a:lnTo>
                  <a:lnTo>
                    <a:pt x="467" y="336"/>
                  </a:lnTo>
                  <a:close/>
                </a:path>
              </a:pathLst>
            </a:custGeom>
            <a:solidFill>
              <a:srgbClr val="008000"/>
            </a:solidFill>
            <a:ln w="9525">
              <a:noFill/>
              <a:round/>
              <a:headEnd/>
              <a:tailEnd/>
            </a:ln>
          </p:spPr>
          <p:txBody>
            <a:bodyPr/>
            <a:lstStyle/>
            <a:p>
              <a:endParaRPr lang="es-VE"/>
            </a:p>
          </p:txBody>
        </p:sp>
        <p:sp>
          <p:nvSpPr>
            <p:cNvPr id="20" name="Rectangle 123">
              <a:extLst>
                <a:ext uri="{FF2B5EF4-FFF2-40B4-BE49-F238E27FC236}">
                  <a16:creationId xmlns:a16="http://schemas.microsoft.com/office/drawing/2014/main" id="{9806A051-F419-4503-91AE-5BA5B4C88BB9}"/>
                </a:ext>
              </a:extLst>
            </p:cNvPr>
            <p:cNvSpPr>
              <a:spLocks noChangeArrowheads="1"/>
            </p:cNvSpPr>
            <p:nvPr/>
          </p:nvSpPr>
          <p:spPr bwMode="auto">
            <a:xfrm>
              <a:off x="2842" y="2001"/>
              <a:ext cx="58" cy="250"/>
            </a:xfrm>
            <a:prstGeom prst="rect">
              <a:avLst/>
            </a:prstGeom>
            <a:noFill/>
            <a:ln w="9525">
              <a:noFill/>
              <a:miter lim="800000"/>
              <a:headEnd/>
              <a:tailEnd/>
            </a:ln>
          </p:spPr>
          <p:txBody>
            <a:bodyPr wrap="none" lIns="0" tIns="0" rIns="0" bIns="0">
              <a:spAutoFit/>
            </a:bodyPr>
            <a:lstStyle/>
            <a:p>
              <a:pPr eaLnBrk="0" hangingPunct="0"/>
              <a:r>
                <a:rPr lang="es-ES_tradnl" altLang="es-VE" sz="2600" b="1">
                  <a:solidFill>
                    <a:srgbClr val="FFFFFF"/>
                  </a:solidFill>
                  <a:latin typeface="Helvetica" pitchFamily="2" charset="0"/>
                </a:rPr>
                <a:t> </a:t>
              </a:r>
              <a:endParaRPr lang="es-ES_tradnl" altLang="es-VE" sz="2400">
                <a:latin typeface="Times New Roman" pitchFamily="18" charset="0"/>
              </a:endParaRPr>
            </a:p>
          </p:txBody>
        </p:sp>
        <p:sp>
          <p:nvSpPr>
            <p:cNvPr id="21" name="Rectangle 124">
              <a:extLst>
                <a:ext uri="{FF2B5EF4-FFF2-40B4-BE49-F238E27FC236}">
                  <a16:creationId xmlns:a16="http://schemas.microsoft.com/office/drawing/2014/main" id="{BD850F90-2134-4D45-AF1E-6ED9A5D10920}"/>
                </a:ext>
              </a:extLst>
            </p:cNvPr>
            <p:cNvSpPr>
              <a:spLocks noChangeArrowheads="1"/>
            </p:cNvSpPr>
            <p:nvPr/>
          </p:nvSpPr>
          <p:spPr bwMode="auto">
            <a:xfrm>
              <a:off x="2842" y="2001"/>
              <a:ext cx="58" cy="250"/>
            </a:xfrm>
            <a:prstGeom prst="rect">
              <a:avLst/>
            </a:prstGeom>
            <a:noFill/>
            <a:ln w="9525">
              <a:noFill/>
              <a:miter lim="800000"/>
              <a:headEnd/>
              <a:tailEnd/>
            </a:ln>
          </p:spPr>
          <p:txBody>
            <a:bodyPr wrap="none" lIns="0" tIns="0" rIns="0" bIns="0">
              <a:spAutoFit/>
            </a:bodyPr>
            <a:lstStyle/>
            <a:p>
              <a:pPr eaLnBrk="0" hangingPunct="0"/>
              <a:r>
                <a:rPr lang="es-ES_tradnl" altLang="es-VE" sz="2600" b="1">
                  <a:solidFill>
                    <a:srgbClr val="FFFFFF"/>
                  </a:solidFill>
                  <a:latin typeface="Helvetica" pitchFamily="2" charset="0"/>
                </a:rPr>
                <a:t> </a:t>
              </a:r>
              <a:endParaRPr lang="es-ES_tradnl" altLang="es-VE" sz="2400">
                <a:latin typeface="Times New Roman" pitchFamily="18" charset="0"/>
              </a:endParaRPr>
            </a:p>
          </p:txBody>
        </p:sp>
      </p:grpSp>
      <p:sp>
        <p:nvSpPr>
          <p:cNvPr id="22" name="Rectángulo 21">
            <a:extLst>
              <a:ext uri="{FF2B5EF4-FFF2-40B4-BE49-F238E27FC236}">
                <a16:creationId xmlns:a16="http://schemas.microsoft.com/office/drawing/2014/main" id="{86A837FA-DC02-4519-B91B-6B493350AB5C}"/>
              </a:ext>
            </a:extLst>
          </p:cNvPr>
          <p:cNvSpPr/>
          <p:nvPr/>
        </p:nvSpPr>
        <p:spPr>
          <a:xfrm>
            <a:off x="265809" y="1411087"/>
            <a:ext cx="7762180" cy="1631216"/>
          </a:xfrm>
          <a:prstGeom prst="rect">
            <a:avLst/>
          </a:prstGeom>
        </p:spPr>
        <p:txBody>
          <a:bodyPr>
            <a:spAutoFit/>
          </a:bodyPr>
          <a:lstStyle/>
          <a:p>
            <a:pPr marL="342900" indent="-342900" algn="just">
              <a:spcAft>
                <a:spcPts val="600"/>
              </a:spcAft>
              <a:buClr>
                <a:srgbClr val="FF0000"/>
              </a:buClr>
              <a:buFont typeface="Wingdings" panose="05000000000000000000" pitchFamily="2" charset="2"/>
              <a:buChar char="Ø"/>
              <a:defRPr/>
            </a:pPr>
            <a:r>
              <a:rPr lang="es-ES" altLang="es-VE" sz="2500" b="1" dirty="0">
                <a:ln>
                  <a:solidFill>
                    <a:schemeClr val="tx1">
                      <a:lumMod val="95000"/>
                      <a:lumOff val="5000"/>
                    </a:schemeClr>
                  </a:solidFill>
                </a:ln>
                <a:solidFill>
                  <a:srgbClr val="0066FF"/>
                </a:solidFill>
              </a:rPr>
              <a:t>Una superficie de 15.075.175,07 has. del territorio nacional está protegida bajo la</a:t>
            </a:r>
            <a:br>
              <a:rPr lang="es-ES" altLang="es-VE" sz="2500" b="1" dirty="0">
                <a:ln>
                  <a:solidFill>
                    <a:schemeClr val="tx1">
                      <a:lumMod val="95000"/>
                      <a:lumOff val="5000"/>
                    </a:schemeClr>
                  </a:solidFill>
                </a:ln>
                <a:solidFill>
                  <a:srgbClr val="0066FF"/>
                </a:solidFill>
              </a:rPr>
            </a:br>
            <a:r>
              <a:rPr lang="es-ES" altLang="es-VE" sz="2500" b="1" dirty="0">
                <a:ln>
                  <a:solidFill>
                    <a:schemeClr val="tx1">
                      <a:lumMod val="95000"/>
                      <a:lumOff val="5000"/>
                    </a:schemeClr>
                  </a:solidFill>
                </a:ln>
                <a:solidFill>
                  <a:srgbClr val="0066FF"/>
                </a:solidFill>
              </a:rPr>
              <a:t>figura de Parque Nacional o Monumento Natural.</a:t>
            </a:r>
            <a:endParaRPr lang="es-VE" sz="2500" b="1" dirty="0">
              <a:ln>
                <a:solidFill>
                  <a:schemeClr val="tx1">
                    <a:lumMod val="95000"/>
                    <a:lumOff val="5000"/>
                  </a:schemeClr>
                </a:solidFill>
              </a:ln>
              <a:solidFill>
                <a:srgbClr val="0066FF"/>
              </a:solidFill>
            </a:endParaRPr>
          </a:p>
        </p:txBody>
      </p:sp>
      <p:sp>
        <p:nvSpPr>
          <p:cNvPr id="23" name="Rectángulo 22">
            <a:extLst>
              <a:ext uri="{FF2B5EF4-FFF2-40B4-BE49-F238E27FC236}">
                <a16:creationId xmlns:a16="http://schemas.microsoft.com/office/drawing/2014/main" id="{259F8C9C-19A6-47D1-8F5C-ABC1E1E311CF}"/>
              </a:ext>
            </a:extLst>
          </p:cNvPr>
          <p:cNvSpPr/>
          <p:nvPr/>
        </p:nvSpPr>
        <p:spPr>
          <a:xfrm>
            <a:off x="273176" y="3283295"/>
            <a:ext cx="4298824" cy="2785378"/>
          </a:xfrm>
          <a:prstGeom prst="rect">
            <a:avLst/>
          </a:prstGeom>
        </p:spPr>
        <p:txBody>
          <a:bodyPr>
            <a:spAutoFit/>
          </a:bodyPr>
          <a:lstStyle/>
          <a:p>
            <a:pPr marL="342900" indent="-342900" algn="just">
              <a:spcAft>
                <a:spcPts val="600"/>
              </a:spcAft>
              <a:buClr>
                <a:srgbClr val="FF0000"/>
              </a:buClr>
              <a:buFont typeface="Wingdings" panose="05000000000000000000" pitchFamily="2" charset="2"/>
              <a:buChar char="Ø"/>
              <a:defRPr/>
            </a:pPr>
            <a:r>
              <a:rPr lang="es-ES" altLang="es-VE" sz="2500" b="1" dirty="0">
                <a:ln>
                  <a:solidFill>
                    <a:schemeClr val="tx1">
                      <a:lumMod val="95000"/>
                      <a:lumOff val="5000"/>
                    </a:schemeClr>
                  </a:solidFill>
                </a:ln>
                <a:solidFill>
                  <a:srgbClr val="0066FF"/>
                </a:solidFill>
              </a:rPr>
              <a:t>Estas Áreas Naturales Protegidas (ANAPRO) representan el 16,36% del territorio nacional y el 23,96% del total de la superficie amparada por la figura de ABRAE</a:t>
            </a:r>
            <a:r>
              <a:rPr lang="es-MX" sz="2500" b="1" dirty="0">
                <a:ln>
                  <a:solidFill>
                    <a:schemeClr val="tx1">
                      <a:lumMod val="95000"/>
                      <a:lumOff val="5000"/>
                    </a:schemeClr>
                  </a:solidFill>
                </a:ln>
                <a:solidFill>
                  <a:srgbClr val="0066FF"/>
                </a:solidFill>
              </a:rPr>
              <a:t>.</a:t>
            </a:r>
            <a:endParaRPr lang="es-VE" sz="2500" b="1" dirty="0">
              <a:ln>
                <a:solidFill>
                  <a:schemeClr val="tx1">
                    <a:lumMod val="95000"/>
                    <a:lumOff val="5000"/>
                  </a:schemeClr>
                </a:solidFill>
              </a:ln>
              <a:solidFill>
                <a:srgbClr val="0066FF"/>
              </a:solidFill>
            </a:endParaRPr>
          </a:p>
        </p:txBody>
      </p:sp>
    </p:spTree>
    <p:extLst>
      <p:ext uri="{BB962C8B-B14F-4D97-AF65-F5344CB8AC3E}">
        <p14:creationId xmlns:p14="http://schemas.microsoft.com/office/powerpoint/2010/main" val="233403892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left)">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5" name="Text Box 96">
            <a:extLst>
              <a:ext uri="{FF2B5EF4-FFF2-40B4-BE49-F238E27FC236}">
                <a16:creationId xmlns:a16="http://schemas.microsoft.com/office/drawing/2014/main" id="{5F8BC396-E23C-4C5D-A400-8481A80A65E7}"/>
              </a:ext>
            </a:extLst>
          </p:cNvPr>
          <p:cNvSpPr txBox="1">
            <a:spLocks noChangeArrowheads="1"/>
          </p:cNvSpPr>
          <p:nvPr/>
        </p:nvSpPr>
        <p:spPr bwMode="auto">
          <a:xfrm>
            <a:off x="215900" y="620688"/>
            <a:ext cx="8856662" cy="5463034"/>
          </a:xfrm>
          <a:prstGeom prst="rect">
            <a:avLst/>
          </a:prstGeom>
          <a:noFill/>
          <a:ln>
            <a:noFill/>
          </a:ln>
          <a:effec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fontAlgn="base">
              <a:spcBef>
                <a:spcPct val="0"/>
              </a:spcBef>
              <a:spcAft>
                <a:spcPct val="0"/>
              </a:spcAft>
              <a:defRPr>
                <a:solidFill>
                  <a:schemeClr val="tx1"/>
                </a:solidFill>
                <a:latin typeface="Arial" panose="020B0604020202020204" pitchFamily="34" charset="0"/>
              </a:defRPr>
            </a:lvl6pPr>
            <a:lvl7pPr marL="2971800" indent="-228600" algn="ctr" fontAlgn="base">
              <a:spcBef>
                <a:spcPct val="0"/>
              </a:spcBef>
              <a:spcAft>
                <a:spcPct val="0"/>
              </a:spcAft>
              <a:defRPr>
                <a:solidFill>
                  <a:schemeClr val="tx1"/>
                </a:solidFill>
                <a:latin typeface="Arial" panose="020B0604020202020204" pitchFamily="34" charset="0"/>
              </a:defRPr>
            </a:lvl7pPr>
            <a:lvl8pPr marL="3429000" indent="-228600" algn="ctr" fontAlgn="base">
              <a:spcBef>
                <a:spcPct val="0"/>
              </a:spcBef>
              <a:spcAft>
                <a:spcPct val="0"/>
              </a:spcAft>
              <a:defRPr>
                <a:solidFill>
                  <a:schemeClr val="tx1"/>
                </a:solidFill>
                <a:latin typeface="Arial" panose="020B0604020202020204" pitchFamily="34" charset="0"/>
              </a:defRPr>
            </a:lvl8pPr>
            <a:lvl9pPr marL="3886200" indent="-228600" algn="ctr" fontAlgn="base">
              <a:spcBef>
                <a:spcPct val="0"/>
              </a:spcBef>
              <a:spcAft>
                <a:spcPct val="0"/>
              </a:spcAft>
              <a:defRPr>
                <a:solidFill>
                  <a:schemeClr val="tx1"/>
                </a:solidFill>
                <a:latin typeface="Arial" panose="020B0604020202020204" pitchFamily="34" charset="0"/>
              </a:defRPr>
            </a:lvl9pPr>
          </a:lstStyle>
          <a:p>
            <a:pPr marL="324000" indent="-324000" algn="just">
              <a:spcBef>
                <a:spcPts val="1200"/>
              </a:spcBef>
              <a:spcAft>
                <a:spcPts val="0"/>
              </a:spcAft>
              <a:buClr>
                <a:srgbClr val="FF0000"/>
              </a:buClr>
              <a:buFont typeface="Wingdings" panose="05000000000000000000" pitchFamily="2" charset="2"/>
              <a:buChar char="Ø"/>
              <a:defRPr/>
            </a:pPr>
            <a:r>
              <a:rPr lang="es-VE" altLang="es-VE" sz="2300" b="1" dirty="0">
                <a:ln>
                  <a:solidFill>
                    <a:schemeClr val="tx1">
                      <a:lumMod val="95000"/>
                      <a:lumOff val="5000"/>
                    </a:schemeClr>
                  </a:solidFill>
                </a:ln>
                <a:solidFill>
                  <a:srgbClr val="0066FF"/>
                </a:solidFill>
                <a:latin typeface="Arial" charset="0"/>
              </a:rPr>
              <a:t>Bajo la figura de Parques Nacionales y Monumentos Naturales se encuentra el 16% del territorio nacional. </a:t>
            </a:r>
          </a:p>
          <a:p>
            <a:pPr marL="324000" indent="-324000" algn="just">
              <a:spcBef>
                <a:spcPts val="1200"/>
              </a:spcBef>
              <a:spcAft>
                <a:spcPts val="0"/>
              </a:spcAft>
              <a:buClr>
                <a:srgbClr val="FF0000"/>
              </a:buClr>
              <a:buFont typeface="Wingdings" panose="05000000000000000000" pitchFamily="2" charset="2"/>
              <a:buChar char="Ø"/>
              <a:defRPr/>
            </a:pPr>
            <a:r>
              <a:rPr lang="es-VE" altLang="es-VE" sz="2300" b="1" dirty="0">
                <a:ln>
                  <a:solidFill>
                    <a:schemeClr val="tx1">
                      <a:lumMod val="95000"/>
                      <a:lumOff val="5000"/>
                    </a:schemeClr>
                  </a:solidFill>
                </a:ln>
                <a:solidFill>
                  <a:srgbClr val="0066FF"/>
                </a:solidFill>
                <a:latin typeface="Arial" charset="0"/>
              </a:rPr>
              <a:t>Son en sí mismos elementos estratégicos para la vida, la defensa, la seguridad y la soberanía del país.</a:t>
            </a:r>
            <a:endParaRPr lang="es-MX" altLang="es-VE" sz="2300" b="1" dirty="0">
              <a:ln>
                <a:solidFill>
                  <a:schemeClr val="tx1">
                    <a:lumMod val="95000"/>
                    <a:lumOff val="5000"/>
                  </a:schemeClr>
                </a:solidFill>
              </a:ln>
              <a:solidFill>
                <a:srgbClr val="0066FF"/>
              </a:solidFill>
              <a:latin typeface="Arial" charset="0"/>
            </a:endParaRPr>
          </a:p>
          <a:p>
            <a:pPr marL="324000" indent="-324000" algn="just">
              <a:spcBef>
                <a:spcPts val="1200"/>
              </a:spcBef>
              <a:spcAft>
                <a:spcPts val="0"/>
              </a:spcAft>
              <a:buClr>
                <a:srgbClr val="FF0000"/>
              </a:buClr>
              <a:buFont typeface="Wingdings" panose="05000000000000000000" pitchFamily="2" charset="2"/>
              <a:buChar char="Ø"/>
              <a:defRPr/>
            </a:pPr>
            <a:r>
              <a:rPr lang="es-VE" altLang="es-VE" sz="2300" b="1" dirty="0">
                <a:ln>
                  <a:solidFill>
                    <a:schemeClr val="tx1">
                      <a:lumMod val="95000"/>
                      <a:lumOff val="5000"/>
                    </a:schemeClr>
                  </a:solidFill>
                </a:ln>
                <a:solidFill>
                  <a:srgbClr val="0066FF"/>
                </a:solidFill>
                <a:latin typeface="Arial" charset="0"/>
              </a:rPr>
              <a:t>En estos espacios existe una de las mayores reservas de biodiversidad en el mundo</a:t>
            </a:r>
            <a:r>
              <a:rPr lang="es-MX" altLang="es-VE" sz="2300" b="1" dirty="0">
                <a:ln>
                  <a:solidFill>
                    <a:schemeClr val="tx1">
                      <a:lumMod val="95000"/>
                      <a:lumOff val="5000"/>
                    </a:schemeClr>
                  </a:solidFill>
                </a:ln>
                <a:solidFill>
                  <a:srgbClr val="0066FF"/>
                </a:solidFill>
                <a:latin typeface="Arial" charset="0"/>
              </a:rPr>
              <a:t>.</a:t>
            </a:r>
          </a:p>
          <a:p>
            <a:pPr marL="324000" indent="-324000" algn="just">
              <a:spcBef>
                <a:spcPts val="1200"/>
              </a:spcBef>
              <a:spcAft>
                <a:spcPts val="0"/>
              </a:spcAft>
              <a:buClr>
                <a:srgbClr val="FF0000"/>
              </a:buClr>
              <a:buFont typeface="Wingdings" panose="05000000000000000000" pitchFamily="2" charset="2"/>
              <a:buChar char="Ø"/>
              <a:defRPr/>
            </a:pPr>
            <a:r>
              <a:rPr lang="es-MX" altLang="es-VE" sz="2300" b="1" dirty="0">
                <a:ln>
                  <a:solidFill>
                    <a:schemeClr val="tx1">
                      <a:lumMod val="95000"/>
                      <a:lumOff val="5000"/>
                    </a:schemeClr>
                  </a:solidFill>
                </a:ln>
                <a:solidFill>
                  <a:srgbClr val="0066FF"/>
                </a:solidFill>
                <a:latin typeface="Arial" charset="0"/>
              </a:rPr>
              <a:t>Potencial hídrico (nacientes del </a:t>
            </a:r>
            <a:r>
              <a:rPr lang="es-VE" altLang="es-VE" sz="2300" b="1" dirty="0">
                <a:ln>
                  <a:solidFill>
                    <a:schemeClr val="tx1">
                      <a:lumMod val="95000"/>
                      <a:lumOff val="5000"/>
                    </a:schemeClr>
                  </a:solidFill>
                </a:ln>
                <a:solidFill>
                  <a:srgbClr val="0066FF"/>
                </a:solidFill>
                <a:latin typeface="Arial" charset="0"/>
              </a:rPr>
              <a:t>90% de las cuencas que abastecen de agua potable al país</a:t>
            </a:r>
            <a:r>
              <a:rPr lang="es-MX" altLang="es-VE" sz="2300" b="1" dirty="0">
                <a:ln>
                  <a:solidFill>
                    <a:schemeClr val="tx1">
                      <a:lumMod val="95000"/>
                      <a:lumOff val="5000"/>
                    </a:schemeClr>
                  </a:solidFill>
                </a:ln>
                <a:solidFill>
                  <a:srgbClr val="0066FF"/>
                </a:solidFill>
                <a:latin typeface="Arial" charset="0"/>
              </a:rPr>
              <a:t>) e hidroeléctrico para el desarrollo.</a:t>
            </a:r>
          </a:p>
          <a:p>
            <a:pPr marL="324000" indent="-324000" algn="just">
              <a:spcBef>
                <a:spcPts val="1200"/>
              </a:spcBef>
              <a:spcAft>
                <a:spcPts val="0"/>
              </a:spcAft>
              <a:buClr>
                <a:srgbClr val="FF0000"/>
              </a:buClr>
              <a:buFont typeface="Wingdings" panose="05000000000000000000" pitchFamily="2" charset="2"/>
              <a:buChar char="Ø"/>
              <a:defRPr/>
            </a:pPr>
            <a:r>
              <a:rPr lang="es-MX" altLang="es-VE" sz="2300" b="1" dirty="0">
                <a:ln>
                  <a:solidFill>
                    <a:schemeClr val="tx1">
                      <a:lumMod val="95000"/>
                      <a:lumOff val="5000"/>
                    </a:schemeClr>
                  </a:solidFill>
                </a:ln>
                <a:solidFill>
                  <a:srgbClr val="0066FF"/>
                </a:solidFill>
                <a:latin typeface="Arial" charset="0"/>
              </a:rPr>
              <a:t>Plataforma natural para el desarrollo del turismo y la recreación (</a:t>
            </a:r>
            <a:r>
              <a:rPr lang="es-VE" altLang="es-VE" sz="2300" b="1" dirty="0">
                <a:ln>
                  <a:solidFill>
                    <a:schemeClr val="tx1">
                      <a:lumMod val="95000"/>
                      <a:lumOff val="5000"/>
                    </a:schemeClr>
                  </a:solidFill>
                </a:ln>
                <a:solidFill>
                  <a:srgbClr val="0066FF"/>
                </a:solidFill>
                <a:latin typeface="Arial" charset="0"/>
              </a:rPr>
              <a:t>80% de la actividad turística en Venezuela)</a:t>
            </a:r>
            <a:r>
              <a:rPr lang="es-MX" altLang="es-VE" sz="2300" b="1" dirty="0">
                <a:ln>
                  <a:solidFill>
                    <a:schemeClr val="tx1">
                      <a:lumMod val="95000"/>
                      <a:lumOff val="5000"/>
                    </a:schemeClr>
                  </a:solidFill>
                </a:ln>
                <a:solidFill>
                  <a:srgbClr val="0066FF"/>
                </a:solidFill>
                <a:latin typeface="Arial" charset="0"/>
              </a:rPr>
              <a:t>.</a:t>
            </a:r>
          </a:p>
          <a:p>
            <a:pPr marL="324000" indent="-324000" algn="just">
              <a:spcBef>
                <a:spcPts val="1200"/>
              </a:spcBef>
              <a:spcAft>
                <a:spcPts val="0"/>
              </a:spcAft>
              <a:buClr>
                <a:srgbClr val="FF0000"/>
              </a:buClr>
              <a:buFont typeface="Wingdings" panose="05000000000000000000" pitchFamily="2" charset="2"/>
              <a:buChar char="Ø"/>
              <a:defRPr/>
            </a:pPr>
            <a:r>
              <a:rPr lang="es-MX" altLang="es-VE" sz="2300" b="1" dirty="0">
                <a:ln>
                  <a:solidFill>
                    <a:schemeClr val="tx1">
                      <a:lumMod val="95000"/>
                      <a:lumOff val="5000"/>
                    </a:schemeClr>
                  </a:solidFill>
                </a:ln>
                <a:solidFill>
                  <a:srgbClr val="0066FF"/>
                </a:solidFill>
                <a:latin typeface="Arial" charset="0"/>
              </a:rPr>
              <a:t>Escenario educativo que permite la participación activa de la sociedad.</a:t>
            </a:r>
            <a:endParaRPr lang="es-ES_tradnl" altLang="es-VE" sz="2300" b="1" dirty="0">
              <a:ln>
                <a:solidFill>
                  <a:schemeClr val="tx1">
                    <a:lumMod val="95000"/>
                    <a:lumOff val="5000"/>
                  </a:schemeClr>
                </a:solidFill>
              </a:ln>
              <a:solidFill>
                <a:srgbClr val="0066FF"/>
              </a:solidFill>
              <a:latin typeface="Arial" charset="0"/>
            </a:endParaRPr>
          </a:p>
        </p:txBody>
      </p:sp>
      <p:sp>
        <p:nvSpPr>
          <p:cNvPr id="6" name="Rectangle 2">
            <a:extLst>
              <a:ext uri="{FF2B5EF4-FFF2-40B4-BE49-F238E27FC236}">
                <a16:creationId xmlns:a16="http://schemas.microsoft.com/office/drawing/2014/main" id="{4C722738-3D09-4322-8B45-C985B7B81446}"/>
              </a:ext>
            </a:extLst>
          </p:cNvPr>
          <p:cNvSpPr txBox="1">
            <a:spLocks noChangeArrowheads="1"/>
          </p:cNvSpPr>
          <p:nvPr/>
        </p:nvSpPr>
        <p:spPr>
          <a:xfrm>
            <a:off x="314197" y="56325"/>
            <a:ext cx="7802500" cy="430887"/>
          </a:xfrm>
          <a:prstGeom prst="rect">
            <a:avLst/>
          </a:prstGeom>
          <a:solidFill>
            <a:srgbClr val="E7F4D8">
              <a:alpha val="50000"/>
            </a:srgbClr>
          </a:solidFill>
        </p:spPr>
        <p:txBody>
          <a:bodyPr lIns="0" tIns="0" rIns="0" bIns="0">
            <a:spAutoFit/>
          </a:bodyPr>
          <a:lstStyle>
            <a:defPPr>
              <a:defRPr lang="es-ES"/>
            </a:defPPr>
            <a:lvl1pPr algn="ctr" eaLnBrk="1" hangingPunct="1">
              <a:defRPr sz="2200" b="1" kern="0" spc="150">
                <a:ln w="15875">
                  <a:solidFill>
                    <a:schemeClr val="tx1">
                      <a:lumMod val="95000"/>
                      <a:lumOff val="5000"/>
                    </a:schemeClr>
                  </a:solidFill>
                </a:ln>
                <a:solidFill>
                  <a:srgbClr val="92D050"/>
                </a:solidFill>
                <a:latin typeface="Arial Black" panose="020B0A04020102020204" pitchFamily="34" charset="0"/>
                <a:ea typeface="+mj-ea"/>
                <a:cs typeface="+mj-cs"/>
              </a:defRPr>
            </a:lvl1pPr>
          </a:lstStyle>
          <a:p>
            <a:pPr>
              <a:defRPr/>
            </a:pPr>
            <a:r>
              <a:rPr lang="es-MX" sz="2800" dirty="0">
                <a:solidFill>
                  <a:srgbClr val="009352"/>
                </a:solidFill>
              </a:rPr>
              <a:t>Sistema de Parques: Su Importancia</a:t>
            </a:r>
            <a:endParaRPr lang="es-ES" sz="2800" dirty="0">
              <a:solidFill>
                <a:srgbClr val="009352"/>
              </a:solidFill>
            </a:endParaRPr>
          </a:p>
        </p:txBody>
      </p:sp>
    </p:spTree>
    <p:extLst>
      <p:ext uri="{BB962C8B-B14F-4D97-AF65-F5344CB8AC3E}">
        <p14:creationId xmlns:p14="http://schemas.microsoft.com/office/powerpoint/2010/main" val="184887032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61555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4000" kern="10" dirty="0">
                <a:ln w="31750">
                  <a:solidFill>
                    <a:srgbClr val="001400"/>
                  </a:solidFill>
                  <a:round/>
                  <a:headEnd/>
                  <a:tailEnd/>
                </a:ln>
                <a:solidFill>
                  <a:srgbClr val="92D050"/>
                </a:solidFill>
                <a:latin typeface="Arial Black"/>
                <a:cs typeface="Arial" charset="0"/>
              </a:rPr>
              <a:t>Parques Nacionales</a:t>
            </a:r>
          </a:p>
        </p:txBody>
      </p:sp>
      <p:sp>
        <p:nvSpPr>
          <p:cNvPr id="22" name="Rectángulo 21">
            <a:extLst>
              <a:ext uri="{FF2B5EF4-FFF2-40B4-BE49-F238E27FC236}">
                <a16:creationId xmlns:a16="http://schemas.microsoft.com/office/drawing/2014/main" id="{86A837FA-DC02-4519-B91B-6B493350AB5C}"/>
              </a:ext>
            </a:extLst>
          </p:cNvPr>
          <p:cNvSpPr/>
          <p:nvPr/>
        </p:nvSpPr>
        <p:spPr>
          <a:xfrm>
            <a:off x="71438" y="866780"/>
            <a:ext cx="9001125" cy="5170646"/>
          </a:xfrm>
          <a:prstGeom prst="rect">
            <a:avLst/>
          </a:prstGeom>
        </p:spPr>
        <p:txBody>
          <a:bodyPr wrap="square">
            <a:spAutoFit/>
          </a:bodyPr>
          <a:lstStyle/>
          <a:p>
            <a:pPr marL="342900" indent="-342900" algn="just">
              <a:spcAft>
                <a:spcPts val="600"/>
              </a:spcAft>
              <a:buClr>
                <a:srgbClr val="FF0000"/>
              </a:buClr>
              <a:buFont typeface="Wingdings" panose="05000000000000000000" pitchFamily="2" charset="2"/>
              <a:buChar char="Ø"/>
              <a:defRPr/>
            </a:pPr>
            <a:r>
              <a:rPr lang="es-VE" altLang="es-VE" sz="3000" b="1" dirty="0">
                <a:ln>
                  <a:solidFill>
                    <a:schemeClr val="tx1">
                      <a:lumMod val="95000"/>
                      <a:lumOff val="5000"/>
                    </a:schemeClr>
                  </a:solidFill>
                </a:ln>
                <a:solidFill>
                  <a:srgbClr val="0066FF"/>
                </a:solidFill>
              </a:rPr>
              <a:t>Son áreas relativamente extensas que </a:t>
            </a:r>
            <a:r>
              <a:rPr lang="es-VE" sz="3000" b="1" dirty="0">
                <a:ln>
                  <a:solidFill>
                    <a:schemeClr val="tx1">
                      <a:lumMod val="95000"/>
                      <a:lumOff val="5000"/>
                    </a:schemeClr>
                  </a:solidFill>
                </a:ln>
                <a:solidFill>
                  <a:srgbClr val="0066FF"/>
                </a:solidFill>
              </a:rPr>
              <a:t>abarcan los ecosistemas más representativos del país o áreas naturales o escénicas, de valor nacional o internacional que no hayan sido esencialmente alteradas por la acción humana y en donde las especies vegetales y animales, las condiciones geomorfológicas y los hábitats sean de especial interés para la ciencia, la educación y la recreación </a:t>
            </a:r>
            <a:r>
              <a:rPr lang="es-VE" altLang="es-VE" sz="3000" b="1" dirty="0">
                <a:ln>
                  <a:solidFill>
                    <a:schemeClr val="tx1">
                      <a:lumMod val="95000"/>
                      <a:lumOff val="5000"/>
                    </a:schemeClr>
                  </a:solidFill>
                </a:ln>
                <a:solidFill>
                  <a:srgbClr val="0066FF"/>
                </a:solidFill>
              </a:rPr>
              <a:t>y permiten la existencia de la vida y la armonía entre las especies</a:t>
            </a:r>
            <a:endParaRPr lang="es-VE" sz="3000" b="1" dirty="0">
              <a:ln>
                <a:solidFill>
                  <a:schemeClr val="tx1">
                    <a:lumMod val="95000"/>
                    <a:lumOff val="5000"/>
                  </a:schemeClr>
                </a:solidFill>
              </a:ln>
              <a:solidFill>
                <a:srgbClr val="0066FF"/>
              </a:solidFill>
            </a:endParaRPr>
          </a:p>
        </p:txBody>
      </p:sp>
    </p:spTree>
    <p:extLst>
      <p:ext uri="{BB962C8B-B14F-4D97-AF65-F5344CB8AC3E}">
        <p14:creationId xmlns:p14="http://schemas.microsoft.com/office/powerpoint/2010/main" val="214084026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FD5BBA1-E03B-4F95-A55E-026B51230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288"/>
          </a:xfrm>
          <a:prstGeom prst="rect">
            <a:avLst/>
          </a:prstGeom>
        </p:spPr>
      </p:pic>
      <p:sp>
        <p:nvSpPr>
          <p:cNvPr id="7" name="Rectángulo 6">
            <a:extLst>
              <a:ext uri="{FF2B5EF4-FFF2-40B4-BE49-F238E27FC236}">
                <a16:creationId xmlns:a16="http://schemas.microsoft.com/office/drawing/2014/main" id="{163A68E8-F9C9-444E-AE79-A1B8A2BEBF69}"/>
              </a:ext>
            </a:extLst>
          </p:cNvPr>
          <p:cNvSpPr/>
          <p:nvPr/>
        </p:nvSpPr>
        <p:spPr>
          <a:xfrm>
            <a:off x="3398025" y="3573724"/>
            <a:ext cx="1941642" cy="461665"/>
          </a:xfrm>
          <a:prstGeom prst="rect">
            <a:avLst/>
          </a:prstGeom>
        </p:spPr>
        <p:txBody>
          <a:bodyPr wrap="square">
            <a:spAutoFit/>
          </a:bodyPr>
          <a:lstStyle/>
          <a:p>
            <a:r>
              <a:rPr lang="es-VE" sz="2400" b="1" kern="10" dirty="0">
                <a:ln w="15875">
                  <a:solidFill>
                    <a:schemeClr val="tx1"/>
                  </a:solidFill>
                  <a:round/>
                  <a:headEnd/>
                  <a:tailEnd/>
                </a:ln>
                <a:solidFill>
                  <a:srgbClr val="FFFF00"/>
                </a:solidFill>
                <a:latin typeface="Arial Black" panose="020B0A04020102020204" pitchFamily="34" charset="0"/>
              </a:rPr>
              <a:t>Yacambú</a:t>
            </a:r>
            <a:endParaRPr lang="es-VE" sz="2400" dirty="0">
              <a:ln w="15875">
                <a:solidFill>
                  <a:schemeClr val="tx1"/>
                </a:solidFill>
                <a:round/>
                <a:headEnd/>
                <a:tailEnd/>
              </a:ln>
              <a:solidFill>
                <a:srgbClr val="FFFF00"/>
              </a:solidFill>
              <a:latin typeface="Arial Black" panose="020B0A04020102020204" pitchFamily="34" charset="0"/>
            </a:endParaRPr>
          </a:p>
        </p:txBody>
      </p:sp>
      <p:sp>
        <p:nvSpPr>
          <p:cNvPr id="8" name="Rectángulo 7">
            <a:extLst>
              <a:ext uri="{FF2B5EF4-FFF2-40B4-BE49-F238E27FC236}">
                <a16:creationId xmlns:a16="http://schemas.microsoft.com/office/drawing/2014/main" id="{5403ADB7-6FA8-40FB-943B-692F895BC550}"/>
              </a:ext>
            </a:extLst>
          </p:cNvPr>
          <p:cNvSpPr/>
          <p:nvPr/>
        </p:nvSpPr>
        <p:spPr>
          <a:xfrm>
            <a:off x="5064977" y="2532172"/>
            <a:ext cx="2206143" cy="461665"/>
          </a:xfrm>
          <a:prstGeom prst="rect">
            <a:avLst/>
          </a:prstGeom>
        </p:spPr>
        <p:txBody>
          <a:bodyPr wrap="square">
            <a:spAutoFit/>
          </a:bodyPr>
          <a:lstStyle/>
          <a:p>
            <a:r>
              <a:rPr lang="es-VE" sz="2400" b="1" kern="10" dirty="0">
                <a:ln w="15875">
                  <a:solidFill>
                    <a:schemeClr val="tx1"/>
                  </a:solidFill>
                  <a:round/>
                  <a:headEnd/>
                  <a:tailEnd/>
                </a:ln>
                <a:solidFill>
                  <a:srgbClr val="FFFF00"/>
                </a:solidFill>
                <a:latin typeface="Arial Black" panose="020B0A04020102020204" pitchFamily="34" charset="0"/>
              </a:rPr>
              <a:t>Terepaima</a:t>
            </a:r>
          </a:p>
        </p:txBody>
      </p:sp>
      <p:sp>
        <p:nvSpPr>
          <p:cNvPr id="9" name="Rectángulo 8">
            <a:extLst>
              <a:ext uri="{FF2B5EF4-FFF2-40B4-BE49-F238E27FC236}">
                <a16:creationId xmlns:a16="http://schemas.microsoft.com/office/drawing/2014/main" id="{ADED95CB-7BB6-484B-870B-065EEC52EE40}"/>
              </a:ext>
            </a:extLst>
          </p:cNvPr>
          <p:cNvSpPr/>
          <p:nvPr/>
        </p:nvSpPr>
        <p:spPr>
          <a:xfrm>
            <a:off x="854538" y="4070416"/>
            <a:ext cx="1324449" cy="461665"/>
          </a:xfrm>
          <a:prstGeom prst="rect">
            <a:avLst/>
          </a:prstGeom>
        </p:spPr>
        <p:txBody>
          <a:bodyPr wrap="square">
            <a:spAutoFit/>
          </a:bodyPr>
          <a:lstStyle/>
          <a:p>
            <a:r>
              <a:rPr lang="es-VE" sz="2400" b="1" kern="10" dirty="0">
                <a:ln w="15875">
                  <a:solidFill>
                    <a:schemeClr val="tx1"/>
                  </a:solidFill>
                  <a:round/>
                  <a:headEnd/>
                  <a:tailEnd/>
                </a:ln>
                <a:solidFill>
                  <a:srgbClr val="FFFF00"/>
                </a:solidFill>
                <a:latin typeface="Arial Black" panose="020B0A04020102020204" pitchFamily="34" charset="0"/>
              </a:rPr>
              <a:t>Dinira</a:t>
            </a:r>
          </a:p>
        </p:txBody>
      </p:sp>
      <p:sp>
        <p:nvSpPr>
          <p:cNvPr id="10" name="Rectángulo 9">
            <a:extLst>
              <a:ext uri="{FF2B5EF4-FFF2-40B4-BE49-F238E27FC236}">
                <a16:creationId xmlns:a16="http://schemas.microsoft.com/office/drawing/2014/main" id="{26802E3D-7835-42BE-8CDA-C5B574222EB9}"/>
              </a:ext>
            </a:extLst>
          </p:cNvPr>
          <p:cNvSpPr/>
          <p:nvPr/>
        </p:nvSpPr>
        <p:spPr>
          <a:xfrm>
            <a:off x="5242903" y="1422890"/>
            <a:ext cx="2929799" cy="461665"/>
          </a:xfrm>
          <a:prstGeom prst="rect">
            <a:avLst/>
          </a:prstGeom>
        </p:spPr>
        <p:txBody>
          <a:bodyPr wrap="square">
            <a:spAutoFit/>
          </a:bodyPr>
          <a:lstStyle/>
          <a:p>
            <a:r>
              <a:rPr lang="es-VE" sz="2400" b="1" kern="10" dirty="0">
                <a:ln w="15875">
                  <a:solidFill>
                    <a:schemeClr val="tx1"/>
                  </a:solidFill>
                  <a:round/>
                  <a:headEnd/>
                  <a:tailEnd/>
                </a:ln>
                <a:solidFill>
                  <a:srgbClr val="FFFF00"/>
                </a:solidFill>
                <a:latin typeface="Arial Black" panose="020B0A04020102020204" pitchFamily="34" charset="0"/>
              </a:rPr>
              <a:t>Cerro Saroche</a:t>
            </a:r>
          </a:p>
        </p:txBody>
      </p:sp>
      <p:sp>
        <p:nvSpPr>
          <p:cNvPr id="11" name="Rectángulo 10">
            <a:extLst>
              <a:ext uri="{FF2B5EF4-FFF2-40B4-BE49-F238E27FC236}">
                <a16:creationId xmlns:a16="http://schemas.microsoft.com/office/drawing/2014/main" id="{501814B0-A6A7-4894-9AAC-5AB93F1B321B}"/>
              </a:ext>
            </a:extLst>
          </p:cNvPr>
          <p:cNvSpPr/>
          <p:nvPr/>
        </p:nvSpPr>
        <p:spPr>
          <a:xfrm>
            <a:off x="6152964" y="4689622"/>
            <a:ext cx="2120111" cy="461665"/>
          </a:xfrm>
          <a:prstGeom prst="rect">
            <a:avLst/>
          </a:prstGeom>
        </p:spPr>
        <p:txBody>
          <a:bodyPr wrap="square">
            <a:spAutoFit/>
          </a:bodyPr>
          <a:lstStyle/>
          <a:p>
            <a:r>
              <a:rPr lang="es-VE" sz="2400" b="1" kern="10" dirty="0">
                <a:ln w="15875">
                  <a:solidFill>
                    <a:schemeClr val="tx1"/>
                  </a:solidFill>
                  <a:round/>
                  <a:headEnd/>
                  <a:tailEnd/>
                </a:ln>
                <a:solidFill>
                  <a:srgbClr val="FFFF00"/>
                </a:solidFill>
                <a:latin typeface="Arial Black" panose="020B0A04020102020204" pitchFamily="34" charset="0"/>
              </a:rPr>
              <a:t>El Guache</a:t>
            </a:r>
          </a:p>
        </p:txBody>
      </p:sp>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Parques Nacionales y Monumento Natural en el Estado Lara</a:t>
            </a:r>
          </a:p>
        </p:txBody>
      </p:sp>
    </p:spTree>
    <p:extLst>
      <p:ext uri="{BB962C8B-B14F-4D97-AF65-F5344CB8AC3E}">
        <p14:creationId xmlns:p14="http://schemas.microsoft.com/office/powerpoint/2010/main" val="41283266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500"/>
                            </p:stCondLst>
                            <p:childTnLst>
                              <p:par>
                                <p:cTn id="17" presetID="10" presetClass="entr" presetSubtype="0" fill="hold" grpId="0" nodeType="after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3500"/>
                            </p:stCondLst>
                            <p:childTnLst>
                              <p:par>
                                <p:cTn id="21" presetID="10" presetClass="entr" presetSubtype="0" fill="hold" grpId="0"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6" descr="PN Yacambú 1">
            <a:extLst>
              <a:ext uri="{FF2B5EF4-FFF2-40B4-BE49-F238E27FC236}">
                <a16:creationId xmlns:a16="http://schemas.microsoft.com/office/drawing/2014/main" id="{30B7C0E8-89B5-42AA-A41C-E93E67D9D749}"/>
              </a:ext>
            </a:extLst>
          </p:cNvPr>
          <p:cNvPicPr>
            <a:picLocks noChangeAspect="1" noChangeArrowheads="1"/>
          </p:cNvPicPr>
          <p:nvPr/>
        </p:nvPicPr>
        <p:blipFill>
          <a:blip r:embed="rId2"/>
          <a:srcRect/>
          <a:stretch>
            <a:fillRect/>
          </a:stretch>
        </p:blipFill>
        <p:spPr bwMode="auto">
          <a:xfrm>
            <a:off x="7258" y="20185"/>
            <a:ext cx="4899025" cy="3429000"/>
          </a:xfrm>
          <a:prstGeom prst="rect">
            <a:avLst/>
          </a:prstGeom>
          <a:noFill/>
          <a:ln w="9525">
            <a:solidFill>
              <a:schemeClr val="tx1"/>
            </a:solidFill>
            <a:miter lim="800000"/>
            <a:headEnd/>
            <a:tailEnd/>
          </a:ln>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4906284" y="92008"/>
            <a:ext cx="4230458"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Yacambú</a:t>
            </a:r>
          </a:p>
        </p:txBody>
      </p:sp>
      <p:pic>
        <p:nvPicPr>
          <p:cNvPr id="6" name="Picture 47" descr="Yacambu (4)">
            <a:extLst>
              <a:ext uri="{FF2B5EF4-FFF2-40B4-BE49-F238E27FC236}">
                <a16:creationId xmlns:a16="http://schemas.microsoft.com/office/drawing/2014/main" id="{94645314-F8CA-4474-B55B-20C095E02686}"/>
              </a:ext>
            </a:extLst>
          </p:cNvPr>
          <p:cNvPicPr>
            <a:picLocks noChangeAspect="1" noChangeArrowheads="1"/>
          </p:cNvPicPr>
          <p:nvPr/>
        </p:nvPicPr>
        <p:blipFill>
          <a:blip r:embed="rId3"/>
          <a:srcRect/>
          <a:stretch>
            <a:fillRect/>
          </a:stretch>
        </p:blipFill>
        <p:spPr bwMode="auto">
          <a:xfrm>
            <a:off x="4379231" y="2627992"/>
            <a:ext cx="4762500" cy="3581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0067783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Título 2">
            <a:extLst>
              <a:ext uri="{FF2B5EF4-FFF2-40B4-BE49-F238E27FC236}">
                <a16:creationId xmlns:a16="http://schemas.microsoft.com/office/drawing/2014/main" id="{7DFC444B-C92F-4B7B-8BFA-DC91A468EDC8}"/>
              </a:ext>
            </a:extLst>
          </p:cNvPr>
          <p:cNvSpPr txBox="1">
            <a:spLocks/>
          </p:cNvSpPr>
          <p:nvPr/>
        </p:nvSpPr>
        <p:spPr>
          <a:xfrm>
            <a:off x="4985658" y="92008"/>
            <a:ext cx="4151084"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Terepaima</a:t>
            </a:r>
          </a:p>
        </p:txBody>
      </p:sp>
      <p:pic>
        <p:nvPicPr>
          <p:cNvPr id="6" name="Picture 38" descr="Terepaima">
            <a:extLst>
              <a:ext uri="{FF2B5EF4-FFF2-40B4-BE49-F238E27FC236}">
                <a16:creationId xmlns:a16="http://schemas.microsoft.com/office/drawing/2014/main" id="{FC6DE317-130F-45F0-944B-510BC216FD6C}"/>
              </a:ext>
            </a:extLst>
          </p:cNvPr>
          <p:cNvPicPr>
            <a:picLocks noChangeAspect="1" noChangeArrowheads="1"/>
          </p:cNvPicPr>
          <p:nvPr/>
        </p:nvPicPr>
        <p:blipFill>
          <a:blip r:embed="rId2"/>
          <a:srcRect/>
          <a:stretch>
            <a:fillRect/>
          </a:stretch>
        </p:blipFill>
        <p:spPr bwMode="auto">
          <a:xfrm>
            <a:off x="13608" y="15034"/>
            <a:ext cx="4972050" cy="3394075"/>
          </a:xfrm>
          <a:prstGeom prst="rect">
            <a:avLst/>
          </a:prstGeom>
          <a:noFill/>
          <a:ln w="9525">
            <a:solidFill>
              <a:schemeClr val="tx1"/>
            </a:solidFill>
            <a:miter lim="800000"/>
            <a:headEnd/>
            <a:tailEnd/>
          </a:ln>
        </p:spPr>
      </p:pic>
      <p:pic>
        <p:nvPicPr>
          <p:cNvPr id="7" name="Picture 4" descr="Terepaima">
            <a:extLst>
              <a:ext uri="{FF2B5EF4-FFF2-40B4-BE49-F238E27FC236}">
                <a16:creationId xmlns:a16="http://schemas.microsoft.com/office/drawing/2014/main" id="{7F55BBD6-CCF3-445E-92DC-F45B9739A69F}"/>
              </a:ext>
            </a:extLst>
          </p:cNvPr>
          <p:cNvPicPr>
            <a:picLocks noChangeAspect="1" noChangeArrowheads="1"/>
          </p:cNvPicPr>
          <p:nvPr/>
        </p:nvPicPr>
        <p:blipFill>
          <a:blip r:embed="rId3"/>
          <a:srcRect/>
          <a:stretch>
            <a:fillRect/>
          </a:stretch>
        </p:blipFill>
        <p:spPr bwMode="auto">
          <a:xfrm>
            <a:off x="4245655" y="2548682"/>
            <a:ext cx="4862512" cy="3644900"/>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1178999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Título 2">
            <a:extLst>
              <a:ext uri="{FF2B5EF4-FFF2-40B4-BE49-F238E27FC236}">
                <a16:creationId xmlns:a16="http://schemas.microsoft.com/office/drawing/2014/main" id="{7DFC444B-C92F-4B7B-8BFA-DC91A468EDC8}"/>
              </a:ext>
            </a:extLst>
          </p:cNvPr>
          <p:cNvSpPr txBox="1">
            <a:spLocks/>
          </p:cNvSpPr>
          <p:nvPr/>
        </p:nvSpPr>
        <p:spPr>
          <a:xfrm>
            <a:off x="5065486" y="92008"/>
            <a:ext cx="4071255"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Dinira</a:t>
            </a:r>
          </a:p>
        </p:txBody>
      </p:sp>
      <p:pic>
        <p:nvPicPr>
          <p:cNvPr id="8" name="Picture 52" descr="NUEVA4">
            <a:extLst>
              <a:ext uri="{FF2B5EF4-FFF2-40B4-BE49-F238E27FC236}">
                <a16:creationId xmlns:a16="http://schemas.microsoft.com/office/drawing/2014/main" id="{A670486E-4138-4941-8871-C6E198464806}"/>
              </a:ext>
            </a:extLst>
          </p:cNvPr>
          <p:cNvPicPr>
            <a:picLocks noChangeAspect="1" noChangeArrowheads="1"/>
          </p:cNvPicPr>
          <p:nvPr/>
        </p:nvPicPr>
        <p:blipFill>
          <a:blip r:embed="rId2"/>
          <a:srcRect/>
          <a:stretch>
            <a:fillRect/>
          </a:stretch>
        </p:blipFill>
        <p:spPr bwMode="auto">
          <a:xfrm>
            <a:off x="10433" y="10433"/>
            <a:ext cx="5055054" cy="3188243"/>
          </a:xfrm>
          <a:prstGeom prst="rect">
            <a:avLst/>
          </a:prstGeom>
          <a:noFill/>
          <a:ln w="3175">
            <a:solidFill>
              <a:schemeClr val="tx1"/>
            </a:solidFill>
            <a:miter lim="800000"/>
            <a:headEnd/>
            <a:tailEnd/>
          </a:ln>
        </p:spPr>
      </p:pic>
      <p:pic>
        <p:nvPicPr>
          <p:cNvPr id="9" name="Picture 53" descr="CUEVA1">
            <a:extLst>
              <a:ext uri="{FF2B5EF4-FFF2-40B4-BE49-F238E27FC236}">
                <a16:creationId xmlns:a16="http://schemas.microsoft.com/office/drawing/2014/main" id="{B1F66069-A2C6-4C3C-9B8E-761884807FFA}"/>
              </a:ext>
            </a:extLst>
          </p:cNvPr>
          <p:cNvPicPr>
            <a:picLocks noChangeAspect="1" noChangeArrowheads="1"/>
          </p:cNvPicPr>
          <p:nvPr/>
        </p:nvPicPr>
        <p:blipFill>
          <a:blip r:embed="rId3"/>
          <a:srcRect/>
          <a:stretch>
            <a:fillRect/>
          </a:stretch>
        </p:blipFill>
        <p:spPr bwMode="auto">
          <a:xfrm>
            <a:off x="4960256" y="1843996"/>
            <a:ext cx="4176713" cy="4365625"/>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6383516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Título 2">
            <a:extLst>
              <a:ext uri="{FF2B5EF4-FFF2-40B4-BE49-F238E27FC236}">
                <a16:creationId xmlns:a16="http://schemas.microsoft.com/office/drawing/2014/main" id="{7DFC444B-C92F-4B7B-8BFA-DC91A468EDC8}"/>
              </a:ext>
            </a:extLst>
          </p:cNvPr>
          <p:cNvSpPr txBox="1">
            <a:spLocks/>
          </p:cNvSpPr>
          <p:nvPr/>
        </p:nvSpPr>
        <p:spPr>
          <a:xfrm>
            <a:off x="4906284" y="92008"/>
            <a:ext cx="4230458"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Cerro Saroche</a:t>
            </a:r>
          </a:p>
        </p:txBody>
      </p:sp>
      <p:pic>
        <p:nvPicPr>
          <p:cNvPr id="4" name="Picture 37" descr="Saroche">
            <a:extLst>
              <a:ext uri="{FF2B5EF4-FFF2-40B4-BE49-F238E27FC236}">
                <a16:creationId xmlns:a16="http://schemas.microsoft.com/office/drawing/2014/main" id="{F28A7C67-5741-4141-A917-17B0A31286F2}"/>
              </a:ext>
            </a:extLst>
          </p:cNvPr>
          <p:cNvPicPr>
            <a:picLocks noChangeAspect="1" noChangeArrowheads="1"/>
          </p:cNvPicPr>
          <p:nvPr/>
        </p:nvPicPr>
        <p:blipFill>
          <a:blip r:embed="rId2"/>
          <a:srcRect/>
          <a:stretch>
            <a:fillRect/>
          </a:stretch>
        </p:blipFill>
        <p:spPr bwMode="auto">
          <a:xfrm>
            <a:off x="11794" y="10433"/>
            <a:ext cx="4940300" cy="3390900"/>
          </a:xfrm>
          <a:prstGeom prst="rect">
            <a:avLst/>
          </a:prstGeom>
          <a:noFill/>
          <a:ln w="9525">
            <a:solidFill>
              <a:schemeClr val="tx1"/>
            </a:solidFill>
            <a:miter lim="800000"/>
            <a:headEnd/>
            <a:tailEnd/>
          </a:ln>
        </p:spPr>
      </p:pic>
      <p:pic>
        <p:nvPicPr>
          <p:cNvPr id="6" name="Picture 38" descr="Saroche1">
            <a:extLst>
              <a:ext uri="{FF2B5EF4-FFF2-40B4-BE49-F238E27FC236}">
                <a16:creationId xmlns:a16="http://schemas.microsoft.com/office/drawing/2014/main" id="{32CF4040-DE31-4C2D-98CD-2E0FC972E7B6}"/>
              </a:ext>
            </a:extLst>
          </p:cNvPr>
          <p:cNvPicPr>
            <a:picLocks noChangeAspect="1" noChangeArrowheads="1"/>
          </p:cNvPicPr>
          <p:nvPr/>
        </p:nvPicPr>
        <p:blipFill>
          <a:blip r:embed="rId3"/>
          <a:srcRect/>
          <a:stretch>
            <a:fillRect/>
          </a:stretch>
        </p:blipFill>
        <p:spPr bwMode="auto">
          <a:xfrm>
            <a:off x="4149044" y="2880884"/>
            <a:ext cx="4999037" cy="33274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7286555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9EB773A7-B23E-4C79-A7F4-5A9DA7869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288"/>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7" name="Título 2">
            <a:extLst>
              <a:ext uri="{FF2B5EF4-FFF2-40B4-BE49-F238E27FC236}">
                <a16:creationId xmlns:a16="http://schemas.microsoft.com/office/drawing/2014/main" id="{223AB897-7AB3-4E18-A79B-1F2DFABFB752}"/>
              </a:ext>
            </a:extLst>
          </p:cNvPr>
          <p:cNvSpPr txBox="1">
            <a:spLocks/>
          </p:cNvSpPr>
          <p:nvPr/>
        </p:nvSpPr>
        <p:spPr>
          <a:xfrm>
            <a:off x="34926" y="92008"/>
            <a:ext cx="9074150" cy="492443"/>
          </a:xfrm>
          <a:prstGeom prst="rect">
            <a:avLst/>
          </a:prstGeom>
        </p:spPr>
        <p:txBody>
          <a:bodyPr wrap="square" lIns="0" tIns="0" rIns="0" bIns="0" rtlCol="0">
            <a:spAutoFit/>
          </a:bodyPr>
          <a:lstStyle>
            <a:defPPr>
              <a:defRPr lang="es-VE"/>
            </a:defPPr>
            <a:lvl1pPr algn="ctr" eaLnBrk="0" fontAlgn="auto" hangingPunct="0">
              <a:spcAft>
                <a:spcPts val="0"/>
              </a:spcAft>
              <a:defRPr sz="3200" b="1" kern="10">
                <a:ln w="31750">
                  <a:solidFill>
                    <a:srgbClr val="1E0F00"/>
                  </a:solidFill>
                  <a:round/>
                  <a:headEnd/>
                  <a:tailEnd/>
                </a:ln>
                <a:solidFill>
                  <a:srgbClr val="FFFF00"/>
                </a:solidFill>
                <a:latin typeface="Arial Black"/>
                <a:ea typeface="+mj-ea"/>
              </a:defRPr>
            </a:lvl1pPr>
            <a:lvl2pPr algn="ctr" eaLnBrk="0" hangingPunct="0">
              <a:defRPr sz="3600" b="1">
                <a:solidFill>
                  <a:srgbClr val="CCFFFF"/>
                </a:solidFill>
                <a:latin typeface="Tahoma" pitchFamily="34" charset="0"/>
              </a:defRPr>
            </a:lvl2pPr>
            <a:lvl3pPr algn="ctr" eaLnBrk="0" hangingPunct="0">
              <a:defRPr sz="3600" b="1">
                <a:solidFill>
                  <a:srgbClr val="CCFFFF"/>
                </a:solidFill>
                <a:latin typeface="Tahoma" pitchFamily="34" charset="0"/>
              </a:defRPr>
            </a:lvl3pPr>
            <a:lvl4pPr algn="ctr" eaLnBrk="0" hangingPunct="0">
              <a:defRPr sz="3600" b="1">
                <a:solidFill>
                  <a:srgbClr val="CCFFFF"/>
                </a:solidFill>
                <a:latin typeface="Tahoma" pitchFamily="34" charset="0"/>
              </a:defRPr>
            </a:lvl4pPr>
            <a:lvl5pPr algn="ctr" eaLnBrk="0" hangingPunct="0">
              <a:defRPr sz="3600" b="1">
                <a:solidFill>
                  <a:srgbClr val="CCFFFF"/>
                </a:solidFill>
                <a:latin typeface="Tahoma" pitchFamily="34" charset="0"/>
              </a:defRPr>
            </a:lvl5pPr>
            <a:lvl6pPr marL="457200" algn="ctr" eaLnBrk="0" fontAlgn="base" hangingPunct="0">
              <a:spcBef>
                <a:spcPct val="0"/>
              </a:spcBef>
              <a:spcAft>
                <a:spcPct val="0"/>
              </a:spcAft>
              <a:defRPr sz="3600" b="1">
                <a:solidFill>
                  <a:srgbClr val="CCFFFF"/>
                </a:solidFill>
                <a:latin typeface="Tahoma" pitchFamily="34" charset="0"/>
              </a:defRPr>
            </a:lvl6pPr>
            <a:lvl7pPr marL="914400" algn="ctr" eaLnBrk="0" fontAlgn="base" hangingPunct="0">
              <a:spcBef>
                <a:spcPct val="0"/>
              </a:spcBef>
              <a:spcAft>
                <a:spcPct val="0"/>
              </a:spcAft>
              <a:defRPr sz="3600" b="1">
                <a:solidFill>
                  <a:srgbClr val="CCFFFF"/>
                </a:solidFill>
                <a:latin typeface="Tahoma" pitchFamily="34" charset="0"/>
              </a:defRPr>
            </a:lvl7pPr>
            <a:lvl8pPr marL="1371600" algn="ctr" eaLnBrk="0" fontAlgn="base" hangingPunct="0">
              <a:spcBef>
                <a:spcPct val="0"/>
              </a:spcBef>
              <a:spcAft>
                <a:spcPct val="0"/>
              </a:spcAft>
              <a:defRPr sz="3600" b="1">
                <a:solidFill>
                  <a:srgbClr val="CCFFFF"/>
                </a:solidFill>
                <a:latin typeface="Tahoma" pitchFamily="34" charset="0"/>
              </a:defRPr>
            </a:lvl8pPr>
            <a:lvl9pPr marL="1828800" algn="ctr" eaLnBrk="0" fontAlgn="base" hangingPunct="0">
              <a:spcBef>
                <a:spcPct val="0"/>
              </a:spcBef>
              <a:spcAft>
                <a:spcPct val="0"/>
              </a:spcAft>
              <a:defRPr sz="3600" b="1">
                <a:solidFill>
                  <a:srgbClr val="CCFFFF"/>
                </a:solidFill>
                <a:latin typeface="Tahoma" pitchFamily="34" charset="0"/>
              </a:defRPr>
            </a:lvl9pPr>
          </a:lstStyle>
          <a:p>
            <a:pPr>
              <a:defRPr/>
            </a:pPr>
            <a:r>
              <a:rPr lang="es-VE" dirty="0">
                <a:ln w="31750">
                  <a:solidFill>
                    <a:srgbClr val="001400"/>
                  </a:solidFill>
                  <a:round/>
                  <a:headEnd/>
                  <a:tailEnd/>
                </a:ln>
                <a:solidFill>
                  <a:srgbClr val="92D050"/>
                </a:solidFill>
              </a:rPr>
              <a:t>Monumento Natural Cerro </a:t>
            </a:r>
            <a:r>
              <a:rPr lang="es-VE" dirty="0" err="1">
                <a:ln w="31750">
                  <a:solidFill>
                    <a:srgbClr val="001400"/>
                  </a:solidFill>
                  <a:round/>
                  <a:headEnd/>
                  <a:tailEnd/>
                </a:ln>
                <a:solidFill>
                  <a:srgbClr val="92D050"/>
                </a:solidFill>
              </a:rPr>
              <a:t>Autana</a:t>
            </a:r>
            <a:endParaRPr lang="es-VE" dirty="0">
              <a:ln w="31750">
                <a:solidFill>
                  <a:srgbClr val="001400"/>
                </a:solidFill>
                <a:round/>
                <a:headEnd/>
                <a:tailEnd/>
              </a:ln>
              <a:solidFill>
                <a:srgbClr val="92D050"/>
              </a:solidFill>
            </a:endParaRPr>
          </a:p>
        </p:txBody>
      </p:sp>
    </p:spTree>
    <p:extLst>
      <p:ext uri="{BB962C8B-B14F-4D97-AF65-F5344CB8AC3E}">
        <p14:creationId xmlns:p14="http://schemas.microsoft.com/office/powerpoint/2010/main" val="365330661"/>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Título 2">
            <a:extLst>
              <a:ext uri="{FF2B5EF4-FFF2-40B4-BE49-F238E27FC236}">
                <a16:creationId xmlns:a16="http://schemas.microsoft.com/office/drawing/2014/main" id="{7DFC444B-C92F-4B7B-8BFA-DC91A468EDC8}"/>
              </a:ext>
            </a:extLst>
          </p:cNvPr>
          <p:cNvSpPr txBox="1">
            <a:spLocks/>
          </p:cNvSpPr>
          <p:nvPr/>
        </p:nvSpPr>
        <p:spPr>
          <a:xfrm>
            <a:off x="4716464" y="92008"/>
            <a:ext cx="4420278"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El Guache</a:t>
            </a:r>
          </a:p>
        </p:txBody>
      </p:sp>
      <p:pic>
        <p:nvPicPr>
          <p:cNvPr id="4" name="Picture 38" descr="PN El Guache (1)">
            <a:extLst>
              <a:ext uri="{FF2B5EF4-FFF2-40B4-BE49-F238E27FC236}">
                <a16:creationId xmlns:a16="http://schemas.microsoft.com/office/drawing/2014/main" id="{97D865A7-7921-4589-A45F-365B972A6185}"/>
              </a:ext>
            </a:extLst>
          </p:cNvPr>
          <p:cNvPicPr>
            <a:picLocks noChangeAspect="1" noChangeArrowheads="1"/>
          </p:cNvPicPr>
          <p:nvPr/>
        </p:nvPicPr>
        <p:blipFill>
          <a:blip r:embed="rId2"/>
          <a:srcRect/>
          <a:stretch>
            <a:fillRect/>
          </a:stretch>
        </p:blipFill>
        <p:spPr bwMode="auto">
          <a:xfrm>
            <a:off x="10434" y="10434"/>
            <a:ext cx="4706030" cy="3208794"/>
          </a:xfrm>
          <a:prstGeom prst="rect">
            <a:avLst/>
          </a:prstGeom>
          <a:noFill/>
          <a:ln w="9525">
            <a:solidFill>
              <a:schemeClr val="tx1"/>
            </a:solidFill>
            <a:miter lim="800000"/>
            <a:headEnd/>
            <a:tailEnd/>
          </a:ln>
        </p:spPr>
      </p:pic>
      <p:pic>
        <p:nvPicPr>
          <p:cNvPr id="6" name="Picture 37" descr="PN El Guache (2)">
            <a:extLst>
              <a:ext uri="{FF2B5EF4-FFF2-40B4-BE49-F238E27FC236}">
                <a16:creationId xmlns:a16="http://schemas.microsoft.com/office/drawing/2014/main" id="{EE5BFA47-F628-4BD0-8B4B-BCEA8D51B4BA}"/>
              </a:ext>
            </a:extLst>
          </p:cNvPr>
          <p:cNvPicPr>
            <a:picLocks noChangeAspect="1" noChangeArrowheads="1"/>
          </p:cNvPicPr>
          <p:nvPr/>
        </p:nvPicPr>
        <p:blipFill>
          <a:blip r:embed="rId3"/>
          <a:srcRect/>
          <a:stretch>
            <a:fillRect/>
          </a:stretch>
        </p:blipFill>
        <p:spPr bwMode="auto">
          <a:xfrm>
            <a:off x="4307794" y="2899708"/>
            <a:ext cx="4838700" cy="330676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0339481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61555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4000" kern="10" dirty="0">
                <a:ln w="31750">
                  <a:solidFill>
                    <a:srgbClr val="001400"/>
                  </a:solidFill>
                  <a:round/>
                  <a:headEnd/>
                  <a:tailEnd/>
                </a:ln>
                <a:solidFill>
                  <a:srgbClr val="92D050"/>
                </a:solidFill>
                <a:latin typeface="Arial Black"/>
                <a:cs typeface="Arial" charset="0"/>
              </a:rPr>
              <a:t>Monumentos Naturales</a:t>
            </a:r>
          </a:p>
        </p:txBody>
      </p:sp>
      <p:sp>
        <p:nvSpPr>
          <p:cNvPr id="22" name="Rectángulo 21">
            <a:extLst>
              <a:ext uri="{FF2B5EF4-FFF2-40B4-BE49-F238E27FC236}">
                <a16:creationId xmlns:a16="http://schemas.microsoft.com/office/drawing/2014/main" id="{86A837FA-DC02-4519-B91B-6B493350AB5C}"/>
              </a:ext>
            </a:extLst>
          </p:cNvPr>
          <p:cNvSpPr/>
          <p:nvPr/>
        </p:nvSpPr>
        <p:spPr>
          <a:xfrm>
            <a:off x="71437" y="1262975"/>
            <a:ext cx="9001125" cy="4524315"/>
          </a:xfrm>
          <a:prstGeom prst="rect">
            <a:avLst/>
          </a:prstGeom>
        </p:spPr>
        <p:txBody>
          <a:bodyPr wrap="square">
            <a:spAutoFit/>
          </a:bodyPr>
          <a:lstStyle/>
          <a:p>
            <a:pPr marL="342900" indent="-342900" algn="just">
              <a:spcAft>
                <a:spcPts val="600"/>
              </a:spcAft>
              <a:buClr>
                <a:srgbClr val="FF0000"/>
              </a:buClr>
              <a:buFont typeface="Wingdings" panose="05000000000000000000" pitchFamily="2" charset="2"/>
              <a:buChar char="Ø"/>
              <a:defRPr/>
            </a:pPr>
            <a:r>
              <a:rPr lang="es-VE" sz="3200" b="1" dirty="0">
                <a:ln>
                  <a:solidFill>
                    <a:schemeClr val="tx1">
                      <a:lumMod val="95000"/>
                      <a:lumOff val="5000"/>
                    </a:schemeClr>
                  </a:solidFill>
                </a:ln>
                <a:solidFill>
                  <a:srgbClr val="0066FF"/>
                </a:solidFill>
              </a:rPr>
              <a:t>Los monumentos naturales comprenden áreas </a:t>
            </a:r>
            <a:r>
              <a:rPr lang="es-VE" altLang="es-VE" sz="3200" b="1" dirty="0">
                <a:ln>
                  <a:solidFill>
                    <a:schemeClr val="tx1">
                      <a:lumMod val="95000"/>
                      <a:lumOff val="5000"/>
                    </a:schemeClr>
                  </a:solidFill>
                </a:ln>
                <a:solidFill>
                  <a:srgbClr val="0066FF"/>
                </a:solidFill>
              </a:rPr>
              <a:t>de singularidad relevante </a:t>
            </a:r>
            <a:r>
              <a:rPr lang="es-VE" sz="3200" b="1" dirty="0">
                <a:ln>
                  <a:solidFill>
                    <a:schemeClr val="tx1">
                      <a:lumMod val="95000"/>
                      <a:lumOff val="5000"/>
                    </a:schemeClr>
                  </a:solidFill>
                </a:ln>
                <a:solidFill>
                  <a:srgbClr val="0066FF"/>
                </a:solidFill>
              </a:rPr>
              <a:t>que poseen un rasgo continental, natural o marino, de interés nacional, que presenta por lo menos una característica sobresaliente, tal como accidentes geográficos o sitios de belleza o rareza excepcionales, que merecen recibir protección absoluta y a perpetuidad en su estado natural.</a:t>
            </a:r>
          </a:p>
        </p:txBody>
      </p:sp>
    </p:spTree>
    <p:extLst>
      <p:ext uri="{BB962C8B-B14F-4D97-AF65-F5344CB8AC3E}">
        <p14:creationId xmlns:p14="http://schemas.microsoft.com/office/powerpoint/2010/main" val="28841583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Título 2">
            <a:extLst>
              <a:ext uri="{FF2B5EF4-FFF2-40B4-BE49-F238E27FC236}">
                <a16:creationId xmlns:a16="http://schemas.microsoft.com/office/drawing/2014/main" id="{7DFC444B-C92F-4B7B-8BFA-DC91A468EDC8}"/>
              </a:ext>
            </a:extLst>
          </p:cNvPr>
          <p:cNvSpPr txBox="1">
            <a:spLocks/>
          </p:cNvSpPr>
          <p:nvPr/>
        </p:nvSpPr>
        <p:spPr>
          <a:xfrm>
            <a:off x="5453930" y="92008"/>
            <a:ext cx="3682812" cy="147732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Monumento Natural </a:t>
            </a:r>
            <a:br>
              <a:rPr lang="es-VE" sz="3200" kern="10" dirty="0">
                <a:ln w="31750">
                  <a:solidFill>
                    <a:srgbClr val="001400"/>
                  </a:solidFill>
                  <a:round/>
                  <a:headEnd/>
                  <a:tailEnd/>
                </a:ln>
                <a:solidFill>
                  <a:srgbClr val="92D050"/>
                </a:solidFill>
                <a:latin typeface="Arial Black"/>
                <a:cs typeface="Arial" charset="0"/>
              </a:rPr>
            </a:br>
            <a:r>
              <a:rPr lang="es-VE" sz="3200" kern="10" dirty="0">
                <a:ln w="31750">
                  <a:solidFill>
                    <a:srgbClr val="001400"/>
                  </a:solidFill>
                  <a:round/>
                  <a:headEnd/>
                  <a:tailEnd/>
                </a:ln>
                <a:solidFill>
                  <a:srgbClr val="92D050"/>
                </a:solidFill>
                <a:latin typeface="Arial Black"/>
                <a:cs typeface="Arial" charset="0"/>
              </a:rPr>
              <a:t>Loma El León</a:t>
            </a:r>
          </a:p>
        </p:txBody>
      </p:sp>
      <p:pic>
        <p:nvPicPr>
          <p:cNvPr id="4" name="Picture 38" descr="Loma Leon1">
            <a:extLst>
              <a:ext uri="{FF2B5EF4-FFF2-40B4-BE49-F238E27FC236}">
                <a16:creationId xmlns:a16="http://schemas.microsoft.com/office/drawing/2014/main" id="{5B19D832-B17A-4B4D-942B-192CDE2C02E0}"/>
              </a:ext>
            </a:extLst>
          </p:cNvPr>
          <p:cNvPicPr>
            <a:picLocks noChangeAspect="1" noChangeArrowheads="1"/>
          </p:cNvPicPr>
          <p:nvPr/>
        </p:nvPicPr>
        <p:blipFill>
          <a:blip r:embed="rId2"/>
          <a:srcRect b="15829"/>
          <a:stretch>
            <a:fillRect/>
          </a:stretch>
        </p:blipFill>
        <p:spPr bwMode="auto">
          <a:xfrm>
            <a:off x="20411" y="20185"/>
            <a:ext cx="5433519" cy="2897186"/>
          </a:xfrm>
          <a:prstGeom prst="rect">
            <a:avLst/>
          </a:prstGeom>
          <a:noFill/>
          <a:ln w="9525">
            <a:solidFill>
              <a:schemeClr val="tx1"/>
            </a:solidFill>
            <a:miter lim="800000"/>
            <a:headEnd/>
            <a:tailEnd/>
          </a:ln>
        </p:spPr>
      </p:pic>
      <p:pic>
        <p:nvPicPr>
          <p:cNvPr id="6" name="Picture 12" descr="jarillo5">
            <a:extLst>
              <a:ext uri="{FF2B5EF4-FFF2-40B4-BE49-F238E27FC236}">
                <a16:creationId xmlns:a16="http://schemas.microsoft.com/office/drawing/2014/main" id="{10AA5304-1C8F-4F0C-8B3D-C6463F51A0D1}"/>
              </a:ext>
            </a:extLst>
          </p:cNvPr>
          <p:cNvPicPr>
            <a:picLocks noChangeAspect="1" noChangeArrowheads="1"/>
          </p:cNvPicPr>
          <p:nvPr/>
        </p:nvPicPr>
        <p:blipFill>
          <a:blip r:embed="rId3"/>
          <a:srcRect/>
          <a:stretch>
            <a:fillRect/>
          </a:stretch>
        </p:blipFill>
        <p:spPr bwMode="auto">
          <a:xfrm>
            <a:off x="4568074" y="2787424"/>
            <a:ext cx="4570482" cy="3427412"/>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2976022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Título 2">
            <a:extLst>
              <a:ext uri="{FF2B5EF4-FFF2-40B4-BE49-F238E27FC236}">
                <a16:creationId xmlns:a16="http://schemas.microsoft.com/office/drawing/2014/main" id="{7DFC444B-C92F-4B7B-8BFA-DC91A468EDC8}"/>
              </a:ext>
            </a:extLst>
          </p:cNvPr>
          <p:cNvSpPr txBox="1">
            <a:spLocks/>
          </p:cNvSpPr>
          <p:nvPr/>
        </p:nvSpPr>
        <p:spPr>
          <a:xfrm>
            <a:off x="71438" y="92008"/>
            <a:ext cx="9065304" cy="147732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Funciones que cumple el</a:t>
            </a:r>
            <a:br>
              <a:rPr lang="es-VE" sz="3200" kern="10" dirty="0">
                <a:ln w="31750">
                  <a:solidFill>
                    <a:srgbClr val="001400"/>
                  </a:solidFill>
                  <a:round/>
                  <a:headEnd/>
                  <a:tailEnd/>
                </a:ln>
                <a:solidFill>
                  <a:srgbClr val="92D050"/>
                </a:solidFill>
                <a:latin typeface="Arial Black"/>
                <a:cs typeface="Arial" charset="0"/>
              </a:rPr>
            </a:br>
            <a:r>
              <a:rPr lang="es-VE" sz="3200" kern="10" dirty="0">
                <a:ln w="31750">
                  <a:solidFill>
                    <a:srgbClr val="001400"/>
                  </a:solidFill>
                  <a:round/>
                  <a:headEnd/>
                  <a:tailEnd/>
                </a:ln>
                <a:solidFill>
                  <a:srgbClr val="92D050"/>
                </a:solidFill>
                <a:latin typeface="Arial Black"/>
                <a:cs typeface="Arial" charset="0"/>
              </a:rPr>
              <a:t>Sistema de Parques Nacionales y Monumentos Naturales</a:t>
            </a:r>
          </a:p>
        </p:txBody>
      </p:sp>
      <p:sp>
        <p:nvSpPr>
          <p:cNvPr id="4" name="Text Box 6">
            <a:extLst>
              <a:ext uri="{FF2B5EF4-FFF2-40B4-BE49-F238E27FC236}">
                <a16:creationId xmlns:a16="http://schemas.microsoft.com/office/drawing/2014/main" id="{3B5306FA-D70E-447C-9AEC-E95269DCFBE3}"/>
              </a:ext>
            </a:extLst>
          </p:cNvPr>
          <p:cNvSpPr txBox="1">
            <a:spLocks noChangeArrowheads="1"/>
          </p:cNvSpPr>
          <p:nvPr/>
        </p:nvSpPr>
        <p:spPr bwMode="auto">
          <a:xfrm>
            <a:off x="250825" y="1948355"/>
            <a:ext cx="3097213" cy="938719"/>
          </a:xfrm>
          <a:prstGeom prst="rect">
            <a:avLst/>
          </a:prstGeom>
          <a:noFill/>
          <a:ln w="9525" algn="ctr">
            <a:noFill/>
            <a:miter lim="800000"/>
            <a:headEnd/>
            <a:tailEnd/>
          </a:ln>
        </p:spPr>
        <p:txBody>
          <a:bodyPr lIns="0" tIns="0" rIns="0" bIns="0">
            <a:spAutoFit/>
          </a:bodyPr>
          <a:lstStyle/>
          <a:p>
            <a:pPr marL="342900" indent="-342900" algn="just" eaLnBrk="0" hangingPunct="0">
              <a:spcAft>
                <a:spcPts val="600"/>
              </a:spcAft>
              <a:buClr>
                <a:srgbClr val="FF0000"/>
              </a:buClr>
              <a:buSzPct val="110000"/>
              <a:buFont typeface="Wingdings" panose="05000000000000000000" pitchFamily="2" charset="2"/>
              <a:buChar char="Ø"/>
              <a:defRPr/>
            </a:pPr>
            <a:r>
              <a:rPr lang="es-MX" altLang="es-VE" sz="2800" b="1" dirty="0">
                <a:ln>
                  <a:solidFill>
                    <a:schemeClr val="tx1">
                      <a:lumMod val="95000"/>
                      <a:lumOff val="5000"/>
                    </a:schemeClr>
                  </a:solidFill>
                </a:ln>
                <a:solidFill>
                  <a:srgbClr val="0066FF"/>
                </a:solidFill>
              </a:rPr>
              <a:t> Recreación</a:t>
            </a:r>
          </a:p>
          <a:p>
            <a:pPr marL="342900" indent="-342900" algn="just" eaLnBrk="0" hangingPunct="0">
              <a:spcAft>
                <a:spcPts val="600"/>
              </a:spcAft>
              <a:buClr>
                <a:srgbClr val="FF0000"/>
              </a:buClr>
              <a:buSzPct val="110000"/>
              <a:buFont typeface="Wingdings" panose="05000000000000000000" pitchFamily="2" charset="2"/>
              <a:buChar char="Ø"/>
              <a:defRPr/>
            </a:pPr>
            <a:r>
              <a:rPr lang="es-MX" altLang="es-VE" sz="2800" b="1" dirty="0">
                <a:ln>
                  <a:solidFill>
                    <a:schemeClr val="tx1">
                      <a:lumMod val="95000"/>
                      <a:lumOff val="5000"/>
                    </a:schemeClr>
                  </a:solidFill>
                </a:ln>
                <a:solidFill>
                  <a:srgbClr val="0066FF"/>
                </a:solidFill>
              </a:rPr>
              <a:t> Educación</a:t>
            </a:r>
          </a:p>
        </p:txBody>
      </p:sp>
      <p:pic>
        <p:nvPicPr>
          <p:cNvPr id="6" name="Picture 4">
            <a:extLst>
              <a:ext uri="{FF2B5EF4-FFF2-40B4-BE49-F238E27FC236}">
                <a16:creationId xmlns:a16="http://schemas.microsoft.com/office/drawing/2014/main" id="{FD9286ED-DA1B-495A-9AB1-6D7740CFCFAD}"/>
              </a:ext>
            </a:extLst>
          </p:cNvPr>
          <p:cNvPicPr>
            <a:picLocks noChangeAspect="1" noChangeArrowheads="1"/>
          </p:cNvPicPr>
          <p:nvPr/>
        </p:nvPicPr>
        <p:blipFill>
          <a:blip r:embed="rId2"/>
          <a:srcRect/>
          <a:stretch>
            <a:fillRect/>
          </a:stretch>
        </p:blipFill>
        <p:spPr bwMode="auto">
          <a:xfrm>
            <a:off x="5015417" y="1711131"/>
            <a:ext cx="3989388" cy="2992437"/>
          </a:xfrm>
          <a:prstGeom prst="rect">
            <a:avLst/>
          </a:prstGeom>
          <a:noFill/>
          <a:ln w="9525">
            <a:noFill/>
            <a:miter lim="800000"/>
            <a:headEnd/>
            <a:tailEnd/>
          </a:ln>
          <a:effectLst>
            <a:outerShdw dist="107763" dir="18900000" algn="ctr" rotWithShape="0">
              <a:schemeClr val="bg2"/>
            </a:outerShdw>
          </a:effectLst>
        </p:spPr>
      </p:pic>
      <p:pic>
        <p:nvPicPr>
          <p:cNvPr id="7" name="Picture 5" descr="msotw9_temp0">
            <a:extLst>
              <a:ext uri="{FF2B5EF4-FFF2-40B4-BE49-F238E27FC236}">
                <a16:creationId xmlns:a16="http://schemas.microsoft.com/office/drawing/2014/main" id="{B7376DC4-93E7-4FC6-AB1A-29D9AFEEBC7E}"/>
              </a:ext>
            </a:extLst>
          </p:cNvPr>
          <p:cNvPicPr>
            <a:picLocks noChangeAspect="1" noChangeArrowheads="1"/>
          </p:cNvPicPr>
          <p:nvPr/>
        </p:nvPicPr>
        <p:blipFill>
          <a:blip r:embed="rId3">
            <a:lum bright="54000" contrast="70000"/>
          </a:blip>
          <a:srcRect/>
          <a:stretch>
            <a:fillRect/>
          </a:stretch>
        </p:blipFill>
        <p:spPr bwMode="auto">
          <a:xfrm>
            <a:off x="94069" y="3516795"/>
            <a:ext cx="3445965" cy="2683234"/>
          </a:xfrm>
          <a:prstGeom prst="rect">
            <a:avLst/>
          </a:prstGeom>
          <a:noFill/>
          <a:ln w="12700" cap="sq">
            <a:noFill/>
            <a:miter lim="800000"/>
            <a:headEnd type="none" w="sm" len="sm"/>
            <a:tailEnd type="none" w="sm" len="sm"/>
          </a:ln>
          <a:effectLst>
            <a:outerShdw dist="107763" dir="18900000" algn="ctr" rotWithShape="0">
              <a:schemeClr val="bg2"/>
            </a:outerShdw>
          </a:effectLst>
        </p:spPr>
      </p:pic>
      <p:sp>
        <p:nvSpPr>
          <p:cNvPr id="8" name="Text Box 6">
            <a:extLst>
              <a:ext uri="{FF2B5EF4-FFF2-40B4-BE49-F238E27FC236}">
                <a16:creationId xmlns:a16="http://schemas.microsoft.com/office/drawing/2014/main" id="{CF02EB6F-2E92-49B1-A9CC-28EEBCD94B57}"/>
              </a:ext>
            </a:extLst>
          </p:cNvPr>
          <p:cNvSpPr txBox="1">
            <a:spLocks noChangeArrowheads="1"/>
          </p:cNvSpPr>
          <p:nvPr/>
        </p:nvSpPr>
        <p:spPr bwMode="auto">
          <a:xfrm>
            <a:off x="5015536" y="5079084"/>
            <a:ext cx="3097213" cy="938719"/>
          </a:xfrm>
          <a:prstGeom prst="rect">
            <a:avLst/>
          </a:prstGeom>
          <a:noFill/>
          <a:ln w="9525" algn="ctr">
            <a:noFill/>
            <a:miter lim="800000"/>
            <a:headEnd/>
            <a:tailEnd/>
          </a:ln>
        </p:spPr>
        <p:txBody>
          <a:bodyPr lIns="0" tIns="0" rIns="0" bIns="0">
            <a:spAutoFit/>
          </a:bodyPr>
          <a:lstStyle/>
          <a:p>
            <a:pPr marL="342900" indent="-342900" algn="just" eaLnBrk="0" hangingPunct="0">
              <a:spcAft>
                <a:spcPts val="600"/>
              </a:spcAft>
              <a:buClr>
                <a:srgbClr val="FF0000"/>
              </a:buClr>
              <a:buSzPct val="110000"/>
              <a:buFont typeface="Wingdings" panose="05000000000000000000" pitchFamily="2" charset="2"/>
              <a:buChar char="Ø"/>
              <a:defRPr/>
            </a:pPr>
            <a:r>
              <a:rPr lang="es-MX" altLang="es-VE" sz="2800" b="1" dirty="0">
                <a:ln>
                  <a:solidFill>
                    <a:schemeClr val="tx1">
                      <a:lumMod val="95000"/>
                      <a:lumOff val="5000"/>
                    </a:schemeClr>
                  </a:solidFill>
                </a:ln>
                <a:solidFill>
                  <a:srgbClr val="0066FF"/>
                </a:solidFill>
              </a:rPr>
              <a:t>Conservación</a:t>
            </a:r>
          </a:p>
          <a:p>
            <a:pPr marL="342900" indent="-342900" algn="just" eaLnBrk="0" hangingPunct="0">
              <a:spcAft>
                <a:spcPts val="600"/>
              </a:spcAft>
              <a:buClr>
                <a:srgbClr val="FF0000"/>
              </a:buClr>
              <a:buSzPct val="110000"/>
              <a:buFont typeface="Wingdings" panose="05000000000000000000" pitchFamily="2" charset="2"/>
              <a:buChar char="Ø"/>
              <a:defRPr/>
            </a:pPr>
            <a:r>
              <a:rPr lang="es-MX" altLang="es-VE" sz="2800" b="1" dirty="0">
                <a:ln>
                  <a:solidFill>
                    <a:schemeClr val="tx1">
                      <a:lumMod val="95000"/>
                      <a:lumOff val="5000"/>
                    </a:schemeClr>
                  </a:solidFill>
                </a:ln>
                <a:solidFill>
                  <a:srgbClr val="0066FF"/>
                </a:solidFill>
              </a:rPr>
              <a:t> Investigación </a:t>
            </a:r>
            <a:endParaRPr lang="es-ES" altLang="es-VE" sz="2800" b="1" dirty="0">
              <a:ln>
                <a:solidFill>
                  <a:schemeClr val="tx1">
                    <a:lumMod val="95000"/>
                    <a:lumOff val="5000"/>
                  </a:schemeClr>
                </a:solidFill>
              </a:ln>
              <a:solidFill>
                <a:srgbClr val="0066FF"/>
              </a:solidFill>
            </a:endParaRPr>
          </a:p>
        </p:txBody>
      </p:sp>
    </p:spTree>
    <p:extLst>
      <p:ext uri="{BB962C8B-B14F-4D97-AF65-F5344CB8AC3E}">
        <p14:creationId xmlns:p14="http://schemas.microsoft.com/office/powerpoint/2010/main" val="8304040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left)">
                                      <p:cBhvr>
                                        <p:cTn id="27" dur="500"/>
                                        <p:tgtEl>
                                          <p:spTgt spid="8">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left)">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Título 2">
            <a:extLst>
              <a:ext uri="{FF2B5EF4-FFF2-40B4-BE49-F238E27FC236}">
                <a16:creationId xmlns:a16="http://schemas.microsoft.com/office/drawing/2014/main" id="{7DFC444B-C92F-4B7B-8BFA-DC91A468EDC8}"/>
              </a:ext>
            </a:extLst>
          </p:cNvPr>
          <p:cNvSpPr txBox="1">
            <a:spLocks/>
          </p:cNvSpPr>
          <p:nvPr/>
        </p:nvSpPr>
        <p:spPr>
          <a:xfrm>
            <a:off x="71438" y="92008"/>
            <a:ext cx="8964763"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El beneficio de salud que nos proporciona el agua potable.</a:t>
            </a:r>
          </a:p>
        </p:txBody>
      </p:sp>
      <p:grpSp>
        <p:nvGrpSpPr>
          <p:cNvPr id="6" name="Grupo 5">
            <a:extLst>
              <a:ext uri="{FF2B5EF4-FFF2-40B4-BE49-F238E27FC236}">
                <a16:creationId xmlns:a16="http://schemas.microsoft.com/office/drawing/2014/main" id="{1C8839B0-E6DC-4C5E-8C19-F04942CD9F7C}"/>
              </a:ext>
            </a:extLst>
          </p:cNvPr>
          <p:cNvGrpSpPr>
            <a:grpSpLocks noChangeAspect="1"/>
          </p:cNvGrpSpPr>
          <p:nvPr/>
        </p:nvGrpSpPr>
        <p:grpSpPr bwMode="auto">
          <a:xfrm>
            <a:off x="132908" y="2089152"/>
            <a:ext cx="8869680" cy="3814175"/>
            <a:chOff x="0" y="6524"/>
            <a:chExt cx="9144000" cy="4076700"/>
          </a:xfrm>
        </p:grpSpPr>
        <p:pic>
          <p:nvPicPr>
            <p:cNvPr id="7" name="Picture 10" descr="EmbalseLagartijo01">
              <a:extLst>
                <a:ext uri="{FF2B5EF4-FFF2-40B4-BE49-F238E27FC236}">
                  <a16:creationId xmlns:a16="http://schemas.microsoft.com/office/drawing/2014/main" id="{B2BBEA81-D3EA-4833-8B82-5DF444BF8B7F}"/>
                </a:ext>
              </a:extLst>
            </p:cNvPr>
            <p:cNvPicPr>
              <a:picLocks noChangeAspect="1" noChangeArrowheads="1"/>
            </p:cNvPicPr>
            <p:nvPr/>
          </p:nvPicPr>
          <p:blipFill>
            <a:blip r:embed="rId2"/>
            <a:srcRect l="2089" t="1738" r="2066" b="3334"/>
            <a:stretch>
              <a:fillRect/>
            </a:stretch>
          </p:blipFill>
          <p:spPr bwMode="auto">
            <a:xfrm>
              <a:off x="5940425" y="6524"/>
              <a:ext cx="3203575" cy="2054225"/>
            </a:xfrm>
            <a:prstGeom prst="rect">
              <a:avLst/>
            </a:prstGeom>
            <a:noFill/>
            <a:ln w="9525">
              <a:noFill/>
              <a:miter lim="800000"/>
              <a:headEnd/>
              <a:tailEnd/>
            </a:ln>
          </p:spPr>
        </p:pic>
        <p:pic>
          <p:nvPicPr>
            <p:cNvPr id="8" name="Picture 9" descr="EmbalseTaguaza01">
              <a:extLst>
                <a:ext uri="{FF2B5EF4-FFF2-40B4-BE49-F238E27FC236}">
                  <a16:creationId xmlns:a16="http://schemas.microsoft.com/office/drawing/2014/main" id="{7B92B3D7-F4C1-415E-AAC4-ABA2F1B779C0}"/>
                </a:ext>
              </a:extLst>
            </p:cNvPr>
            <p:cNvPicPr>
              <a:picLocks noChangeAspect="1" noChangeArrowheads="1"/>
            </p:cNvPicPr>
            <p:nvPr/>
          </p:nvPicPr>
          <p:blipFill>
            <a:blip r:embed="rId3"/>
            <a:srcRect l="3358" t="3833" r="3358" b="3833"/>
            <a:stretch>
              <a:fillRect/>
            </a:stretch>
          </p:blipFill>
          <p:spPr bwMode="auto">
            <a:xfrm>
              <a:off x="5940425" y="2067099"/>
              <a:ext cx="3203575" cy="2016125"/>
            </a:xfrm>
            <a:prstGeom prst="rect">
              <a:avLst/>
            </a:prstGeom>
            <a:noFill/>
            <a:ln w="9525">
              <a:noFill/>
              <a:miter lim="800000"/>
              <a:headEnd/>
              <a:tailEnd/>
            </a:ln>
          </p:spPr>
        </p:pic>
        <p:pic>
          <p:nvPicPr>
            <p:cNvPr id="9" name="Picture 7" descr="EmbalesLaAsuncion">
              <a:extLst>
                <a:ext uri="{FF2B5EF4-FFF2-40B4-BE49-F238E27FC236}">
                  <a16:creationId xmlns:a16="http://schemas.microsoft.com/office/drawing/2014/main" id="{020EFC13-05EC-40D6-92A2-16EDD5E5B470}"/>
                </a:ext>
              </a:extLst>
            </p:cNvPr>
            <p:cNvPicPr>
              <a:picLocks noChangeAspect="1" noChangeArrowheads="1"/>
            </p:cNvPicPr>
            <p:nvPr/>
          </p:nvPicPr>
          <p:blipFill>
            <a:blip r:embed="rId4"/>
            <a:srcRect l="1590" t="2538" r="1472" b="1251"/>
            <a:stretch>
              <a:fillRect/>
            </a:stretch>
          </p:blipFill>
          <p:spPr bwMode="auto">
            <a:xfrm>
              <a:off x="0" y="6524"/>
              <a:ext cx="3059113" cy="2071688"/>
            </a:xfrm>
            <a:prstGeom prst="rect">
              <a:avLst/>
            </a:prstGeom>
            <a:noFill/>
            <a:ln w="9525">
              <a:noFill/>
              <a:miter lim="800000"/>
              <a:headEnd/>
              <a:tailEnd/>
            </a:ln>
          </p:spPr>
        </p:pic>
        <p:pic>
          <p:nvPicPr>
            <p:cNvPr id="10" name="Picture 8" descr="EmbalseSanLuan">
              <a:extLst>
                <a:ext uri="{FF2B5EF4-FFF2-40B4-BE49-F238E27FC236}">
                  <a16:creationId xmlns:a16="http://schemas.microsoft.com/office/drawing/2014/main" id="{FC221DC1-1CBC-4B0F-9A4A-77089B202CF4}"/>
                </a:ext>
              </a:extLst>
            </p:cNvPr>
            <p:cNvPicPr>
              <a:picLocks noChangeAspect="1" noChangeArrowheads="1"/>
            </p:cNvPicPr>
            <p:nvPr/>
          </p:nvPicPr>
          <p:blipFill>
            <a:blip r:embed="rId5"/>
            <a:srcRect l="1633" t="2580" r="1465" b="2545"/>
            <a:stretch>
              <a:fillRect/>
            </a:stretch>
          </p:blipFill>
          <p:spPr bwMode="auto">
            <a:xfrm>
              <a:off x="0" y="2067099"/>
              <a:ext cx="3059113" cy="2014538"/>
            </a:xfrm>
            <a:prstGeom prst="rect">
              <a:avLst/>
            </a:prstGeom>
            <a:noFill/>
            <a:ln w="9525">
              <a:noFill/>
              <a:miter lim="800000"/>
              <a:headEnd/>
              <a:tailEnd/>
            </a:ln>
          </p:spPr>
        </p:pic>
        <p:pic>
          <p:nvPicPr>
            <p:cNvPr id="11" name="Picture 11" descr="EmbalseTurimiquire01">
              <a:extLst>
                <a:ext uri="{FF2B5EF4-FFF2-40B4-BE49-F238E27FC236}">
                  <a16:creationId xmlns:a16="http://schemas.microsoft.com/office/drawing/2014/main" id="{26749D6F-B792-4042-8232-3257482986BC}"/>
                </a:ext>
              </a:extLst>
            </p:cNvPr>
            <p:cNvPicPr>
              <a:picLocks noChangeAspect="1" noChangeArrowheads="1"/>
            </p:cNvPicPr>
            <p:nvPr/>
          </p:nvPicPr>
          <p:blipFill>
            <a:blip r:embed="rId6"/>
            <a:srcRect l="2562" t="3632" r="2562" b="3581"/>
            <a:stretch>
              <a:fillRect/>
            </a:stretch>
          </p:blipFill>
          <p:spPr bwMode="auto">
            <a:xfrm>
              <a:off x="2952750" y="6524"/>
              <a:ext cx="2987675" cy="2060575"/>
            </a:xfrm>
            <a:prstGeom prst="rect">
              <a:avLst/>
            </a:prstGeom>
            <a:noFill/>
            <a:ln w="9525">
              <a:noFill/>
              <a:miter lim="800000"/>
              <a:headEnd/>
              <a:tailEnd/>
            </a:ln>
          </p:spPr>
        </p:pic>
        <p:pic>
          <p:nvPicPr>
            <p:cNvPr id="12" name="Picture 12" descr="EmbalseElIsiro">
              <a:extLst>
                <a:ext uri="{FF2B5EF4-FFF2-40B4-BE49-F238E27FC236}">
                  <a16:creationId xmlns:a16="http://schemas.microsoft.com/office/drawing/2014/main" id="{AF7BF6D2-464B-47CE-AE4E-2A73CDFF8AB8}"/>
                </a:ext>
              </a:extLst>
            </p:cNvPr>
            <p:cNvPicPr>
              <a:picLocks noChangeAspect="1" noChangeArrowheads="1"/>
            </p:cNvPicPr>
            <p:nvPr/>
          </p:nvPicPr>
          <p:blipFill>
            <a:blip r:embed="rId7"/>
            <a:srcRect l="2066" t="2545" r="2042" b="2545"/>
            <a:stretch>
              <a:fillRect/>
            </a:stretch>
          </p:blipFill>
          <p:spPr bwMode="auto">
            <a:xfrm>
              <a:off x="2987675" y="2067099"/>
              <a:ext cx="2952750" cy="2012950"/>
            </a:xfrm>
            <a:prstGeom prst="rect">
              <a:avLst/>
            </a:prstGeom>
            <a:noFill/>
            <a:ln w="9525">
              <a:noFill/>
              <a:miter lim="800000"/>
              <a:headEnd/>
              <a:tailEnd/>
            </a:ln>
          </p:spPr>
        </p:pic>
      </p:grpSp>
    </p:spTree>
    <p:extLst>
      <p:ext uri="{BB962C8B-B14F-4D97-AF65-F5344CB8AC3E}">
        <p14:creationId xmlns:p14="http://schemas.microsoft.com/office/powerpoint/2010/main" val="3886538456"/>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5" name="Título 2">
            <a:extLst>
              <a:ext uri="{FF2B5EF4-FFF2-40B4-BE49-F238E27FC236}">
                <a16:creationId xmlns:a16="http://schemas.microsoft.com/office/drawing/2014/main" id="{7DFC444B-C92F-4B7B-8BFA-DC91A468EDC8}"/>
              </a:ext>
            </a:extLst>
          </p:cNvPr>
          <p:cNvSpPr txBox="1">
            <a:spLocks/>
          </p:cNvSpPr>
          <p:nvPr/>
        </p:nvSpPr>
        <p:spPr>
          <a:xfrm>
            <a:off x="71438" y="65882"/>
            <a:ext cx="8964763" cy="98488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El desarrollo y el progreso de la</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energía hidroeléctrica.</a:t>
            </a:r>
          </a:p>
        </p:txBody>
      </p:sp>
      <p:grpSp>
        <p:nvGrpSpPr>
          <p:cNvPr id="3" name="Grupo 2">
            <a:extLst>
              <a:ext uri="{FF2B5EF4-FFF2-40B4-BE49-F238E27FC236}">
                <a16:creationId xmlns:a16="http://schemas.microsoft.com/office/drawing/2014/main" id="{A26FCFE7-320C-4E24-828F-997440386C77}"/>
              </a:ext>
            </a:extLst>
          </p:cNvPr>
          <p:cNvGrpSpPr/>
          <p:nvPr/>
        </p:nvGrpSpPr>
        <p:grpSpPr>
          <a:xfrm>
            <a:off x="274318" y="1079189"/>
            <a:ext cx="8503920" cy="5127075"/>
            <a:chOff x="-12700" y="685623"/>
            <a:chExt cx="9156700" cy="5520641"/>
          </a:xfrm>
        </p:grpSpPr>
        <p:pic>
          <p:nvPicPr>
            <p:cNvPr id="13" name="Picture 12" descr="EmbalseCamburito-Caparo">
              <a:extLst>
                <a:ext uri="{FF2B5EF4-FFF2-40B4-BE49-F238E27FC236}">
                  <a16:creationId xmlns:a16="http://schemas.microsoft.com/office/drawing/2014/main" id="{D2877498-33A3-4C37-9BF2-623033E7C1C6}"/>
                </a:ext>
              </a:extLst>
            </p:cNvPr>
            <p:cNvPicPr>
              <a:picLocks noChangeAspect="1" noChangeArrowheads="1"/>
            </p:cNvPicPr>
            <p:nvPr/>
          </p:nvPicPr>
          <p:blipFill>
            <a:blip r:embed="rId2"/>
            <a:srcRect l="2066" t="3438" r="2042" b="3398"/>
            <a:stretch>
              <a:fillRect/>
            </a:stretch>
          </p:blipFill>
          <p:spPr bwMode="auto">
            <a:xfrm>
              <a:off x="4252913" y="3396752"/>
              <a:ext cx="4891087" cy="2805112"/>
            </a:xfrm>
            <a:prstGeom prst="rect">
              <a:avLst/>
            </a:prstGeom>
            <a:noFill/>
            <a:ln w="9525">
              <a:noFill/>
              <a:miter lim="800000"/>
              <a:headEnd/>
              <a:tailEnd/>
            </a:ln>
          </p:spPr>
        </p:pic>
        <p:pic>
          <p:nvPicPr>
            <p:cNvPr id="14" name="Picture 9" descr="EmbalseGuri02">
              <a:extLst>
                <a:ext uri="{FF2B5EF4-FFF2-40B4-BE49-F238E27FC236}">
                  <a16:creationId xmlns:a16="http://schemas.microsoft.com/office/drawing/2014/main" id="{7FE823D0-831A-4444-AB23-4D89E1A087D7}"/>
                </a:ext>
              </a:extLst>
            </p:cNvPr>
            <p:cNvPicPr>
              <a:picLocks noChangeAspect="1" noChangeArrowheads="1"/>
            </p:cNvPicPr>
            <p:nvPr/>
          </p:nvPicPr>
          <p:blipFill>
            <a:blip r:embed="rId3"/>
            <a:srcRect l="2563" t="5070" r="2563" b="5070"/>
            <a:stretch>
              <a:fillRect/>
            </a:stretch>
          </p:blipFill>
          <p:spPr bwMode="auto">
            <a:xfrm>
              <a:off x="4222750" y="685623"/>
              <a:ext cx="4914900" cy="2693988"/>
            </a:xfrm>
            <a:prstGeom prst="rect">
              <a:avLst/>
            </a:prstGeom>
            <a:noFill/>
            <a:ln w="9525">
              <a:noFill/>
              <a:miter lim="800000"/>
              <a:headEnd/>
              <a:tailEnd/>
            </a:ln>
          </p:spPr>
        </p:pic>
        <p:pic>
          <p:nvPicPr>
            <p:cNvPr id="15" name="Picture 11" descr="EmbalseSantoDomingo">
              <a:extLst>
                <a:ext uri="{FF2B5EF4-FFF2-40B4-BE49-F238E27FC236}">
                  <a16:creationId xmlns:a16="http://schemas.microsoft.com/office/drawing/2014/main" id="{1E6FA0CD-7858-41FE-B51F-40E06A9F9B52}"/>
                </a:ext>
              </a:extLst>
            </p:cNvPr>
            <p:cNvPicPr>
              <a:picLocks noChangeAspect="1" noChangeArrowheads="1"/>
            </p:cNvPicPr>
            <p:nvPr/>
          </p:nvPicPr>
          <p:blipFill>
            <a:blip r:embed="rId4"/>
            <a:srcRect l="1543" t="3328" r="1543" b="3293"/>
            <a:stretch>
              <a:fillRect/>
            </a:stretch>
          </p:blipFill>
          <p:spPr bwMode="auto">
            <a:xfrm>
              <a:off x="-12700" y="3383689"/>
              <a:ext cx="4233863" cy="2822575"/>
            </a:xfrm>
            <a:prstGeom prst="rect">
              <a:avLst/>
            </a:prstGeom>
            <a:noFill/>
            <a:ln w="9525">
              <a:noFill/>
              <a:miter lim="800000"/>
              <a:headEnd/>
              <a:tailEnd/>
            </a:ln>
          </p:spPr>
        </p:pic>
        <p:pic>
          <p:nvPicPr>
            <p:cNvPr id="16" name="Picture 10" descr="EmbalseMacagua01">
              <a:extLst>
                <a:ext uri="{FF2B5EF4-FFF2-40B4-BE49-F238E27FC236}">
                  <a16:creationId xmlns:a16="http://schemas.microsoft.com/office/drawing/2014/main" id="{8E6CEA98-2F53-4264-8494-100A0702FC8F}"/>
                </a:ext>
              </a:extLst>
            </p:cNvPr>
            <p:cNvPicPr>
              <a:picLocks noChangeAspect="1" noChangeArrowheads="1"/>
            </p:cNvPicPr>
            <p:nvPr/>
          </p:nvPicPr>
          <p:blipFill>
            <a:blip r:embed="rId5"/>
            <a:srcRect l="2545" t="2463" r="2545" b="4822"/>
            <a:stretch>
              <a:fillRect/>
            </a:stretch>
          </p:blipFill>
          <p:spPr bwMode="auto">
            <a:xfrm>
              <a:off x="0" y="705399"/>
              <a:ext cx="4105275" cy="2668588"/>
            </a:xfrm>
            <a:prstGeom prst="rect">
              <a:avLst/>
            </a:prstGeom>
            <a:noFill/>
            <a:ln w="9525">
              <a:noFill/>
              <a:miter lim="800000"/>
              <a:headEnd/>
              <a:tailEnd/>
            </a:ln>
          </p:spPr>
        </p:pic>
      </p:grpSp>
    </p:spTree>
    <p:extLst>
      <p:ext uri="{BB962C8B-B14F-4D97-AF65-F5344CB8AC3E}">
        <p14:creationId xmlns:p14="http://schemas.microsoft.com/office/powerpoint/2010/main" val="2248093891"/>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61665"/>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900" kern="10" dirty="0">
                <a:ln w="31750">
                  <a:solidFill>
                    <a:srgbClr val="001400"/>
                  </a:solidFill>
                  <a:round/>
                  <a:headEnd/>
                  <a:tailEnd/>
                </a:ln>
                <a:solidFill>
                  <a:srgbClr val="92D050"/>
                </a:solidFill>
                <a:latin typeface="Arial Black"/>
                <a:cs typeface="Arial" charset="0"/>
              </a:rPr>
              <a:t>Espacios para la investigación y educación</a:t>
            </a:r>
          </a:p>
        </p:txBody>
      </p:sp>
      <p:grpSp>
        <p:nvGrpSpPr>
          <p:cNvPr id="5" name="7 Grupo">
            <a:extLst>
              <a:ext uri="{FF2B5EF4-FFF2-40B4-BE49-F238E27FC236}">
                <a16:creationId xmlns:a16="http://schemas.microsoft.com/office/drawing/2014/main" id="{787EAC4E-520E-4D79-A9E4-DF3D7F2380D6}"/>
              </a:ext>
            </a:extLst>
          </p:cNvPr>
          <p:cNvGrpSpPr>
            <a:grpSpLocks noChangeAspect="1"/>
          </p:cNvGrpSpPr>
          <p:nvPr/>
        </p:nvGrpSpPr>
        <p:grpSpPr bwMode="auto">
          <a:xfrm>
            <a:off x="260350" y="723470"/>
            <a:ext cx="8607425" cy="5440362"/>
            <a:chOff x="755650" y="1528786"/>
            <a:chExt cx="7512050" cy="4667250"/>
          </a:xfrm>
        </p:grpSpPr>
        <p:pic>
          <p:nvPicPr>
            <p:cNvPr id="6" name="Picture 14" descr="P1010458">
              <a:extLst>
                <a:ext uri="{FF2B5EF4-FFF2-40B4-BE49-F238E27FC236}">
                  <a16:creationId xmlns:a16="http://schemas.microsoft.com/office/drawing/2014/main" id="{0EC4F840-7017-413A-9CC9-11860F2DAAA3}"/>
                </a:ext>
              </a:extLst>
            </p:cNvPr>
            <p:cNvPicPr>
              <a:picLocks noChangeAspect="1" noChangeArrowheads="1"/>
            </p:cNvPicPr>
            <p:nvPr/>
          </p:nvPicPr>
          <p:blipFill>
            <a:blip r:embed="rId2"/>
            <a:srcRect/>
            <a:stretch>
              <a:fillRect/>
            </a:stretch>
          </p:blipFill>
          <p:spPr bwMode="auto">
            <a:xfrm>
              <a:off x="3492500" y="3833836"/>
              <a:ext cx="4775200" cy="2362200"/>
            </a:xfrm>
            <a:prstGeom prst="rect">
              <a:avLst/>
            </a:prstGeom>
            <a:noFill/>
            <a:ln w="9525">
              <a:noFill/>
              <a:miter lim="800000"/>
              <a:headEnd/>
              <a:tailEnd/>
            </a:ln>
          </p:spPr>
        </p:pic>
        <p:pic>
          <p:nvPicPr>
            <p:cNvPr id="7" name="Picture 13" descr="13">
              <a:extLst>
                <a:ext uri="{FF2B5EF4-FFF2-40B4-BE49-F238E27FC236}">
                  <a16:creationId xmlns:a16="http://schemas.microsoft.com/office/drawing/2014/main" id="{7326E89F-66C2-4565-980D-A6158758F9AC}"/>
                </a:ext>
              </a:extLst>
            </p:cNvPr>
            <p:cNvPicPr>
              <a:picLocks noChangeAspect="1" noChangeArrowheads="1"/>
            </p:cNvPicPr>
            <p:nvPr/>
          </p:nvPicPr>
          <p:blipFill>
            <a:blip r:embed="rId3"/>
            <a:srcRect l="7178" t="25391" r="55159" b="26367"/>
            <a:stretch>
              <a:fillRect/>
            </a:stretch>
          </p:blipFill>
          <p:spPr bwMode="auto">
            <a:xfrm>
              <a:off x="755650" y="3762399"/>
              <a:ext cx="2738438" cy="2424112"/>
            </a:xfrm>
            <a:prstGeom prst="rect">
              <a:avLst/>
            </a:prstGeom>
            <a:noFill/>
            <a:ln w="9525">
              <a:noFill/>
              <a:miter lim="800000"/>
              <a:headEnd/>
              <a:tailEnd/>
            </a:ln>
          </p:spPr>
        </p:pic>
        <p:pic>
          <p:nvPicPr>
            <p:cNvPr id="8" name="Picture 11" descr="P1010317">
              <a:extLst>
                <a:ext uri="{FF2B5EF4-FFF2-40B4-BE49-F238E27FC236}">
                  <a16:creationId xmlns:a16="http://schemas.microsoft.com/office/drawing/2014/main" id="{86790516-4927-41DD-8FB1-7BD39B092787}"/>
                </a:ext>
              </a:extLst>
            </p:cNvPr>
            <p:cNvPicPr>
              <a:picLocks noChangeAspect="1" noChangeArrowheads="1"/>
            </p:cNvPicPr>
            <p:nvPr/>
          </p:nvPicPr>
          <p:blipFill>
            <a:blip r:embed="rId4"/>
            <a:srcRect/>
            <a:stretch>
              <a:fillRect/>
            </a:stretch>
          </p:blipFill>
          <p:spPr bwMode="auto">
            <a:xfrm>
              <a:off x="755650" y="1530374"/>
              <a:ext cx="4284663" cy="2409825"/>
            </a:xfrm>
            <a:prstGeom prst="rect">
              <a:avLst/>
            </a:prstGeom>
            <a:noFill/>
            <a:ln w="9525">
              <a:noFill/>
              <a:miter lim="800000"/>
              <a:headEnd/>
              <a:tailEnd/>
            </a:ln>
          </p:spPr>
        </p:pic>
        <p:pic>
          <p:nvPicPr>
            <p:cNvPr id="9" name="Picture 12" descr="P1000921">
              <a:extLst>
                <a:ext uri="{FF2B5EF4-FFF2-40B4-BE49-F238E27FC236}">
                  <a16:creationId xmlns:a16="http://schemas.microsoft.com/office/drawing/2014/main" id="{CE82B180-64B0-4366-B649-70F76114D7D0}"/>
                </a:ext>
              </a:extLst>
            </p:cNvPr>
            <p:cNvPicPr>
              <a:picLocks noChangeAspect="1" noChangeArrowheads="1"/>
            </p:cNvPicPr>
            <p:nvPr/>
          </p:nvPicPr>
          <p:blipFill>
            <a:blip r:embed="rId5"/>
            <a:srcRect/>
            <a:stretch>
              <a:fillRect/>
            </a:stretch>
          </p:blipFill>
          <p:spPr bwMode="auto">
            <a:xfrm>
              <a:off x="5003800" y="1528786"/>
              <a:ext cx="3240088" cy="2430463"/>
            </a:xfrm>
            <a:prstGeom prst="rect">
              <a:avLst/>
            </a:prstGeom>
            <a:noFill/>
            <a:ln w="9525">
              <a:noFill/>
              <a:miter lim="800000"/>
              <a:headEnd/>
              <a:tailEnd/>
            </a:ln>
          </p:spPr>
        </p:pic>
      </p:grpSp>
    </p:spTree>
    <p:extLst>
      <p:ext uri="{BB962C8B-B14F-4D97-AF65-F5344CB8AC3E}">
        <p14:creationId xmlns:p14="http://schemas.microsoft.com/office/powerpoint/2010/main" val="2269504225"/>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46276"/>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900" kern="10" dirty="0">
                <a:ln w="31750">
                  <a:solidFill>
                    <a:srgbClr val="001400"/>
                  </a:solidFill>
                  <a:round/>
                  <a:headEnd/>
                  <a:tailEnd/>
                </a:ln>
                <a:solidFill>
                  <a:srgbClr val="92D050"/>
                </a:solidFill>
                <a:latin typeface="Arial Black"/>
                <a:cs typeface="Arial" charset="0"/>
              </a:rPr>
              <a:t>Espacios para el descanso y la recreación</a:t>
            </a:r>
          </a:p>
        </p:txBody>
      </p:sp>
      <p:grpSp>
        <p:nvGrpSpPr>
          <p:cNvPr id="5" name="9 Grupo">
            <a:extLst>
              <a:ext uri="{FF2B5EF4-FFF2-40B4-BE49-F238E27FC236}">
                <a16:creationId xmlns:a16="http://schemas.microsoft.com/office/drawing/2014/main" id="{F1459784-9013-403F-B808-5540D599BFA0}"/>
              </a:ext>
            </a:extLst>
          </p:cNvPr>
          <p:cNvGrpSpPr>
            <a:grpSpLocks noChangeAspect="1"/>
          </p:cNvGrpSpPr>
          <p:nvPr/>
        </p:nvGrpSpPr>
        <p:grpSpPr bwMode="auto">
          <a:xfrm>
            <a:off x="34926" y="692150"/>
            <a:ext cx="9109074" cy="5290639"/>
            <a:chOff x="395288" y="1052513"/>
            <a:chExt cx="8018975" cy="4824412"/>
          </a:xfrm>
        </p:grpSpPr>
        <p:pic>
          <p:nvPicPr>
            <p:cNvPr id="6" name="Picture 8" descr="11">
              <a:extLst>
                <a:ext uri="{FF2B5EF4-FFF2-40B4-BE49-F238E27FC236}">
                  <a16:creationId xmlns:a16="http://schemas.microsoft.com/office/drawing/2014/main" id="{AEC029FD-12CA-4F88-BEA0-AA6BE8283C8A}"/>
                </a:ext>
              </a:extLst>
            </p:cNvPr>
            <p:cNvPicPr>
              <a:picLocks noChangeAspect="1" noChangeArrowheads="1"/>
            </p:cNvPicPr>
            <p:nvPr/>
          </p:nvPicPr>
          <p:blipFill>
            <a:blip r:embed="rId2"/>
            <a:srcRect l="7178" t="25391" r="55908" b="26367"/>
            <a:stretch>
              <a:fillRect/>
            </a:stretch>
          </p:blipFill>
          <p:spPr bwMode="auto">
            <a:xfrm>
              <a:off x="395288" y="1052513"/>
              <a:ext cx="2808287" cy="2752725"/>
            </a:xfrm>
            <a:prstGeom prst="rect">
              <a:avLst/>
            </a:prstGeom>
            <a:noFill/>
            <a:ln w="9525">
              <a:noFill/>
              <a:miter lim="800000"/>
              <a:headEnd/>
              <a:tailEnd/>
            </a:ln>
          </p:spPr>
        </p:pic>
        <p:pic>
          <p:nvPicPr>
            <p:cNvPr id="7" name="Picture 9" descr="11">
              <a:extLst>
                <a:ext uri="{FF2B5EF4-FFF2-40B4-BE49-F238E27FC236}">
                  <a16:creationId xmlns:a16="http://schemas.microsoft.com/office/drawing/2014/main" id="{BF2FBFC3-43B2-4906-9173-98050B06B9D5}"/>
                </a:ext>
              </a:extLst>
            </p:cNvPr>
            <p:cNvPicPr>
              <a:picLocks noChangeAspect="1" noChangeArrowheads="1"/>
            </p:cNvPicPr>
            <p:nvPr/>
          </p:nvPicPr>
          <p:blipFill>
            <a:blip r:embed="rId2"/>
            <a:srcRect l="45572" t="25391" r="16032" b="27365"/>
            <a:stretch>
              <a:fillRect/>
            </a:stretch>
          </p:blipFill>
          <p:spPr bwMode="auto">
            <a:xfrm>
              <a:off x="5580063" y="1052513"/>
              <a:ext cx="2233612" cy="2060575"/>
            </a:xfrm>
            <a:prstGeom prst="rect">
              <a:avLst/>
            </a:prstGeom>
            <a:noFill/>
            <a:ln w="9525">
              <a:noFill/>
              <a:miter lim="800000"/>
              <a:headEnd/>
              <a:tailEnd/>
            </a:ln>
          </p:spPr>
        </p:pic>
        <p:pic>
          <p:nvPicPr>
            <p:cNvPr id="8" name="Picture 10" descr="P1010460">
              <a:extLst>
                <a:ext uri="{FF2B5EF4-FFF2-40B4-BE49-F238E27FC236}">
                  <a16:creationId xmlns:a16="http://schemas.microsoft.com/office/drawing/2014/main" id="{7C84C884-9D0E-4CC0-8282-D30E6C692ED5}"/>
                </a:ext>
              </a:extLst>
            </p:cNvPr>
            <p:cNvPicPr>
              <a:picLocks noChangeAspect="1" noChangeArrowheads="1"/>
            </p:cNvPicPr>
            <p:nvPr/>
          </p:nvPicPr>
          <p:blipFill>
            <a:blip r:embed="rId3"/>
            <a:srcRect l="13698" r="15317"/>
            <a:stretch>
              <a:fillRect/>
            </a:stretch>
          </p:blipFill>
          <p:spPr bwMode="auto">
            <a:xfrm>
              <a:off x="5532951" y="3213100"/>
              <a:ext cx="2881312" cy="2282825"/>
            </a:xfrm>
            <a:prstGeom prst="rect">
              <a:avLst/>
            </a:prstGeom>
            <a:noFill/>
            <a:ln w="9525">
              <a:noFill/>
              <a:miter lim="800000"/>
              <a:headEnd/>
              <a:tailEnd/>
            </a:ln>
          </p:spPr>
        </p:pic>
        <p:pic>
          <p:nvPicPr>
            <p:cNvPr id="9" name="Picture 11" descr="P1010464">
              <a:extLst>
                <a:ext uri="{FF2B5EF4-FFF2-40B4-BE49-F238E27FC236}">
                  <a16:creationId xmlns:a16="http://schemas.microsoft.com/office/drawing/2014/main" id="{B055103C-3BD4-49DC-A480-6C298AE65039}"/>
                </a:ext>
              </a:extLst>
            </p:cNvPr>
            <p:cNvPicPr>
              <a:picLocks noChangeAspect="1" noChangeArrowheads="1"/>
            </p:cNvPicPr>
            <p:nvPr/>
          </p:nvPicPr>
          <p:blipFill>
            <a:blip r:embed="rId4"/>
            <a:srcRect l="15007" t="19185" r="20872" b="17882"/>
            <a:stretch>
              <a:fillRect/>
            </a:stretch>
          </p:blipFill>
          <p:spPr bwMode="auto">
            <a:xfrm>
              <a:off x="3419475" y="2205038"/>
              <a:ext cx="2022475" cy="3529012"/>
            </a:xfrm>
            <a:prstGeom prst="rect">
              <a:avLst/>
            </a:prstGeom>
            <a:noFill/>
            <a:ln w="9525">
              <a:noFill/>
              <a:miter lim="800000"/>
              <a:headEnd/>
              <a:tailEnd/>
            </a:ln>
          </p:spPr>
        </p:pic>
        <p:pic>
          <p:nvPicPr>
            <p:cNvPr id="10" name="Picture 12" descr="P1010461">
              <a:extLst>
                <a:ext uri="{FF2B5EF4-FFF2-40B4-BE49-F238E27FC236}">
                  <a16:creationId xmlns:a16="http://schemas.microsoft.com/office/drawing/2014/main" id="{FC1559C0-A3C8-47A3-BCA4-0ED247DAA6C9}"/>
                </a:ext>
              </a:extLst>
            </p:cNvPr>
            <p:cNvPicPr>
              <a:picLocks noChangeAspect="1" noChangeArrowheads="1"/>
            </p:cNvPicPr>
            <p:nvPr/>
          </p:nvPicPr>
          <p:blipFill>
            <a:blip r:embed="rId5"/>
            <a:srcRect l="10626" t="18887" r="12354"/>
            <a:stretch>
              <a:fillRect/>
            </a:stretch>
          </p:blipFill>
          <p:spPr bwMode="auto">
            <a:xfrm>
              <a:off x="395288" y="3913188"/>
              <a:ext cx="3313112" cy="1963737"/>
            </a:xfrm>
            <a:prstGeom prst="rect">
              <a:avLst/>
            </a:prstGeom>
            <a:noFill/>
            <a:ln w="9525">
              <a:noFill/>
              <a:miter lim="800000"/>
              <a:headEnd/>
              <a:tailEnd/>
            </a:ln>
          </p:spPr>
        </p:pic>
        <p:pic>
          <p:nvPicPr>
            <p:cNvPr id="11" name="Picture 13" descr="P1010462">
              <a:extLst>
                <a:ext uri="{FF2B5EF4-FFF2-40B4-BE49-F238E27FC236}">
                  <a16:creationId xmlns:a16="http://schemas.microsoft.com/office/drawing/2014/main" id="{18008148-7B87-495E-BB72-0DD1A4D7F1BB}"/>
                </a:ext>
              </a:extLst>
            </p:cNvPr>
            <p:cNvPicPr>
              <a:picLocks noChangeAspect="1" noChangeArrowheads="1"/>
            </p:cNvPicPr>
            <p:nvPr/>
          </p:nvPicPr>
          <p:blipFill>
            <a:blip r:embed="rId6">
              <a:lum bright="18000"/>
            </a:blip>
            <a:srcRect t="10144" r="27846"/>
            <a:stretch>
              <a:fillRect/>
            </a:stretch>
          </p:blipFill>
          <p:spPr bwMode="auto">
            <a:xfrm>
              <a:off x="3276600" y="1073150"/>
              <a:ext cx="2233613" cy="1563688"/>
            </a:xfrm>
            <a:prstGeom prst="rect">
              <a:avLst/>
            </a:prstGeom>
            <a:noFill/>
            <a:ln w="9525">
              <a:noFill/>
              <a:miter lim="800000"/>
              <a:headEnd/>
              <a:tailEnd/>
            </a:ln>
          </p:spPr>
        </p:pic>
      </p:grpSp>
    </p:spTree>
    <p:extLst>
      <p:ext uri="{BB962C8B-B14F-4D97-AF65-F5344CB8AC3E}">
        <p14:creationId xmlns:p14="http://schemas.microsoft.com/office/powerpoint/2010/main" val="3173309127"/>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31750">
                  <a:solidFill>
                    <a:srgbClr val="001400"/>
                  </a:solidFill>
                  <a:round/>
                  <a:headEnd/>
                  <a:tailEnd/>
                </a:ln>
                <a:solidFill>
                  <a:srgbClr val="92D050"/>
                </a:solidFill>
                <a:latin typeface="Arial Black"/>
                <a:cs typeface="Arial" charset="0"/>
              </a:rPr>
              <a:t>Espacios para la conservación natural y cultural</a:t>
            </a:r>
          </a:p>
        </p:txBody>
      </p:sp>
      <p:grpSp>
        <p:nvGrpSpPr>
          <p:cNvPr id="5" name="15 Grupo">
            <a:extLst>
              <a:ext uri="{FF2B5EF4-FFF2-40B4-BE49-F238E27FC236}">
                <a16:creationId xmlns:a16="http://schemas.microsoft.com/office/drawing/2014/main" id="{DA9CFD36-D522-44BE-9359-466ACC9EDD5B}"/>
              </a:ext>
            </a:extLst>
          </p:cNvPr>
          <p:cNvGrpSpPr>
            <a:grpSpLocks/>
          </p:cNvGrpSpPr>
          <p:nvPr/>
        </p:nvGrpSpPr>
        <p:grpSpPr bwMode="auto">
          <a:xfrm>
            <a:off x="326572" y="606925"/>
            <a:ext cx="8660674" cy="5572125"/>
            <a:chOff x="323850" y="863623"/>
            <a:chExt cx="8135938" cy="5851525"/>
          </a:xfrm>
        </p:grpSpPr>
        <p:pic>
          <p:nvPicPr>
            <p:cNvPr id="6" name="Picture 9" descr="10">
              <a:extLst>
                <a:ext uri="{FF2B5EF4-FFF2-40B4-BE49-F238E27FC236}">
                  <a16:creationId xmlns:a16="http://schemas.microsoft.com/office/drawing/2014/main" id="{32459024-BBC3-4BB7-8BDB-5A30D4D0C987}"/>
                </a:ext>
              </a:extLst>
            </p:cNvPr>
            <p:cNvPicPr>
              <a:picLocks noChangeAspect="1" noChangeArrowheads="1"/>
            </p:cNvPicPr>
            <p:nvPr/>
          </p:nvPicPr>
          <p:blipFill>
            <a:blip r:embed="rId2"/>
            <a:srcRect l="26384" t="25391" r="55176" b="50977"/>
            <a:stretch>
              <a:fillRect/>
            </a:stretch>
          </p:blipFill>
          <p:spPr bwMode="auto">
            <a:xfrm>
              <a:off x="323850" y="4410098"/>
              <a:ext cx="1798638" cy="1728788"/>
            </a:xfrm>
            <a:prstGeom prst="rect">
              <a:avLst/>
            </a:prstGeom>
            <a:noFill/>
            <a:ln w="9525">
              <a:noFill/>
              <a:miter lim="800000"/>
              <a:headEnd/>
              <a:tailEnd/>
            </a:ln>
          </p:spPr>
        </p:pic>
        <p:pic>
          <p:nvPicPr>
            <p:cNvPr id="7" name="Picture 10" descr="10">
              <a:extLst>
                <a:ext uri="{FF2B5EF4-FFF2-40B4-BE49-F238E27FC236}">
                  <a16:creationId xmlns:a16="http://schemas.microsoft.com/office/drawing/2014/main" id="{2016C8C0-8A84-438D-9CF2-5DB878C93E8C}"/>
                </a:ext>
              </a:extLst>
            </p:cNvPr>
            <p:cNvPicPr>
              <a:picLocks noChangeAspect="1" noChangeArrowheads="1"/>
            </p:cNvPicPr>
            <p:nvPr/>
          </p:nvPicPr>
          <p:blipFill>
            <a:blip r:embed="rId2"/>
            <a:srcRect l="7178" t="50977" r="75098" b="26367"/>
            <a:stretch>
              <a:fillRect/>
            </a:stretch>
          </p:blipFill>
          <p:spPr bwMode="auto">
            <a:xfrm>
              <a:off x="2195513" y="4699023"/>
              <a:ext cx="1801812" cy="1727200"/>
            </a:xfrm>
            <a:prstGeom prst="rect">
              <a:avLst/>
            </a:prstGeom>
            <a:noFill/>
            <a:ln w="9525">
              <a:noFill/>
              <a:miter lim="800000"/>
              <a:headEnd/>
              <a:tailEnd/>
            </a:ln>
          </p:spPr>
        </p:pic>
        <p:pic>
          <p:nvPicPr>
            <p:cNvPr id="8" name="Picture 11" descr="MVC-007S">
              <a:extLst>
                <a:ext uri="{FF2B5EF4-FFF2-40B4-BE49-F238E27FC236}">
                  <a16:creationId xmlns:a16="http://schemas.microsoft.com/office/drawing/2014/main" id="{7BE59785-4D20-4FC7-820A-541A065B2020}"/>
                </a:ext>
              </a:extLst>
            </p:cNvPr>
            <p:cNvPicPr>
              <a:picLocks noChangeAspect="1" noChangeArrowheads="1"/>
            </p:cNvPicPr>
            <p:nvPr/>
          </p:nvPicPr>
          <p:blipFill>
            <a:blip r:embed="rId3"/>
            <a:srcRect/>
            <a:stretch>
              <a:fillRect/>
            </a:stretch>
          </p:blipFill>
          <p:spPr bwMode="auto">
            <a:xfrm>
              <a:off x="5364163" y="863623"/>
              <a:ext cx="2160587" cy="1620838"/>
            </a:xfrm>
            <a:prstGeom prst="rect">
              <a:avLst/>
            </a:prstGeom>
            <a:noFill/>
            <a:ln w="9525">
              <a:noFill/>
              <a:miter lim="800000"/>
              <a:headEnd/>
              <a:tailEnd/>
            </a:ln>
          </p:spPr>
        </p:pic>
        <p:pic>
          <p:nvPicPr>
            <p:cNvPr id="9" name="Picture 12" descr="MVC-011S">
              <a:extLst>
                <a:ext uri="{FF2B5EF4-FFF2-40B4-BE49-F238E27FC236}">
                  <a16:creationId xmlns:a16="http://schemas.microsoft.com/office/drawing/2014/main" id="{969F61D7-9132-4DD6-B5F7-0B03FA760F0D}"/>
                </a:ext>
              </a:extLst>
            </p:cNvPr>
            <p:cNvPicPr>
              <a:picLocks noChangeAspect="1" noChangeArrowheads="1"/>
            </p:cNvPicPr>
            <p:nvPr/>
          </p:nvPicPr>
          <p:blipFill>
            <a:blip r:embed="rId4"/>
            <a:srcRect/>
            <a:stretch>
              <a:fillRect/>
            </a:stretch>
          </p:blipFill>
          <p:spPr bwMode="auto">
            <a:xfrm>
              <a:off x="900113" y="936648"/>
              <a:ext cx="2016125" cy="1512888"/>
            </a:xfrm>
            <a:prstGeom prst="rect">
              <a:avLst/>
            </a:prstGeom>
            <a:noFill/>
            <a:ln w="9525">
              <a:noFill/>
              <a:miter lim="800000"/>
              <a:headEnd/>
              <a:tailEnd/>
            </a:ln>
          </p:spPr>
        </p:pic>
        <p:pic>
          <p:nvPicPr>
            <p:cNvPr id="10" name="Picture 13" descr="Sangre de toro">
              <a:extLst>
                <a:ext uri="{FF2B5EF4-FFF2-40B4-BE49-F238E27FC236}">
                  <a16:creationId xmlns:a16="http://schemas.microsoft.com/office/drawing/2014/main" id="{8CD5AF97-6CB5-476D-8B56-E6C103EEFCDC}"/>
                </a:ext>
              </a:extLst>
            </p:cNvPr>
            <p:cNvPicPr>
              <a:picLocks noChangeAspect="1" noChangeArrowheads="1"/>
            </p:cNvPicPr>
            <p:nvPr/>
          </p:nvPicPr>
          <p:blipFill>
            <a:blip r:embed="rId5"/>
            <a:srcRect l="28838" t="30331" r="22346" b="20456"/>
            <a:stretch>
              <a:fillRect/>
            </a:stretch>
          </p:blipFill>
          <p:spPr bwMode="auto">
            <a:xfrm>
              <a:off x="3059113" y="1025548"/>
              <a:ext cx="2160587" cy="1439863"/>
            </a:xfrm>
            <a:prstGeom prst="rect">
              <a:avLst/>
            </a:prstGeom>
            <a:noFill/>
            <a:ln w="9525">
              <a:noFill/>
              <a:miter lim="800000"/>
              <a:headEnd/>
              <a:tailEnd/>
            </a:ln>
          </p:spPr>
        </p:pic>
        <p:pic>
          <p:nvPicPr>
            <p:cNvPr id="11" name="Picture 14" descr="Pato de agua 2">
              <a:extLst>
                <a:ext uri="{FF2B5EF4-FFF2-40B4-BE49-F238E27FC236}">
                  <a16:creationId xmlns:a16="http://schemas.microsoft.com/office/drawing/2014/main" id="{8FC9188E-A549-4C0B-8FAF-67AD20A592F2}"/>
                </a:ext>
              </a:extLst>
            </p:cNvPr>
            <p:cNvPicPr>
              <a:picLocks noChangeAspect="1" noChangeArrowheads="1"/>
            </p:cNvPicPr>
            <p:nvPr/>
          </p:nvPicPr>
          <p:blipFill>
            <a:blip r:embed="rId6"/>
            <a:srcRect/>
            <a:stretch>
              <a:fillRect/>
            </a:stretch>
          </p:blipFill>
          <p:spPr bwMode="auto">
            <a:xfrm>
              <a:off x="6010275" y="2609873"/>
              <a:ext cx="2449513" cy="1866900"/>
            </a:xfrm>
            <a:prstGeom prst="rect">
              <a:avLst/>
            </a:prstGeom>
            <a:noFill/>
            <a:ln w="9525">
              <a:noFill/>
              <a:miter lim="800000"/>
              <a:headEnd/>
              <a:tailEnd/>
            </a:ln>
          </p:spPr>
        </p:pic>
        <p:pic>
          <p:nvPicPr>
            <p:cNvPr id="12" name="Picture 15" descr="MVC-043S">
              <a:extLst>
                <a:ext uri="{FF2B5EF4-FFF2-40B4-BE49-F238E27FC236}">
                  <a16:creationId xmlns:a16="http://schemas.microsoft.com/office/drawing/2014/main" id="{727FF318-A914-40CF-9847-0A754C7570E7}"/>
                </a:ext>
              </a:extLst>
            </p:cNvPr>
            <p:cNvPicPr>
              <a:picLocks noChangeAspect="1" noChangeArrowheads="1"/>
            </p:cNvPicPr>
            <p:nvPr/>
          </p:nvPicPr>
          <p:blipFill>
            <a:blip r:embed="rId7"/>
            <a:srcRect t="15755" r="1180" b="34636"/>
            <a:stretch>
              <a:fillRect/>
            </a:stretch>
          </p:blipFill>
          <p:spPr bwMode="auto">
            <a:xfrm>
              <a:off x="1257300" y="2567011"/>
              <a:ext cx="2646363" cy="1771650"/>
            </a:xfrm>
            <a:prstGeom prst="rect">
              <a:avLst/>
            </a:prstGeom>
            <a:noFill/>
            <a:ln w="9525">
              <a:noFill/>
              <a:miter lim="800000"/>
              <a:headEnd/>
              <a:tailEnd/>
            </a:ln>
          </p:spPr>
        </p:pic>
        <p:pic>
          <p:nvPicPr>
            <p:cNvPr id="13" name="Picture 16" descr="Morro Macaira04">
              <a:extLst>
                <a:ext uri="{FF2B5EF4-FFF2-40B4-BE49-F238E27FC236}">
                  <a16:creationId xmlns:a16="http://schemas.microsoft.com/office/drawing/2014/main" id="{5C840476-F166-4A79-9F30-5A61320920BF}"/>
                </a:ext>
              </a:extLst>
            </p:cNvPr>
            <p:cNvPicPr>
              <a:picLocks noChangeAspect="1" noChangeArrowheads="1"/>
            </p:cNvPicPr>
            <p:nvPr/>
          </p:nvPicPr>
          <p:blipFill>
            <a:blip r:embed="rId8"/>
            <a:srcRect/>
            <a:stretch>
              <a:fillRect/>
            </a:stretch>
          </p:blipFill>
          <p:spPr bwMode="auto">
            <a:xfrm>
              <a:off x="4065588" y="2581298"/>
              <a:ext cx="1838325" cy="2693988"/>
            </a:xfrm>
            <a:prstGeom prst="rect">
              <a:avLst/>
            </a:prstGeom>
            <a:noFill/>
            <a:ln w="9525">
              <a:noFill/>
              <a:miter lim="800000"/>
              <a:headEnd/>
              <a:tailEnd/>
            </a:ln>
          </p:spPr>
        </p:pic>
        <p:pic>
          <p:nvPicPr>
            <p:cNvPr id="14" name="Picture 17" descr="Foto4">
              <a:extLst>
                <a:ext uri="{FF2B5EF4-FFF2-40B4-BE49-F238E27FC236}">
                  <a16:creationId xmlns:a16="http://schemas.microsoft.com/office/drawing/2014/main" id="{D2DAA242-B417-426F-9E0D-225F7FE0E34B}"/>
                </a:ext>
              </a:extLst>
            </p:cNvPr>
            <p:cNvPicPr>
              <a:picLocks noChangeAspect="1" noChangeArrowheads="1"/>
            </p:cNvPicPr>
            <p:nvPr/>
          </p:nvPicPr>
          <p:blipFill>
            <a:blip r:embed="rId9"/>
            <a:srcRect/>
            <a:stretch>
              <a:fillRect/>
            </a:stretch>
          </p:blipFill>
          <p:spPr bwMode="auto">
            <a:xfrm>
              <a:off x="6588125" y="4625998"/>
              <a:ext cx="1828800" cy="1371600"/>
            </a:xfrm>
            <a:prstGeom prst="rect">
              <a:avLst/>
            </a:prstGeom>
            <a:noFill/>
            <a:ln w="9525">
              <a:noFill/>
              <a:miter lim="800000"/>
              <a:headEnd/>
              <a:tailEnd/>
            </a:ln>
          </p:spPr>
        </p:pic>
        <p:pic>
          <p:nvPicPr>
            <p:cNvPr id="15" name="Picture 18" descr="Foto3">
              <a:extLst>
                <a:ext uri="{FF2B5EF4-FFF2-40B4-BE49-F238E27FC236}">
                  <a16:creationId xmlns:a16="http://schemas.microsoft.com/office/drawing/2014/main" id="{3BD2A043-8B4C-466B-BEB4-6BCA100607AF}"/>
                </a:ext>
              </a:extLst>
            </p:cNvPr>
            <p:cNvPicPr>
              <a:picLocks noChangeAspect="1" noChangeArrowheads="1"/>
            </p:cNvPicPr>
            <p:nvPr/>
          </p:nvPicPr>
          <p:blipFill>
            <a:blip r:embed="rId10"/>
            <a:srcRect/>
            <a:stretch>
              <a:fillRect/>
            </a:stretch>
          </p:blipFill>
          <p:spPr bwMode="auto">
            <a:xfrm>
              <a:off x="4067175" y="5337198"/>
              <a:ext cx="2501900" cy="1377950"/>
            </a:xfrm>
            <a:prstGeom prst="rect">
              <a:avLst/>
            </a:prstGeom>
            <a:noFill/>
            <a:ln w="9525">
              <a:noFill/>
              <a:miter lim="800000"/>
              <a:headEnd/>
              <a:tailEnd/>
            </a:ln>
          </p:spPr>
        </p:pic>
        <p:pic>
          <p:nvPicPr>
            <p:cNvPr id="16" name="Picture 19" descr="P1010347">
              <a:extLst>
                <a:ext uri="{FF2B5EF4-FFF2-40B4-BE49-F238E27FC236}">
                  <a16:creationId xmlns:a16="http://schemas.microsoft.com/office/drawing/2014/main" id="{D93432DB-1FEE-4813-B86F-53E49D618D64}"/>
                </a:ext>
              </a:extLst>
            </p:cNvPr>
            <p:cNvPicPr>
              <a:picLocks noChangeAspect="1" noChangeArrowheads="1"/>
            </p:cNvPicPr>
            <p:nvPr/>
          </p:nvPicPr>
          <p:blipFill>
            <a:blip r:embed="rId11"/>
            <a:srcRect l="22382" t="11340" r="10376" b="16815"/>
            <a:stretch>
              <a:fillRect/>
            </a:stretch>
          </p:blipFill>
          <p:spPr bwMode="auto">
            <a:xfrm>
              <a:off x="323850" y="2682898"/>
              <a:ext cx="835025" cy="1584325"/>
            </a:xfrm>
            <a:prstGeom prst="rect">
              <a:avLst/>
            </a:prstGeom>
            <a:noFill/>
            <a:ln w="9525">
              <a:noFill/>
              <a:miter lim="800000"/>
              <a:headEnd/>
              <a:tailEnd/>
            </a:ln>
          </p:spPr>
        </p:pic>
      </p:grpSp>
    </p:spTree>
    <p:extLst>
      <p:ext uri="{BB962C8B-B14F-4D97-AF65-F5344CB8AC3E}">
        <p14:creationId xmlns:p14="http://schemas.microsoft.com/office/powerpoint/2010/main" val="1338298323"/>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384721"/>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500" kern="10" dirty="0">
                <a:ln w="31750">
                  <a:solidFill>
                    <a:srgbClr val="001400"/>
                  </a:solidFill>
                  <a:round/>
                  <a:headEnd/>
                  <a:tailEnd/>
                </a:ln>
                <a:solidFill>
                  <a:srgbClr val="92D050"/>
                </a:solidFill>
                <a:latin typeface="Arial Black"/>
                <a:cs typeface="Arial" charset="0"/>
              </a:rPr>
              <a:t>Problemas más frecuentes en las Áreas Protegidas</a:t>
            </a:r>
          </a:p>
        </p:txBody>
      </p:sp>
      <p:grpSp>
        <p:nvGrpSpPr>
          <p:cNvPr id="5" name="9 Grupo">
            <a:extLst>
              <a:ext uri="{FF2B5EF4-FFF2-40B4-BE49-F238E27FC236}">
                <a16:creationId xmlns:a16="http://schemas.microsoft.com/office/drawing/2014/main" id="{1387CD99-D315-43E9-928E-A6CB315DC7D5}"/>
              </a:ext>
            </a:extLst>
          </p:cNvPr>
          <p:cNvGrpSpPr>
            <a:grpSpLocks/>
          </p:cNvGrpSpPr>
          <p:nvPr/>
        </p:nvGrpSpPr>
        <p:grpSpPr bwMode="auto">
          <a:xfrm>
            <a:off x="440999" y="584199"/>
            <a:ext cx="8232740" cy="5576197"/>
            <a:chOff x="530225" y="1170011"/>
            <a:chExt cx="8097838" cy="5616575"/>
          </a:xfrm>
        </p:grpSpPr>
        <p:pic>
          <p:nvPicPr>
            <p:cNvPr id="6" name="Picture 5" descr="MVC-020S">
              <a:extLst>
                <a:ext uri="{FF2B5EF4-FFF2-40B4-BE49-F238E27FC236}">
                  <a16:creationId xmlns:a16="http://schemas.microsoft.com/office/drawing/2014/main" id="{3256291A-EF0F-47F9-A78E-6262EC686910}"/>
                </a:ext>
              </a:extLst>
            </p:cNvPr>
            <p:cNvPicPr>
              <a:picLocks noChangeAspect="1" noChangeArrowheads="1"/>
            </p:cNvPicPr>
            <p:nvPr/>
          </p:nvPicPr>
          <p:blipFill>
            <a:blip r:embed="rId2"/>
            <a:srcRect/>
            <a:stretch>
              <a:fillRect/>
            </a:stretch>
          </p:blipFill>
          <p:spPr bwMode="auto">
            <a:xfrm>
              <a:off x="5940425" y="1170011"/>
              <a:ext cx="2687638" cy="2016125"/>
            </a:xfrm>
            <a:prstGeom prst="rect">
              <a:avLst/>
            </a:prstGeom>
            <a:noFill/>
            <a:ln w="9525">
              <a:noFill/>
              <a:miter lim="800000"/>
              <a:headEnd/>
              <a:tailEnd/>
            </a:ln>
          </p:spPr>
        </p:pic>
        <p:pic>
          <p:nvPicPr>
            <p:cNvPr id="7" name="Picture 8" descr="Supervisiòn 233">
              <a:extLst>
                <a:ext uri="{FF2B5EF4-FFF2-40B4-BE49-F238E27FC236}">
                  <a16:creationId xmlns:a16="http://schemas.microsoft.com/office/drawing/2014/main" id="{3C9CE957-ED9E-426D-93BF-E567D1ABFF91}"/>
                </a:ext>
              </a:extLst>
            </p:cNvPr>
            <p:cNvPicPr>
              <a:picLocks noChangeAspect="1" noChangeArrowheads="1"/>
            </p:cNvPicPr>
            <p:nvPr/>
          </p:nvPicPr>
          <p:blipFill>
            <a:blip r:embed="rId3"/>
            <a:srcRect/>
            <a:stretch>
              <a:fillRect/>
            </a:stretch>
          </p:blipFill>
          <p:spPr bwMode="auto">
            <a:xfrm>
              <a:off x="5940425" y="4625999"/>
              <a:ext cx="2592388" cy="1944687"/>
            </a:xfrm>
            <a:prstGeom prst="rect">
              <a:avLst/>
            </a:prstGeom>
            <a:noFill/>
            <a:ln w="9525">
              <a:noFill/>
              <a:miter lim="800000"/>
              <a:headEnd/>
              <a:tailEnd/>
            </a:ln>
          </p:spPr>
        </p:pic>
        <p:pic>
          <p:nvPicPr>
            <p:cNvPr id="8" name="Picture 9" descr="Supervisiòn 287">
              <a:extLst>
                <a:ext uri="{FF2B5EF4-FFF2-40B4-BE49-F238E27FC236}">
                  <a16:creationId xmlns:a16="http://schemas.microsoft.com/office/drawing/2014/main" id="{7CB4D7A7-93EC-4BDE-BF69-EBEE4652A6C0}"/>
                </a:ext>
              </a:extLst>
            </p:cNvPr>
            <p:cNvPicPr>
              <a:picLocks noChangeAspect="1" noChangeArrowheads="1"/>
            </p:cNvPicPr>
            <p:nvPr/>
          </p:nvPicPr>
          <p:blipFill>
            <a:blip r:embed="rId4"/>
            <a:srcRect/>
            <a:stretch>
              <a:fillRect/>
            </a:stretch>
          </p:blipFill>
          <p:spPr bwMode="auto">
            <a:xfrm>
              <a:off x="6161088" y="3259161"/>
              <a:ext cx="1939925" cy="1455738"/>
            </a:xfrm>
            <a:prstGeom prst="rect">
              <a:avLst/>
            </a:prstGeom>
            <a:noFill/>
            <a:ln w="9525">
              <a:noFill/>
              <a:miter lim="800000"/>
              <a:headEnd/>
              <a:tailEnd/>
            </a:ln>
          </p:spPr>
        </p:pic>
        <p:pic>
          <p:nvPicPr>
            <p:cNvPr id="9" name="Picture 11" descr="P1010314">
              <a:extLst>
                <a:ext uri="{FF2B5EF4-FFF2-40B4-BE49-F238E27FC236}">
                  <a16:creationId xmlns:a16="http://schemas.microsoft.com/office/drawing/2014/main" id="{A1F720E8-894F-44DD-9EF9-61915E665D31}"/>
                </a:ext>
              </a:extLst>
            </p:cNvPr>
            <p:cNvPicPr>
              <a:picLocks noChangeAspect="1" noChangeArrowheads="1"/>
            </p:cNvPicPr>
            <p:nvPr/>
          </p:nvPicPr>
          <p:blipFill>
            <a:blip r:embed="rId5"/>
            <a:srcRect b="7469"/>
            <a:stretch>
              <a:fillRect/>
            </a:stretch>
          </p:blipFill>
          <p:spPr bwMode="auto">
            <a:xfrm>
              <a:off x="3914775" y="3690961"/>
              <a:ext cx="1881188" cy="3095625"/>
            </a:xfrm>
            <a:prstGeom prst="rect">
              <a:avLst/>
            </a:prstGeom>
            <a:noFill/>
            <a:ln w="9525">
              <a:noFill/>
              <a:miter lim="800000"/>
              <a:headEnd/>
              <a:tailEnd/>
            </a:ln>
          </p:spPr>
        </p:pic>
        <p:pic>
          <p:nvPicPr>
            <p:cNvPr id="10" name="Picture 12" descr="MVC-029S">
              <a:extLst>
                <a:ext uri="{FF2B5EF4-FFF2-40B4-BE49-F238E27FC236}">
                  <a16:creationId xmlns:a16="http://schemas.microsoft.com/office/drawing/2014/main" id="{B77EA474-BAC9-434D-AC19-BD2D80B00582}"/>
                </a:ext>
              </a:extLst>
            </p:cNvPr>
            <p:cNvPicPr>
              <a:picLocks noChangeAspect="1" noChangeArrowheads="1"/>
            </p:cNvPicPr>
            <p:nvPr/>
          </p:nvPicPr>
          <p:blipFill>
            <a:blip r:embed="rId6"/>
            <a:srcRect/>
            <a:stretch>
              <a:fillRect/>
            </a:stretch>
          </p:blipFill>
          <p:spPr bwMode="auto">
            <a:xfrm flipH="1">
              <a:off x="819150" y="4338661"/>
              <a:ext cx="2979738" cy="2184400"/>
            </a:xfrm>
            <a:prstGeom prst="rect">
              <a:avLst/>
            </a:prstGeom>
            <a:noFill/>
            <a:ln w="9525">
              <a:noFill/>
              <a:miter lim="800000"/>
              <a:headEnd/>
              <a:tailEnd/>
            </a:ln>
          </p:spPr>
        </p:pic>
        <p:pic>
          <p:nvPicPr>
            <p:cNvPr id="11" name="Picture 13" descr="HPIM0178">
              <a:extLst>
                <a:ext uri="{FF2B5EF4-FFF2-40B4-BE49-F238E27FC236}">
                  <a16:creationId xmlns:a16="http://schemas.microsoft.com/office/drawing/2014/main" id="{749FDB7B-A6D7-4CC5-BCF4-A0B02AB01215}"/>
                </a:ext>
              </a:extLst>
            </p:cNvPr>
            <p:cNvPicPr>
              <a:picLocks noChangeAspect="1" noChangeArrowheads="1"/>
            </p:cNvPicPr>
            <p:nvPr/>
          </p:nvPicPr>
          <p:blipFill>
            <a:blip r:embed="rId7"/>
            <a:srcRect/>
            <a:stretch>
              <a:fillRect/>
            </a:stretch>
          </p:blipFill>
          <p:spPr bwMode="auto">
            <a:xfrm>
              <a:off x="530225" y="1665311"/>
              <a:ext cx="3241675" cy="2452688"/>
            </a:xfrm>
            <a:prstGeom prst="rect">
              <a:avLst/>
            </a:prstGeom>
            <a:noFill/>
            <a:ln w="9525">
              <a:noFill/>
              <a:miter lim="800000"/>
              <a:headEnd/>
              <a:tailEnd/>
            </a:ln>
          </p:spPr>
        </p:pic>
        <p:pic>
          <p:nvPicPr>
            <p:cNvPr id="12" name="Picture 15" descr="15">
              <a:extLst>
                <a:ext uri="{FF2B5EF4-FFF2-40B4-BE49-F238E27FC236}">
                  <a16:creationId xmlns:a16="http://schemas.microsoft.com/office/drawing/2014/main" id="{E8975B85-9662-40FC-96F2-A7337E28BD9C}"/>
                </a:ext>
              </a:extLst>
            </p:cNvPr>
            <p:cNvPicPr>
              <a:picLocks noChangeAspect="1" noChangeArrowheads="1"/>
            </p:cNvPicPr>
            <p:nvPr/>
          </p:nvPicPr>
          <p:blipFill>
            <a:blip r:embed="rId8"/>
            <a:srcRect l="66243" t="50977" r="15300" b="25391"/>
            <a:stretch>
              <a:fillRect/>
            </a:stretch>
          </p:blipFill>
          <p:spPr bwMode="auto">
            <a:xfrm>
              <a:off x="3924300" y="1749449"/>
              <a:ext cx="1871663" cy="1797050"/>
            </a:xfrm>
            <a:prstGeom prst="rect">
              <a:avLst/>
            </a:prstGeom>
            <a:noFill/>
            <a:ln w="9525">
              <a:noFill/>
              <a:miter lim="800000"/>
              <a:headEnd/>
              <a:tailEnd/>
            </a:ln>
          </p:spPr>
        </p:pic>
      </p:grpSp>
    </p:spTree>
    <p:extLst>
      <p:ext uri="{BB962C8B-B14F-4D97-AF65-F5344CB8AC3E}">
        <p14:creationId xmlns:p14="http://schemas.microsoft.com/office/powerpoint/2010/main" val="12773846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5BD42C7-E431-4F11-BF05-21F29EF23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237288"/>
          </a:xfrm>
          <a:prstGeom prst="rect">
            <a:avLst/>
          </a:prstGeom>
        </p:spPr>
      </p:pic>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Salto Ángel</a:t>
            </a:r>
            <a:endParaRPr lang="es-VE" kern="10" dirty="0">
              <a:ln w="25400">
                <a:solidFill>
                  <a:srgbClr val="000000"/>
                </a:solidFill>
                <a:round/>
                <a:headEnd/>
                <a:tailEnd/>
              </a:ln>
              <a:solidFill>
                <a:srgbClr val="FFFF00"/>
              </a:solidFill>
              <a:latin typeface="Arial Black"/>
              <a:cs typeface="Arial" charset="0"/>
            </a:endParaRP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Canaima</a:t>
            </a:r>
          </a:p>
        </p:txBody>
      </p:sp>
    </p:spTree>
    <p:extLst>
      <p:ext uri="{BB962C8B-B14F-4D97-AF65-F5344CB8AC3E}">
        <p14:creationId xmlns:p14="http://schemas.microsoft.com/office/powerpoint/2010/main" val="3687624632"/>
      </p:ext>
    </p:extLst>
  </p:cSld>
  <p:clrMapOvr>
    <a:masterClrMapping/>
  </p:clrMapOvr>
  <p:transition advTm="2000">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Pérdida de Ecosistemas a Gran Escala</a:t>
            </a:r>
          </a:p>
        </p:txBody>
      </p:sp>
      <p:pic>
        <p:nvPicPr>
          <p:cNvPr id="5" name="30 Imagen" descr="C:\Users\INPARQUES_2\Desktop\imagesYG4IVLD9.jpg">
            <a:extLst>
              <a:ext uri="{FF2B5EF4-FFF2-40B4-BE49-F238E27FC236}">
                <a16:creationId xmlns:a16="http://schemas.microsoft.com/office/drawing/2014/main" id="{1A8830F9-AF61-4A00-9B8E-58225262E741}"/>
              </a:ext>
            </a:extLst>
          </p:cNvPr>
          <p:cNvPicPr/>
          <p:nvPr/>
        </p:nvPicPr>
        <p:blipFill>
          <a:blip r:embed="rId2"/>
          <a:srcRect/>
          <a:stretch>
            <a:fillRect/>
          </a:stretch>
        </p:blipFill>
        <p:spPr bwMode="auto">
          <a:xfrm>
            <a:off x="214313" y="765175"/>
            <a:ext cx="1970087" cy="1492250"/>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6" name="31 Imagen" descr="C:\Users\INPARQUES_2\Desktop\imagesQC3ZQ43L.jpg">
            <a:extLst>
              <a:ext uri="{FF2B5EF4-FFF2-40B4-BE49-F238E27FC236}">
                <a16:creationId xmlns:a16="http://schemas.microsoft.com/office/drawing/2014/main" id="{6156DA9F-BBC0-4AA5-B632-E66C45000BF2}"/>
              </a:ext>
            </a:extLst>
          </p:cNvPr>
          <p:cNvPicPr/>
          <p:nvPr/>
        </p:nvPicPr>
        <p:blipFill>
          <a:blip r:embed="rId3"/>
          <a:srcRect/>
          <a:stretch>
            <a:fillRect/>
          </a:stretch>
        </p:blipFill>
        <p:spPr bwMode="auto">
          <a:xfrm>
            <a:off x="2500313" y="765175"/>
            <a:ext cx="1968500" cy="1500188"/>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7" name="irc_mi" descr="http://cdn.eluniversal.com/2009/01/12/5395672_copia.520.360.jpg">
            <a:hlinkClick r:id="rId4"/>
            <a:extLst>
              <a:ext uri="{FF2B5EF4-FFF2-40B4-BE49-F238E27FC236}">
                <a16:creationId xmlns:a16="http://schemas.microsoft.com/office/drawing/2014/main" id="{03AC29EC-22CD-4107-B25F-C376A386C83C}"/>
              </a:ext>
            </a:extLst>
          </p:cNvPr>
          <p:cNvPicPr/>
          <p:nvPr/>
        </p:nvPicPr>
        <p:blipFill>
          <a:blip r:embed="rId5"/>
          <a:srcRect/>
          <a:stretch>
            <a:fillRect/>
          </a:stretch>
        </p:blipFill>
        <p:spPr bwMode="auto">
          <a:xfrm>
            <a:off x="4786313" y="765175"/>
            <a:ext cx="1979612" cy="1508125"/>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8" name="33 Imagen" descr="http://t3.gstatic.com/images?q=tbn:ANd9GcR7z9eITv8XnFCuR-Ts_aEbpgkAn1n1I_PQnLD6HmOXGoQ9sFJaHQ">
            <a:hlinkClick r:id="rId6"/>
            <a:extLst>
              <a:ext uri="{FF2B5EF4-FFF2-40B4-BE49-F238E27FC236}">
                <a16:creationId xmlns:a16="http://schemas.microsoft.com/office/drawing/2014/main" id="{13F518FD-6970-42D3-B55C-543427BF0AD3}"/>
              </a:ext>
            </a:extLst>
          </p:cNvPr>
          <p:cNvPicPr/>
          <p:nvPr/>
        </p:nvPicPr>
        <p:blipFill>
          <a:blip r:embed="rId7"/>
          <a:srcRect/>
          <a:stretch>
            <a:fillRect/>
          </a:stretch>
        </p:blipFill>
        <p:spPr bwMode="auto">
          <a:xfrm>
            <a:off x="7072313" y="765175"/>
            <a:ext cx="2000250" cy="1500188"/>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9" name="34 Imagen" descr="http://t2.gstatic.com/images?q=tbn:ANd9GcSrWii5yJ9k6q-4vktr0yRkOgxSnuKwyXdbtjE80HXTfDrr4FGs">
            <a:hlinkClick r:id="rId8"/>
            <a:extLst>
              <a:ext uri="{FF2B5EF4-FFF2-40B4-BE49-F238E27FC236}">
                <a16:creationId xmlns:a16="http://schemas.microsoft.com/office/drawing/2014/main" id="{430C36D8-161A-45DB-9DE1-79508E555BCA}"/>
              </a:ext>
            </a:extLst>
          </p:cNvPr>
          <p:cNvPicPr/>
          <p:nvPr/>
        </p:nvPicPr>
        <p:blipFill>
          <a:blip r:embed="rId9"/>
          <a:srcRect/>
          <a:stretch>
            <a:fillRect/>
          </a:stretch>
        </p:blipFill>
        <p:spPr bwMode="auto">
          <a:xfrm>
            <a:off x="214313" y="2551113"/>
            <a:ext cx="1954212" cy="1500187"/>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10" name="35 Imagen" descr="http://t3.gstatic.com/images?q=tbn:ANd9GcSIiJ3RBQRkO85xp5Pq9gTXsaSg3nGJVKfONQH4dIhRwEo-IMCzRg">
            <a:hlinkClick r:id="rId10"/>
            <a:extLst>
              <a:ext uri="{FF2B5EF4-FFF2-40B4-BE49-F238E27FC236}">
                <a16:creationId xmlns:a16="http://schemas.microsoft.com/office/drawing/2014/main" id="{869DBC3E-17B6-432D-86A6-D02923F4C651}"/>
              </a:ext>
            </a:extLst>
          </p:cNvPr>
          <p:cNvPicPr/>
          <p:nvPr/>
        </p:nvPicPr>
        <p:blipFill>
          <a:blip r:embed="rId11"/>
          <a:srcRect/>
          <a:stretch>
            <a:fillRect/>
          </a:stretch>
        </p:blipFill>
        <p:spPr bwMode="auto">
          <a:xfrm>
            <a:off x="2500313" y="2551113"/>
            <a:ext cx="1981200" cy="1500187"/>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11" name="irc_mi" descr="http://www.circuloambiental.net/fotos/incendiosforestales300.jpg">
            <a:hlinkClick r:id="rId12"/>
            <a:extLst>
              <a:ext uri="{FF2B5EF4-FFF2-40B4-BE49-F238E27FC236}">
                <a16:creationId xmlns:a16="http://schemas.microsoft.com/office/drawing/2014/main" id="{36219F3A-1C4E-482A-952A-198FFAB6092C}"/>
              </a:ext>
            </a:extLst>
          </p:cNvPr>
          <p:cNvPicPr/>
          <p:nvPr/>
        </p:nvPicPr>
        <p:blipFill>
          <a:blip r:embed="rId13"/>
          <a:srcRect/>
          <a:stretch>
            <a:fillRect/>
          </a:stretch>
        </p:blipFill>
        <p:spPr bwMode="auto">
          <a:xfrm>
            <a:off x="4857750" y="2551113"/>
            <a:ext cx="1931988" cy="1500187"/>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12" name="irc_mi" descr="http://noticias.masverdedigital.com/wp-content/uploads/2013/02/talarusia.jpg">
            <a:hlinkClick r:id="rId14"/>
            <a:extLst>
              <a:ext uri="{FF2B5EF4-FFF2-40B4-BE49-F238E27FC236}">
                <a16:creationId xmlns:a16="http://schemas.microsoft.com/office/drawing/2014/main" id="{274E011F-F91E-4118-85F7-B56D4D429D59}"/>
              </a:ext>
            </a:extLst>
          </p:cNvPr>
          <p:cNvPicPr/>
          <p:nvPr/>
        </p:nvPicPr>
        <p:blipFill>
          <a:blip r:embed="rId15"/>
          <a:srcRect/>
          <a:stretch>
            <a:fillRect/>
          </a:stretch>
        </p:blipFill>
        <p:spPr bwMode="auto">
          <a:xfrm>
            <a:off x="7072313" y="2551113"/>
            <a:ext cx="1971675" cy="1500187"/>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13" name="38 Imagen" descr="http://t1.gstatic.com/images?q=tbn:ANd9GcRCdPg2ytbwJMjhDhMd3M03b8K6EIiq19cnN0Y_K4SmBW7wutfwGA">
            <a:hlinkClick r:id="rId16"/>
            <a:extLst>
              <a:ext uri="{FF2B5EF4-FFF2-40B4-BE49-F238E27FC236}">
                <a16:creationId xmlns:a16="http://schemas.microsoft.com/office/drawing/2014/main" id="{27B0BD27-48A1-4192-8F3C-3DF328C5B112}"/>
              </a:ext>
            </a:extLst>
          </p:cNvPr>
          <p:cNvPicPr/>
          <p:nvPr/>
        </p:nvPicPr>
        <p:blipFill>
          <a:blip r:embed="rId17"/>
          <a:srcRect r="6878"/>
          <a:stretch>
            <a:fillRect/>
          </a:stretch>
        </p:blipFill>
        <p:spPr bwMode="auto">
          <a:xfrm>
            <a:off x="214313" y="4337050"/>
            <a:ext cx="1981200" cy="1500188"/>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14" name="39 Imagen" descr="http://t0.gstatic.com/images?q=tbn:ANd9GcQeqb-MYhVoTfrLaif15_UHLmglq6aNcEzViiN4CV0PuylIjdSPOQ">
            <a:hlinkClick r:id="rId18"/>
            <a:extLst>
              <a:ext uri="{FF2B5EF4-FFF2-40B4-BE49-F238E27FC236}">
                <a16:creationId xmlns:a16="http://schemas.microsoft.com/office/drawing/2014/main" id="{64E03AF2-B8EB-489A-9590-69B9A3DC4CE2}"/>
              </a:ext>
            </a:extLst>
          </p:cNvPr>
          <p:cNvPicPr/>
          <p:nvPr/>
        </p:nvPicPr>
        <p:blipFill>
          <a:blip r:embed="rId19"/>
          <a:srcRect/>
          <a:stretch>
            <a:fillRect/>
          </a:stretch>
        </p:blipFill>
        <p:spPr bwMode="auto">
          <a:xfrm>
            <a:off x="2500313" y="4337050"/>
            <a:ext cx="1997075" cy="1500188"/>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15" name="40 Imagen" descr="http://t3.gstatic.com/images?q=tbn:ANd9GcSGcmxlMwI_tqZdrH_vRDCqcM3ryovXQk_FpHEdH2_j6oyr5FgB">
            <a:hlinkClick r:id="rId20"/>
            <a:extLst>
              <a:ext uri="{FF2B5EF4-FFF2-40B4-BE49-F238E27FC236}">
                <a16:creationId xmlns:a16="http://schemas.microsoft.com/office/drawing/2014/main" id="{914A7A1F-3110-45BB-9B71-0ED4548A3C75}"/>
              </a:ext>
            </a:extLst>
          </p:cNvPr>
          <p:cNvPicPr/>
          <p:nvPr/>
        </p:nvPicPr>
        <p:blipFill>
          <a:blip r:embed="rId21"/>
          <a:srcRect/>
          <a:stretch>
            <a:fillRect/>
          </a:stretch>
        </p:blipFill>
        <p:spPr bwMode="auto">
          <a:xfrm>
            <a:off x="4857750" y="4337050"/>
            <a:ext cx="1970088" cy="1500188"/>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pic>
        <p:nvPicPr>
          <p:cNvPr id="16" name="41 Imagen" descr="http://t1.gstatic.com/images?q=tbn:ANd9GcSbBydz_95s_zPw1EC-JYVMrnKNqZbn9UFxFI7AxM8J-uQB8JBr">
            <a:hlinkClick r:id="rId22"/>
            <a:extLst>
              <a:ext uri="{FF2B5EF4-FFF2-40B4-BE49-F238E27FC236}">
                <a16:creationId xmlns:a16="http://schemas.microsoft.com/office/drawing/2014/main" id="{9C7982D9-14A8-4208-AF9B-7FF50DDF908F}"/>
              </a:ext>
            </a:extLst>
          </p:cNvPr>
          <p:cNvPicPr/>
          <p:nvPr/>
        </p:nvPicPr>
        <p:blipFill>
          <a:blip r:embed="rId23"/>
          <a:srcRect l="5694" t="2022" r="5276" b="2705"/>
          <a:stretch>
            <a:fillRect/>
          </a:stretch>
        </p:blipFill>
        <p:spPr bwMode="auto">
          <a:xfrm>
            <a:off x="7072313" y="4337050"/>
            <a:ext cx="1947862" cy="1500188"/>
          </a:xfrm>
          <a:prstGeom prst="rect">
            <a:avLst/>
          </a:prstGeom>
          <a:noFill/>
          <a:ln w="3175">
            <a:solidFill>
              <a:schemeClr val="tx1"/>
            </a:solidFill>
            <a:miter lim="800000"/>
            <a:headEnd/>
            <a:tailEnd/>
          </a:ln>
          <a:effectLst>
            <a:outerShdw blurRad="50800" dist="38100" dir="10800000" algn="r" rotWithShape="0">
              <a:prstClr val="black">
                <a:alpha val="40000"/>
              </a:prstClr>
            </a:outerShdw>
          </a:effectLst>
        </p:spPr>
      </p:pic>
      <p:sp>
        <p:nvSpPr>
          <p:cNvPr id="17" name="42 CuadroTexto">
            <a:extLst>
              <a:ext uri="{FF2B5EF4-FFF2-40B4-BE49-F238E27FC236}">
                <a16:creationId xmlns:a16="http://schemas.microsoft.com/office/drawing/2014/main" id="{844573CD-1A81-48B6-8458-C7DD2F3D0E91}"/>
              </a:ext>
            </a:extLst>
          </p:cNvPr>
          <p:cNvSpPr txBox="1">
            <a:spLocks noChangeArrowheads="1"/>
          </p:cNvSpPr>
          <p:nvPr/>
        </p:nvSpPr>
        <p:spPr bwMode="auto">
          <a:xfrm>
            <a:off x="214313" y="2265363"/>
            <a:ext cx="2000250" cy="276225"/>
          </a:xfrm>
          <a:prstGeom prst="rect">
            <a:avLst/>
          </a:prstGeom>
          <a:noFill/>
          <a:ln w="9525">
            <a:noFill/>
            <a:miter lim="800000"/>
            <a:headEnd/>
            <a:tailEnd/>
          </a:ln>
        </p:spPr>
        <p:txBody>
          <a:bodyPr>
            <a:spAutoFit/>
          </a:bodyPr>
          <a:lstStyle/>
          <a:p>
            <a:pPr algn="ctr"/>
            <a:r>
              <a:rPr lang="es-VE" altLang="es-VE" sz="1200"/>
              <a:t>PN Canaima (S.Oc.)</a:t>
            </a:r>
          </a:p>
        </p:txBody>
      </p:sp>
      <p:sp>
        <p:nvSpPr>
          <p:cNvPr id="18" name="43 CuadroTexto">
            <a:extLst>
              <a:ext uri="{FF2B5EF4-FFF2-40B4-BE49-F238E27FC236}">
                <a16:creationId xmlns:a16="http://schemas.microsoft.com/office/drawing/2014/main" id="{89BFF0F0-234F-4FB6-A7C2-CD95608EC4CD}"/>
              </a:ext>
            </a:extLst>
          </p:cNvPr>
          <p:cNvSpPr txBox="1">
            <a:spLocks noChangeArrowheads="1"/>
          </p:cNvSpPr>
          <p:nvPr/>
        </p:nvSpPr>
        <p:spPr bwMode="auto">
          <a:xfrm>
            <a:off x="214313" y="4060825"/>
            <a:ext cx="2000250" cy="276225"/>
          </a:xfrm>
          <a:prstGeom prst="rect">
            <a:avLst/>
          </a:prstGeom>
          <a:noFill/>
          <a:ln w="9525">
            <a:noFill/>
            <a:miter lim="800000"/>
            <a:headEnd/>
            <a:tailEnd/>
          </a:ln>
        </p:spPr>
        <p:txBody>
          <a:bodyPr>
            <a:spAutoFit/>
          </a:bodyPr>
          <a:lstStyle/>
          <a:p>
            <a:pPr algn="ctr"/>
            <a:r>
              <a:rPr lang="es-VE" altLang="es-VE" sz="1200"/>
              <a:t>PN Aguaro Guariquito</a:t>
            </a:r>
          </a:p>
        </p:txBody>
      </p:sp>
      <p:sp>
        <p:nvSpPr>
          <p:cNvPr id="19" name="44 CuadroTexto">
            <a:extLst>
              <a:ext uri="{FF2B5EF4-FFF2-40B4-BE49-F238E27FC236}">
                <a16:creationId xmlns:a16="http://schemas.microsoft.com/office/drawing/2014/main" id="{92B97064-636B-4D59-A944-42973CB8DA9E}"/>
              </a:ext>
            </a:extLst>
          </p:cNvPr>
          <p:cNvSpPr txBox="1">
            <a:spLocks noChangeArrowheads="1"/>
          </p:cNvSpPr>
          <p:nvPr/>
        </p:nvSpPr>
        <p:spPr bwMode="auto">
          <a:xfrm>
            <a:off x="214313" y="5846763"/>
            <a:ext cx="2000250" cy="276225"/>
          </a:xfrm>
          <a:prstGeom prst="rect">
            <a:avLst/>
          </a:prstGeom>
          <a:noFill/>
          <a:ln w="9525">
            <a:noFill/>
            <a:miter lim="800000"/>
            <a:headEnd/>
            <a:tailEnd/>
          </a:ln>
        </p:spPr>
        <p:txBody>
          <a:bodyPr>
            <a:spAutoFit/>
          </a:bodyPr>
          <a:lstStyle/>
          <a:p>
            <a:pPr algn="ctr"/>
            <a:r>
              <a:rPr lang="es-VE" altLang="es-VE" sz="1200"/>
              <a:t>PN Santos Luzardo</a:t>
            </a:r>
          </a:p>
        </p:txBody>
      </p:sp>
      <p:sp>
        <p:nvSpPr>
          <p:cNvPr id="20" name="45 CuadroTexto">
            <a:extLst>
              <a:ext uri="{FF2B5EF4-FFF2-40B4-BE49-F238E27FC236}">
                <a16:creationId xmlns:a16="http://schemas.microsoft.com/office/drawing/2014/main" id="{5BA8E3FB-A8FB-49CB-855A-35F42D167293}"/>
              </a:ext>
            </a:extLst>
          </p:cNvPr>
          <p:cNvSpPr txBox="1">
            <a:spLocks noChangeArrowheads="1"/>
          </p:cNvSpPr>
          <p:nvPr/>
        </p:nvSpPr>
        <p:spPr bwMode="auto">
          <a:xfrm>
            <a:off x="2500313" y="2265363"/>
            <a:ext cx="2000250" cy="276225"/>
          </a:xfrm>
          <a:prstGeom prst="rect">
            <a:avLst/>
          </a:prstGeom>
          <a:noFill/>
          <a:ln w="9525">
            <a:noFill/>
            <a:miter lim="800000"/>
            <a:headEnd/>
            <a:tailEnd/>
          </a:ln>
        </p:spPr>
        <p:txBody>
          <a:bodyPr>
            <a:spAutoFit/>
          </a:bodyPr>
          <a:lstStyle/>
          <a:p>
            <a:pPr algn="ctr"/>
            <a:r>
              <a:rPr lang="es-VE" altLang="es-VE" sz="1200"/>
              <a:t>PN Canaima (S.Or.)</a:t>
            </a:r>
          </a:p>
        </p:txBody>
      </p:sp>
      <p:sp>
        <p:nvSpPr>
          <p:cNvPr id="21" name="46 CuadroTexto">
            <a:extLst>
              <a:ext uri="{FF2B5EF4-FFF2-40B4-BE49-F238E27FC236}">
                <a16:creationId xmlns:a16="http://schemas.microsoft.com/office/drawing/2014/main" id="{C0B6591D-620E-42CA-AF52-E25CC1E8B1CC}"/>
              </a:ext>
            </a:extLst>
          </p:cNvPr>
          <p:cNvSpPr txBox="1">
            <a:spLocks noChangeArrowheads="1"/>
          </p:cNvSpPr>
          <p:nvPr/>
        </p:nvSpPr>
        <p:spPr bwMode="auto">
          <a:xfrm>
            <a:off x="2500313" y="4060825"/>
            <a:ext cx="2000250" cy="276225"/>
          </a:xfrm>
          <a:prstGeom prst="rect">
            <a:avLst/>
          </a:prstGeom>
          <a:noFill/>
          <a:ln w="9525">
            <a:noFill/>
            <a:miter lim="800000"/>
            <a:headEnd/>
            <a:tailEnd/>
          </a:ln>
        </p:spPr>
        <p:txBody>
          <a:bodyPr>
            <a:spAutoFit/>
          </a:bodyPr>
          <a:lstStyle/>
          <a:p>
            <a:pPr algn="ctr"/>
            <a:r>
              <a:rPr lang="es-VE" altLang="es-VE" sz="1200"/>
              <a:t>PN Mochima</a:t>
            </a:r>
          </a:p>
        </p:txBody>
      </p:sp>
      <p:sp>
        <p:nvSpPr>
          <p:cNvPr id="22" name="47 CuadroTexto">
            <a:extLst>
              <a:ext uri="{FF2B5EF4-FFF2-40B4-BE49-F238E27FC236}">
                <a16:creationId xmlns:a16="http://schemas.microsoft.com/office/drawing/2014/main" id="{5B74B0AA-E094-490D-A063-3BA33EB3FAA3}"/>
              </a:ext>
            </a:extLst>
          </p:cNvPr>
          <p:cNvSpPr txBox="1">
            <a:spLocks noChangeArrowheads="1"/>
          </p:cNvSpPr>
          <p:nvPr/>
        </p:nvSpPr>
        <p:spPr bwMode="auto">
          <a:xfrm>
            <a:off x="2500313" y="5846763"/>
            <a:ext cx="2000250" cy="276225"/>
          </a:xfrm>
          <a:prstGeom prst="rect">
            <a:avLst/>
          </a:prstGeom>
          <a:noFill/>
          <a:ln w="9525">
            <a:noFill/>
            <a:miter lim="800000"/>
            <a:headEnd/>
            <a:tailEnd/>
          </a:ln>
        </p:spPr>
        <p:txBody>
          <a:bodyPr>
            <a:spAutoFit/>
          </a:bodyPr>
          <a:lstStyle/>
          <a:p>
            <a:pPr algn="ctr"/>
            <a:r>
              <a:rPr lang="es-VE" altLang="es-VE" sz="1200"/>
              <a:t>PN Península de Paria</a:t>
            </a:r>
          </a:p>
        </p:txBody>
      </p:sp>
      <p:sp>
        <p:nvSpPr>
          <p:cNvPr id="23" name="48 CuadroTexto">
            <a:extLst>
              <a:ext uri="{FF2B5EF4-FFF2-40B4-BE49-F238E27FC236}">
                <a16:creationId xmlns:a16="http://schemas.microsoft.com/office/drawing/2014/main" id="{F6EC6D5D-AE84-4175-814C-E1BD90234293}"/>
              </a:ext>
            </a:extLst>
          </p:cNvPr>
          <p:cNvSpPr txBox="1">
            <a:spLocks noChangeArrowheads="1"/>
          </p:cNvSpPr>
          <p:nvPr/>
        </p:nvSpPr>
        <p:spPr bwMode="auto">
          <a:xfrm>
            <a:off x="4786313" y="2265363"/>
            <a:ext cx="2000250" cy="276225"/>
          </a:xfrm>
          <a:prstGeom prst="rect">
            <a:avLst/>
          </a:prstGeom>
          <a:noFill/>
          <a:ln w="9525">
            <a:noFill/>
            <a:miter lim="800000"/>
            <a:headEnd/>
            <a:tailEnd/>
          </a:ln>
        </p:spPr>
        <p:txBody>
          <a:bodyPr>
            <a:spAutoFit/>
          </a:bodyPr>
          <a:lstStyle/>
          <a:p>
            <a:pPr algn="ctr"/>
            <a:r>
              <a:rPr lang="es-VE" altLang="es-VE" sz="1200"/>
              <a:t>PN Morrocoy</a:t>
            </a:r>
          </a:p>
        </p:txBody>
      </p:sp>
      <p:sp>
        <p:nvSpPr>
          <p:cNvPr id="24" name="49 CuadroTexto">
            <a:extLst>
              <a:ext uri="{FF2B5EF4-FFF2-40B4-BE49-F238E27FC236}">
                <a16:creationId xmlns:a16="http://schemas.microsoft.com/office/drawing/2014/main" id="{43F498E1-0032-4E6B-842C-EB4431D28910}"/>
              </a:ext>
            </a:extLst>
          </p:cNvPr>
          <p:cNvSpPr txBox="1">
            <a:spLocks noChangeArrowheads="1"/>
          </p:cNvSpPr>
          <p:nvPr/>
        </p:nvSpPr>
        <p:spPr bwMode="auto">
          <a:xfrm>
            <a:off x="4786313" y="4060825"/>
            <a:ext cx="2000250" cy="276225"/>
          </a:xfrm>
          <a:prstGeom prst="rect">
            <a:avLst/>
          </a:prstGeom>
          <a:noFill/>
          <a:ln w="9525">
            <a:noFill/>
            <a:miter lim="800000"/>
            <a:headEnd/>
            <a:tailEnd/>
          </a:ln>
        </p:spPr>
        <p:txBody>
          <a:bodyPr>
            <a:spAutoFit/>
          </a:bodyPr>
          <a:lstStyle/>
          <a:p>
            <a:pPr algn="ctr"/>
            <a:r>
              <a:rPr lang="es-VE" altLang="es-VE" sz="1200"/>
              <a:t>PN Henri Pittier</a:t>
            </a:r>
          </a:p>
        </p:txBody>
      </p:sp>
      <p:sp>
        <p:nvSpPr>
          <p:cNvPr id="25" name="50 CuadroTexto">
            <a:extLst>
              <a:ext uri="{FF2B5EF4-FFF2-40B4-BE49-F238E27FC236}">
                <a16:creationId xmlns:a16="http://schemas.microsoft.com/office/drawing/2014/main" id="{5ABB4B59-9F95-4674-A55C-0C093AC26018}"/>
              </a:ext>
            </a:extLst>
          </p:cNvPr>
          <p:cNvSpPr txBox="1">
            <a:spLocks noChangeArrowheads="1"/>
          </p:cNvSpPr>
          <p:nvPr/>
        </p:nvSpPr>
        <p:spPr bwMode="auto">
          <a:xfrm>
            <a:off x="4786313" y="5846763"/>
            <a:ext cx="2000250" cy="276225"/>
          </a:xfrm>
          <a:prstGeom prst="rect">
            <a:avLst/>
          </a:prstGeom>
          <a:noFill/>
          <a:ln w="9525">
            <a:noFill/>
            <a:miter lim="800000"/>
            <a:headEnd/>
            <a:tailEnd/>
          </a:ln>
        </p:spPr>
        <p:txBody>
          <a:bodyPr>
            <a:spAutoFit/>
          </a:bodyPr>
          <a:lstStyle/>
          <a:p>
            <a:pPr algn="ctr"/>
            <a:r>
              <a:rPr lang="es-VE" altLang="es-VE" sz="1200"/>
              <a:t>PN Sierra Nevada</a:t>
            </a:r>
          </a:p>
        </p:txBody>
      </p:sp>
      <p:sp>
        <p:nvSpPr>
          <p:cNvPr id="26" name="51 CuadroTexto">
            <a:extLst>
              <a:ext uri="{FF2B5EF4-FFF2-40B4-BE49-F238E27FC236}">
                <a16:creationId xmlns:a16="http://schemas.microsoft.com/office/drawing/2014/main" id="{0B83D7EB-A19D-4863-8C0E-505BBA0E3E92}"/>
              </a:ext>
            </a:extLst>
          </p:cNvPr>
          <p:cNvSpPr txBox="1">
            <a:spLocks noChangeArrowheads="1"/>
          </p:cNvSpPr>
          <p:nvPr/>
        </p:nvSpPr>
        <p:spPr bwMode="auto">
          <a:xfrm>
            <a:off x="7072313" y="2265363"/>
            <a:ext cx="2000250" cy="276225"/>
          </a:xfrm>
          <a:prstGeom prst="rect">
            <a:avLst/>
          </a:prstGeom>
          <a:noFill/>
          <a:ln w="9525">
            <a:noFill/>
            <a:miter lim="800000"/>
            <a:headEnd/>
            <a:tailEnd/>
          </a:ln>
        </p:spPr>
        <p:txBody>
          <a:bodyPr>
            <a:spAutoFit/>
          </a:bodyPr>
          <a:lstStyle/>
          <a:p>
            <a:pPr algn="ctr"/>
            <a:r>
              <a:rPr lang="es-VE" altLang="es-VE" sz="1200"/>
              <a:t>PN Waraira Repano</a:t>
            </a:r>
          </a:p>
        </p:txBody>
      </p:sp>
      <p:sp>
        <p:nvSpPr>
          <p:cNvPr id="27" name="52 CuadroTexto">
            <a:extLst>
              <a:ext uri="{FF2B5EF4-FFF2-40B4-BE49-F238E27FC236}">
                <a16:creationId xmlns:a16="http://schemas.microsoft.com/office/drawing/2014/main" id="{322A166B-0855-49AB-8976-1E321E17BC0B}"/>
              </a:ext>
            </a:extLst>
          </p:cNvPr>
          <p:cNvSpPr txBox="1">
            <a:spLocks noChangeArrowheads="1"/>
          </p:cNvSpPr>
          <p:nvPr/>
        </p:nvSpPr>
        <p:spPr bwMode="auto">
          <a:xfrm>
            <a:off x="7072313" y="4060825"/>
            <a:ext cx="2000250" cy="276225"/>
          </a:xfrm>
          <a:prstGeom prst="rect">
            <a:avLst/>
          </a:prstGeom>
          <a:noFill/>
          <a:ln w="9525">
            <a:noFill/>
            <a:miter lim="800000"/>
            <a:headEnd/>
            <a:tailEnd/>
          </a:ln>
        </p:spPr>
        <p:txBody>
          <a:bodyPr>
            <a:spAutoFit/>
          </a:bodyPr>
          <a:lstStyle/>
          <a:p>
            <a:pPr algn="ctr"/>
            <a:r>
              <a:rPr lang="es-VE" altLang="es-VE" sz="1200"/>
              <a:t>PN Guatopo</a:t>
            </a:r>
          </a:p>
        </p:txBody>
      </p:sp>
      <p:sp>
        <p:nvSpPr>
          <p:cNvPr id="28" name="53 CuadroTexto">
            <a:extLst>
              <a:ext uri="{FF2B5EF4-FFF2-40B4-BE49-F238E27FC236}">
                <a16:creationId xmlns:a16="http://schemas.microsoft.com/office/drawing/2014/main" id="{B138A7CE-A271-416A-A84D-F3CB1FF965EA}"/>
              </a:ext>
            </a:extLst>
          </p:cNvPr>
          <p:cNvSpPr txBox="1">
            <a:spLocks noChangeArrowheads="1"/>
          </p:cNvSpPr>
          <p:nvPr/>
        </p:nvSpPr>
        <p:spPr bwMode="auto">
          <a:xfrm>
            <a:off x="7072313" y="5846763"/>
            <a:ext cx="2000250" cy="276225"/>
          </a:xfrm>
          <a:prstGeom prst="rect">
            <a:avLst/>
          </a:prstGeom>
          <a:noFill/>
          <a:ln w="9525">
            <a:noFill/>
            <a:miter lim="800000"/>
            <a:headEnd/>
            <a:tailEnd/>
          </a:ln>
        </p:spPr>
        <p:txBody>
          <a:bodyPr>
            <a:spAutoFit/>
          </a:bodyPr>
          <a:lstStyle/>
          <a:p>
            <a:pPr algn="ctr"/>
            <a:r>
              <a:rPr lang="es-VE" altLang="es-VE" sz="1200"/>
              <a:t>PN Médanos de Coro</a:t>
            </a:r>
          </a:p>
        </p:txBody>
      </p:sp>
    </p:spTree>
    <p:extLst>
      <p:ext uri="{BB962C8B-B14F-4D97-AF65-F5344CB8AC3E}">
        <p14:creationId xmlns:p14="http://schemas.microsoft.com/office/powerpoint/2010/main" val="274210732"/>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pic>
        <p:nvPicPr>
          <p:cNvPr id="4" name="Picture 2">
            <a:extLst>
              <a:ext uri="{FF2B5EF4-FFF2-40B4-BE49-F238E27FC236}">
                <a16:creationId xmlns:a16="http://schemas.microsoft.com/office/drawing/2014/main" id="{ED2AB4DC-A791-463D-BF5A-031EE064D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013" y="1600200"/>
            <a:ext cx="2808287" cy="3240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2817B619-BC8D-4731-9E7D-71EB43F30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798888"/>
            <a:ext cx="3776663" cy="24495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1">
            <a:extLst>
              <a:ext uri="{FF2B5EF4-FFF2-40B4-BE49-F238E27FC236}">
                <a16:creationId xmlns:a16="http://schemas.microsoft.com/office/drawing/2014/main" id="{9AB4F118-FDB8-4B4F-BAC6-F2FE9EE8D661}"/>
              </a:ext>
            </a:extLst>
          </p:cNvPr>
          <p:cNvGrpSpPr>
            <a:grpSpLocks/>
          </p:cNvGrpSpPr>
          <p:nvPr/>
        </p:nvGrpSpPr>
        <p:grpSpPr bwMode="auto">
          <a:xfrm>
            <a:off x="5857875" y="55563"/>
            <a:ext cx="3213100" cy="6202362"/>
            <a:chOff x="3736" y="0"/>
            <a:chExt cx="2024" cy="3907"/>
          </a:xfrm>
        </p:grpSpPr>
        <p:pic>
          <p:nvPicPr>
            <p:cNvPr id="7" name="Picture 3">
              <a:extLst>
                <a:ext uri="{FF2B5EF4-FFF2-40B4-BE49-F238E27FC236}">
                  <a16:creationId xmlns:a16="http://schemas.microsoft.com/office/drawing/2014/main" id="{4BB313AB-1256-4C08-AF64-A8D73DD30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 y="2304"/>
              <a:ext cx="2024" cy="16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1280D17-2C6D-4C2A-AEEA-9C1506FC1D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4" y="1296"/>
              <a:ext cx="1610" cy="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32D9E208-BA9F-4C00-835D-9CD8C5ACEE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 y="0"/>
              <a:ext cx="1860" cy="128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7">
            <a:extLst>
              <a:ext uri="{FF2B5EF4-FFF2-40B4-BE49-F238E27FC236}">
                <a16:creationId xmlns:a16="http://schemas.microsoft.com/office/drawing/2014/main" id="{97F4D492-474C-467B-BE4F-601C7D0D55B2}"/>
              </a:ext>
            </a:extLst>
          </p:cNvPr>
          <p:cNvSpPr txBox="1">
            <a:spLocks noChangeArrowheads="1"/>
          </p:cNvSpPr>
          <p:nvPr/>
        </p:nvSpPr>
        <p:spPr bwMode="auto">
          <a:xfrm>
            <a:off x="570548" y="1099185"/>
            <a:ext cx="4976812"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s-ES" altLang="es-VE" sz="2200" dirty="0">
                <a:solidFill>
                  <a:srgbClr val="FF0000"/>
                </a:solidFill>
                <a:effectLst/>
              </a:rPr>
              <a:t>…..posición geográfica privilegiada </a:t>
            </a:r>
          </a:p>
        </p:txBody>
      </p:sp>
      <p:sp>
        <p:nvSpPr>
          <p:cNvPr id="12" name="Text Box 8">
            <a:extLst>
              <a:ext uri="{FF2B5EF4-FFF2-40B4-BE49-F238E27FC236}">
                <a16:creationId xmlns:a16="http://schemas.microsoft.com/office/drawing/2014/main" id="{045D8A2C-F33F-4278-8D9B-88F2F9E63870}"/>
              </a:ext>
            </a:extLst>
          </p:cNvPr>
          <p:cNvSpPr txBox="1">
            <a:spLocks noChangeArrowheads="1"/>
          </p:cNvSpPr>
          <p:nvPr/>
        </p:nvSpPr>
        <p:spPr bwMode="auto">
          <a:xfrm>
            <a:off x="104775" y="1698943"/>
            <a:ext cx="336391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2100" dirty="0">
                <a:ln>
                  <a:solidFill>
                    <a:srgbClr val="000000"/>
                  </a:solidFill>
                </a:ln>
                <a:solidFill>
                  <a:srgbClr val="008000"/>
                </a:solidFill>
                <a:effectLst/>
                <a:latin typeface="Plump MT"/>
              </a:rPr>
              <a:t>Diversidad vegetal</a:t>
            </a:r>
          </a:p>
          <a:p>
            <a:endParaRPr lang="es-ES" altLang="es-VE" sz="2100" dirty="0">
              <a:ln>
                <a:solidFill>
                  <a:srgbClr val="000000"/>
                </a:solidFill>
              </a:ln>
              <a:solidFill>
                <a:srgbClr val="008000"/>
              </a:solidFill>
              <a:effectLst/>
              <a:latin typeface="Plump MT"/>
            </a:endParaRPr>
          </a:p>
          <a:p>
            <a:r>
              <a:rPr lang="es-ES" altLang="es-VE" sz="2100" dirty="0">
                <a:ln>
                  <a:solidFill>
                    <a:srgbClr val="000000"/>
                  </a:solidFill>
                </a:ln>
                <a:solidFill>
                  <a:srgbClr val="008000"/>
                </a:solidFill>
                <a:effectLst/>
                <a:latin typeface="Plump MT"/>
              </a:rPr>
              <a:t>Diversidad animal</a:t>
            </a:r>
          </a:p>
          <a:p>
            <a:endParaRPr lang="es-ES" altLang="es-VE" sz="2100" dirty="0">
              <a:ln>
                <a:solidFill>
                  <a:srgbClr val="000000"/>
                </a:solidFill>
              </a:ln>
              <a:solidFill>
                <a:srgbClr val="008000"/>
              </a:solidFill>
              <a:effectLst/>
              <a:latin typeface="Plump MT"/>
            </a:endParaRPr>
          </a:p>
          <a:p>
            <a:r>
              <a:rPr lang="es-ES" altLang="es-VE" sz="2100" dirty="0">
                <a:ln>
                  <a:solidFill>
                    <a:srgbClr val="000000"/>
                  </a:solidFill>
                </a:ln>
                <a:solidFill>
                  <a:srgbClr val="008000"/>
                </a:solidFill>
                <a:effectLst/>
                <a:latin typeface="Plump MT"/>
              </a:rPr>
              <a:t>Diversidad DE ecosistemas</a:t>
            </a:r>
          </a:p>
        </p:txBody>
      </p:sp>
      <p:sp>
        <p:nvSpPr>
          <p:cNvPr id="13" name="Text Box 9">
            <a:extLst>
              <a:ext uri="{FF2B5EF4-FFF2-40B4-BE49-F238E27FC236}">
                <a16:creationId xmlns:a16="http://schemas.microsoft.com/office/drawing/2014/main" id="{198BB845-24AC-4A8E-8D05-CEA1194D1B5A}"/>
              </a:ext>
            </a:extLst>
          </p:cNvPr>
          <p:cNvSpPr txBox="1">
            <a:spLocks noChangeArrowheads="1"/>
          </p:cNvSpPr>
          <p:nvPr/>
        </p:nvSpPr>
        <p:spPr bwMode="auto">
          <a:xfrm>
            <a:off x="71438" y="105415"/>
            <a:ext cx="59912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es-VE" altLang="es-VE" sz="3100" dirty="0">
                <a:solidFill>
                  <a:srgbClr val="0000FF"/>
                </a:solidFill>
                <a:effectLst/>
                <a:latin typeface="Plump MT"/>
              </a:rPr>
              <a:t>Venezuela País Megadiverso</a:t>
            </a:r>
            <a:endParaRPr lang="es-ES" altLang="es-VE" sz="3100" dirty="0">
              <a:solidFill>
                <a:srgbClr val="0000FF"/>
              </a:solidFill>
              <a:effectLst/>
              <a:latin typeface="Plump MT"/>
            </a:endParaRPr>
          </a:p>
        </p:txBody>
      </p:sp>
    </p:spTree>
    <p:extLst>
      <p:ext uri="{BB962C8B-B14F-4D97-AF65-F5344CB8AC3E}">
        <p14:creationId xmlns:p14="http://schemas.microsoft.com/office/powerpoint/2010/main" val="441158442"/>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grpSp>
        <p:nvGrpSpPr>
          <p:cNvPr id="4" name="Group 2">
            <a:extLst>
              <a:ext uri="{FF2B5EF4-FFF2-40B4-BE49-F238E27FC236}">
                <a16:creationId xmlns:a16="http://schemas.microsoft.com/office/drawing/2014/main" id="{1A6D4CF1-08B5-4DD4-B1CD-3C96FCAFAD45}"/>
              </a:ext>
            </a:extLst>
          </p:cNvPr>
          <p:cNvGrpSpPr>
            <a:grpSpLocks/>
          </p:cNvGrpSpPr>
          <p:nvPr/>
        </p:nvGrpSpPr>
        <p:grpSpPr bwMode="auto">
          <a:xfrm>
            <a:off x="5562600" y="914400"/>
            <a:ext cx="2590800" cy="3586163"/>
            <a:chOff x="3278" y="1121"/>
            <a:chExt cx="1632" cy="2259"/>
          </a:xfrm>
        </p:grpSpPr>
        <p:sp>
          <p:nvSpPr>
            <p:cNvPr id="5" name="Freeform 90">
              <a:extLst>
                <a:ext uri="{FF2B5EF4-FFF2-40B4-BE49-F238E27FC236}">
                  <a16:creationId xmlns:a16="http://schemas.microsoft.com/office/drawing/2014/main" id="{D23D0781-0C4B-41D5-84CF-62AFD4C111DB}"/>
                </a:ext>
              </a:extLst>
            </p:cNvPr>
            <p:cNvSpPr>
              <a:spLocks/>
            </p:cNvSpPr>
            <p:nvPr/>
          </p:nvSpPr>
          <p:spPr bwMode="auto">
            <a:xfrm>
              <a:off x="3316" y="1182"/>
              <a:ext cx="1364" cy="1181"/>
            </a:xfrm>
            <a:custGeom>
              <a:avLst/>
              <a:gdLst>
                <a:gd name="T0" fmla="*/ 138 w 1534"/>
                <a:gd name="T1" fmla="*/ 34 h 1181"/>
                <a:gd name="T2" fmla="*/ 336 w 1534"/>
                <a:gd name="T3" fmla="*/ 112 h 1181"/>
                <a:gd name="T4" fmla="*/ 448 w 1534"/>
                <a:gd name="T5" fmla="*/ 51 h 1181"/>
                <a:gd name="T6" fmla="*/ 526 w 1534"/>
                <a:gd name="T7" fmla="*/ 77 h 1181"/>
                <a:gd name="T8" fmla="*/ 569 w 1534"/>
                <a:gd name="T9" fmla="*/ 60 h 1181"/>
                <a:gd name="T10" fmla="*/ 681 w 1534"/>
                <a:gd name="T11" fmla="*/ 77 h 1181"/>
                <a:gd name="T12" fmla="*/ 724 w 1534"/>
                <a:gd name="T13" fmla="*/ 155 h 1181"/>
                <a:gd name="T14" fmla="*/ 802 w 1534"/>
                <a:gd name="T15" fmla="*/ 146 h 1181"/>
                <a:gd name="T16" fmla="*/ 879 w 1534"/>
                <a:gd name="T17" fmla="*/ 215 h 1181"/>
                <a:gd name="T18" fmla="*/ 905 w 1534"/>
                <a:gd name="T19" fmla="*/ 138 h 1181"/>
                <a:gd name="T20" fmla="*/ 1017 w 1534"/>
                <a:gd name="T21" fmla="*/ 146 h 1181"/>
                <a:gd name="T22" fmla="*/ 1086 w 1534"/>
                <a:gd name="T23" fmla="*/ 69 h 1181"/>
                <a:gd name="T24" fmla="*/ 1112 w 1534"/>
                <a:gd name="T25" fmla="*/ 0 h 1181"/>
                <a:gd name="T26" fmla="*/ 1172 w 1534"/>
                <a:gd name="T27" fmla="*/ 60 h 1181"/>
                <a:gd name="T28" fmla="*/ 1172 w 1534"/>
                <a:gd name="T29" fmla="*/ 172 h 1181"/>
                <a:gd name="T30" fmla="*/ 1017 w 1534"/>
                <a:gd name="T31" fmla="*/ 310 h 1181"/>
                <a:gd name="T32" fmla="*/ 1034 w 1534"/>
                <a:gd name="T33" fmla="*/ 370 h 1181"/>
                <a:gd name="T34" fmla="*/ 1215 w 1534"/>
                <a:gd name="T35" fmla="*/ 508 h 1181"/>
                <a:gd name="T36" fmla="*/ 1232 w 1534"/>
                <a:gd name="T37" fmla="*/ 293 h 1181"/>
                <a:gd name="T38" fmla="*/ 1534 w 1534"/>
                <a:gd name="T39" fmla="*/ 491 h 1181"/>
                <a:gd name="T40" fmla="*/ 1405 w 1534"/>
                <a:gd name="T41" fmla="*/ 560 h 1181"/>
                <a:gd name="T42" fmla="*/ 1431 w 1534"/>
                <a:gd name="T43" fmla="*/ 612 h 1181"/>
                <a:gd name="T44" fmla="*/ 1181 w 1534"/>
                <a:gd name="T45" fmla="*/ 853 h 1181"/>
                <a:gd name="T46" fmla="*/ 1189 w 1534"/>
                <a:gd name="T47" fmla="*/ 939 h 1181"/>
                <a:gd name="T48" fmla="*/ 1008 w 1534"/>
                <a:gd name="T49" fmla="*/ 862 h 1181"/>
                <a:gd name="T50" fmla="*/ 931 w 1534"/>
                <a:gd name="T51" fmla="*/ 991 h 1181"/>
                <a:gd name="T52" fmla="*/ 1026 w 1534"/>
                <a:gd name="T53" fmla="*/ 1043 h 1181"/>
                <a:gd name="T54" fmla="*/ 1120 w 1534"/>
                <a:gd name="T55" fmla="*/ 1017 h 1181"/>
                <a:gd name="T56" fmla="*/ 1129 w 1534"/>
                <a:gd name="T57" fmla="*/ 1112 h 1181"/>
                <a:gd name="T58" fmla="*/ 1163 w 1534"/>
                <a:gd name="T59" fmla="*/ 1181 h 1181"/>
                <a:gd name="T60" fmla="*/ 1112 w 1534"/>
                <a:gd name="T61" fmla="*/ 1163 h 1181"/>
                <a:gd name="T62" fmla="*/ 888 w 1534"/>
                <a:gd name="T63" fmla="*/ 1051 h 1181"/>
                <a:gd name="T64" fmla="*/ 707 w 1534"/>
                <a:gd name="T65" fmla="*/ 922 h 1181"/>
                <a:gd name="T66" fmla="*/ 750 w 1534"/>
                <a:gd name="T67" fmla="*/ 1017 h 1181"/>
                <a:gd name="T68" fmla="*/ 672 w 1534"/>
                <a:gd name="T69" fmla="*/ 888 h 1181"/>
                <a:gd name="T70" fmla="*/ 612 w 1534"/>
                <a:gd name="T71" fmla="*/ 586 h 1181"/>
                <a:gd name="T72" fmla="*/ 509 w 1534"/>
                <a:gd name="T73" fmla="*/ 474 h 1181"/>
                <a:gd name="T74" fmla="*/ 422 w 1534"/>
                <a:gd name="T75" fmla="*/ 353 h 1181"/>
                <a:gd name="T76" fmla="*/ 207 w 1534"/>
                <a:gd name="T77" fmla="*/ 370 h 1181"/>
                <a:gd name="T78" fmla="*/ 0 w 1534"/>
                <a:gd name="T79" fmla="*/ 474 h 1181"/>
                <a:gd name="T80" fmla="*/ 95 w 1534"/>
                <a:gd name="T81" fmla="*/ 370 h 1181"/>
                <a:gd name="T82" fmla="*/ 43 w 1534"/>
                <a:gd name="T83" fmla="*/ 284 h 1181"/>
                <a:gd name="T84" fmla="*/ 17 w 1534"/>
                <a:gd name="T85" fmla="*/ 232 h 1181"/>
                <a:gd name="T86" fmla="*/ 35 w 1534"/>
                <a:gd name="T87" fmla="*/ 155 h 1181"/>
                <a:gd name="T88" fmla="*/ 0 w 1534"/>
                <a:gd name="T89" fmla="*/ 120 h 1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34"/>
                <a:gd name="T136" fmla="*/ 0 h 1181"/>
                <a:gd name="T137" fmla="*/ 1534 w 1534"/>
                <a:gd name="T138" fmla="*/ 1181 h 1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34" h="1181">
                  <a:moveTo>
                    <a:pt x="17" y="86"/>
                  </a:moveTo>
                  <a:lnTo>
                    <a:pt x="138" y="34"/>
                  </a:lnTo>
                  <a:lnTo>
                    <a:pt x="276" y="112"/>
                  </a:lnTo>
                  <a:lnTo>
                    <a:pt x="336" y="112"/>
                  </a:lnTo>
                  <a:lnTo>
                    <a:pt x="422" y="43"/>
                  </a:lnTo>
                  <a:lnTo>
                    <a:pt x="448" y="51"/>
                  </a:lnTo>
                  <a:lnTo>
                    <a:pt x="483" y="17"/>
                  </a:lnTo>
                  <a:lnTo>
                    <a:pt x="526" y="77"/>
                  </a:lnTo>
                  <a:lnTo>
                    <a:pt x="552" y="43"/>
                  </a:lnTo>
                  <a:lnTo>
                    <a:pt x="569" y="60"/>
                  </a:lnTo>
                  <a:lnTo>
                    <a:pt x="655" y="69"/>
                  </a:lnTo>
                  <a:lnTo>
                    <a:pt x="681" y="77"/>
                  </a:lnTo>
                  <a:lnTo>
                    <a:pt x="767" y="120"/>
                  </a:lnTo>
                  <a:lnTo>
                    <a:pt x="724" y="155"/>
                  </a:lnTo>
                  <a:lnTo>
                    <a:pt x="733" y="181"/>
                  </a:lnTo>
                  <a:lnTo>
                    <a:pt x="802" y="146"/>
                  </a:lnTo>
                  <a:lnTo>
                    <a:pt x="845" y="224"/>
                  </a:lnTo>
                  <a:lnTo>
                    <a:pt x="879" y="215"/>
                  </a:lnTo>
                  <a:lnTo>
                    <a:pt x="870" y="138"/>
                  </a:lnTo>
                  <a:lnTo>
                    <a:pt x="905" y="138"/>
                  </a:lnTo>
                  <a:lnTo>
                    <a:pt x="939" y="172"/>
                  </a:lnTo>
                  <a:lnTo>
                    <a:pt x="1017" y="146"/>
                  </a:lnTo>
                  <a:lnTo>
                    <a:pt x="1060" y="138"/>
                  </a:lnTo>
                  <a:lnTo>
                    <a:pt x="1086" y="69"/>
                  </a:lnTo>
                  <a:lnTo>
                    <a:pt x="1069" y="34"/>
                  </a:lnTo>
                  <a:lnTo>
                    <a:pt x="1112" y="0"/>
                  </a:lnTo>
                  <a:lnTo>
                    <a:pt x="1138" y="86"/>
                  </a:lnTo>
                  <a:lnTo>
                    <a:pt x="1172" y="60"/>
                  </a:lnTo>
                  <a:lnTo>
                    <a:pt x="1189" y="103"/>
                  </a:lnTo>
                  <a:lnTo>
                    <a:pt x="1172" y="172"/>
                  </a:lnTo>
                  <a:lnTo>
                    <a:pt x="1129" y="232"/>
                  </a:lnTo>
                  <a:lnTo>
                    <a:pt x="1017" y="310"/>
                  </a:lnTo>
                  <a:lnTo>
                    <a:pt x="1017" y="327"/>
                  </a:lnTo>
                  <a:lnTo>
                    <a:pt x="1034" y="370"/>
                  </a:lnTo>
                  <a:lnTo>
                    <a:pt x="1095" y="431"/>
                  </a:lnTo>
                  <a:lnTo>
                    <a:pt x="1215" y="508"/>
                  </a:lnTo>
                  <a:lnTo>
                    <a:pt x="1241" y="482"/>
                  </a:lnTo>
                  <a:lnTo>
                    <a:pt x="1232" y="293"/>
                  </a:lnTo>
                  <a:lnTo>
                    <a:pt x="1336" y="301"/>
                  </a:lnTo>
                  <a:lnTo>
                    <a:pt x="1534" y="491"/>
                  </a:lnTo>
                  <a:lnTo>
                    <a:pt x="1525" y="543"/>
                  </a:lnTo>
                  <a:lnTo>
                    <a:pt x="1405" y="560"/>
                  </a:lnTo>
                  <a:lnTo>
                    <a:pt x="1405" y="586"/>
                  </a:lnTo>
                  <a:lnTo>
                    <a:pt x="1431" y="612"/>
                  </a:lnTo>
                  <a:lnTo>
                    <a:pt x="1301" y="663"/>
                  </a:lnTo>
                  <a:lnTo>
                    <a:pt x="1181" y="853"/>
                  </a:lnTo>
                  <a:lnTo>
                    <a:pt x="1207" y="913"/>
                  </a:lnTo>
                  <a:lnTo>
                    <a:pt x="1189" y="939"/>
                  </a:lnTo>
                  <a:lnTo>
                    <a:pt x="1095" y="862"/>
                  </a:lnTo>
                  <a:lnTo>
                    <a:pt x="1008" y="862"/>
                  </a:lnTo>
                  <a:lnTo>
                    <a:pt x="922" y="913"/>
                  </a:lnTo>
                  <a:lnTo>
                    <a:pt x="931" y="991"/>
                  </a:lnTo>
                  <a:lnTo>
                    <a:pt x="983" y="1043"/>
                  </a:lnTo>
                  <a:lnTo>
                    <a:pt x="1026" y="1043"/>
                  </a:lnTo>
                  <a:lnTo>
                    <a:pt x="1095" y="1008"/>
                  </a:lnTo>
                  <a:lnTo>
                    <a:pt x="1120" y="1017"/>
                  </a:lnTo>
                  <a:lnTo>
                    <a:pt x="1095" y="1086"/>
                  </a:lnTo>
                  <a:lnTo>
                    <a:pt x="1129" y="1112"/>
                  </a:lnTo>
                  <a:lnTo>
                    <a:pt x="1163" y="1163"/>
                  </a:lnTo>
                  <a:lnTo>
                    <a:pt x="1163" y="1181"/>
                  </a:lnTo>
                  <a:lnTo>
                    <a:pt x="1120" y="1172"/>
                  </a:lnTo>
                  <a:lnTo>
                    <a:pt x="1112" y="1163"/>
                  </a:lnTo>
                  <a:lnTo>
                    <a:pt x="1000" y="1112"/>
                  </a:lnTo>
                  <a:lnTo>
                    <a:pt x="888" y="1051"/>
                  </a:lnTo>
                  <a:lnTo>
                    <a:pt x="724" y="905"/>
                  </a:lnTo>
                  <a:lnTo>
                    <a:pt x="707" y="922"/>
                  </a:lnTo>
                  <a:lnTo>
                    <a:pt x="793" y="1017"/>
                  </a:lnTo>
                  <a:lnTo>
                    <a:pt x="750" y="1017"/>
                  </a:lnTo>
                  <a:lnTo>
                    <a:pt x="681" y="939"/>
                  </a:lnTo>
                  <a:lnTo>
                    <a:pt x="672" y="888"/>
                  </a:lnTo>
                  <a:lnTo>
                    <a:pt x="603" y="750"/>
                  </a:lnTo>
                  <a:lnTo>
                    <a:pt x="612" y="586"/>
                  </a:lnTo>
                  <a:lnTo>
                    <a:pt x="552" y="500"/>
                  </a:lnTo>
                  <a:lnTo>
                    <a:pt x="509" y="474"/>
                  </a:lnTo>
                  <a:lnTo>
                    <a:pt x="500" y="431"/>
                  </a:lnTo>
                  <a:lnTo>
                    <a:pt x="422" y="353"/>
                  </a:lnTo>
                  <a:lnTo>
                    <a:pt x="293" y="345"/>
                  </a:lnTo>
                  <a:lnTo>
                    <a:pt x="207" y="370"/>
                  </a:lnTo>
                  <a:lnTo>
                    <a:pt x="112" y="448"/>
                  </a:lnTo>
                  <a:lnTo>
                    <a:pt x="0" y="474"/>
                  </a:lnTo>
                  <a:lnTo>
                    <a:pt x="104" y="405"/>
                  </a:lnTo>
                  <a:lnTo>
                    <a:pt x="95" y="370"/>
                  </a:lnTo>
                  <a:lnTo>
                    <a:pt x="35" y="319"/>
                  </a:lnTo>
                  <a:lnTo>
                    <a:pt x="43" y="284"/>
                  </a:lnTo>
                  <a:lnTo>
                    <a:pt x="60" y="250"/>
                  </a:lnTo>
                  <a:lnTo>
                    <a:pt x="17" y="232"/>
                  </a:lnTo>
                  <a:lnTo>
                    <a:pt x="26" y="215"/>
                  </a:lnTo>
                  <a:lnTo>
                    <a:pt x="35" y="155"/>
                  </a:lnTo>
                  <a:lnTo>
                    <a:pt x="9" y="138"/>
                  </a:lnTo>
                  <a:lnTo>
                    <a:pt x="0" y="120"/>
                  </a:lnTo>
                  <a:lnTo>
                    <a:pt x="1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6" name="Freeform 91">
              <a:extLst>
                <a:ext uri="{FF2B5EF4-FFF2-40B4-BE49-F238E27FC236}">
                  <a16:creationId xmlns:a16="http://schemas.microsoft.com/office/drawing/2014/main" id="{A2BB3106-652C-46F4-ACEA-5508E5299B07}"/>
                </a:ext>
              </a:extLst>
            </p:cNvPr>
            <p:cNvSpPr>
              <a:spLocks/>
            </p:cNvSpPr>
            <p:nvPr/>
          </p:nvSpPr>
          <p:spPr bwMode="auto">
            <a:xfrm>
              <a:off x="4381" y="1130"/>
              <a:ext cx="246" cy="345"/>
            </a:xfrm>
            <a:custGeom>
              <a:avLst/>
              <a:gdLst>
                <a:gd name="T0" fmla="*/ 34 w 276"/>
                <a:gd name="T1" fmla="*/ 0 h 345"/>
                <a:gd name="T2" fmla="*/ 121 w 276"/>
                <a:gd name="T3" fmla="*/ 9 h 345"/>
                <a:gd name="T4" fmla="*/ 129 w 276"/>
                <a:gd name="T5" fmla="*/ 52 h 345"/>
                <a:gd name="T6" fmla="*/ 198 w 276"/>
                <a:gd name="T7" fmla="*/ 164 h 345"/>
                <a:gd name="T8" fmla="*/ 224 w 276"/>
                <a:gd name="T9" fmla="*/ 172 h 345"/>
                <a:gd name="T10" fmla="*/ 241 w 276"/>
                <a:gd name="T11" fmla="*/ 224 h 345"/>
                <a:gd name="T12" fmla="*/ 276 w 276"/>
                <a:gd name="T13" fmla="*/ 259 h 345"/>
                <a:gd name="T14" fmla="*/ 276 w 276"/>
                <a:gd name="T15" fmla="*/ 293 h 345"/>
                <a:gd name="T16" fmla="*/ 233 w 276"/>
                <a:gd name="T17" fmla="*/ 302 h 345"/>
                <a:gd name="T18" fmla="*/ 224 w 276"/>
                <a:gd name="T19" fmla="*/ 267 h 345"/>
                <a:gd name="T20" fmla="*/ 190 w 276"/>
                <a:gd name="T21" fmla="*/ 267 h 345"/>
                <a:gd name="T22" fmla="*/ 207 w 276"/>
                <a:gd name="T23" fmla="*/ 319 h 345"/>
                <a:gd name="T24" fmla="*/ 198 w 276"/>
                <a:gd name="T25" fmla="*/ 345 h 345"/>
                <a:gd name="T26" fmla="*/ 155 w 276"/>
                <a:gd name="T27" fmla="*/ 345 h 345"/>
                <a:gd name="T28" fmla="*/ 103 w 276"/>
                <a:gd name="T29" fmla="*/ 302 h 345"/>
                <a:gd name="T30" fmla="*/ 77 w 276"/>
                <a:gd name="T31" fmla="*/ 284 h 345"/>
                <a:gd name="T32" fmla="*/ 129 w 276"/>
                <a:gd name="T33" fmla="*/ 198 h 345"/>
                <a:gd name="T34" fmla="*/ 129 w 276"/>
                <a:gd name="T35" fmla="*/ 172 h 345"/>
                <a:gd name="T36" fmla="*/ 52 w 276"/>
                <a:gd name="T37" fmla="*/ 103 h 345"/>
                <a:gd name="T38" fmla="*/ 0 w 276"/>
                <a:gd name="T39" fmla="*/ 78 h 345"/>
                <a:gd name="T40" fmla="*/ 9 w 276"/>
                <a:gd name="T41" fmla="*/ 26 h 345"/>
                <a:gd name="T42" fmla="*/ 34 w 276"/>
                <a:gd name="T43" fmla="*/ 0 h 3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6"/>
                <a:gd name="T67" fmla="*/ 0 h 345"/>
                <a:gd name="T68" fmla="*/ 276 w 276"/>
                <a:gd name="T69" fmla="*/ 345 h 3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6" h="345">
                  <a:moveTo>
                    <a:pt x="34" y="0"/>
                  </a:moveTo>
                  <a:lnTo>
                    <a:pt x="121" y="9"/>
                  </a:lnTo>
                  <a:lnTo>
                    <a:pt x="129" y="52"/>
                  </a:lnTo>
                  <a:lnTo>
                    <a:pt x="198" y="164"/>
                  </a:lnTo>
                  <a:lnTo>
                    <a:pt x="224" y="172"/>
                  </a:lnTo>
                  <a:lnTo>
                    <a:pt x="241" y="224"/>
                  </a:lnTo>
                  <a:lnTo>
                    <a:pt x="276" y="259"/>
                  </a:lnTo>
                  <a:lnTo>
                    <a:pt x="276" y="293"/>
                  </a:lnTo>
                  <a:lnTo>
                    <a:pt x="233" y="302"/>
                  </a:lnTo>
                  <a:lnTo>
                    <a:pt x="224" y="267"/>
                  </a:lnTo>
                  <a:lnTo>
                    <a:pt x="190" y="267"/>
                  </a:lnTo>
                  <a:lnTo>
                    <a:pt x="207" y="319"/>
                  </a:lnTo>
                  <a:lnTo>
                    <a:pt x="198" y="345"/>
                  </a:lnTo>
                  <a:lnTo>
                    <a:pt x="155" y="345"/>
                  </a:lnTo>
                  <a:lnTo>
                    <a:pt x="103" y="302"/>
                  </a:lnTo>
                  <a:lnTo>
                    <a:pt x="77" y="284"/>
                  </a:lnTo>
                  <a:lnTo>
                    <a:pt x="129" y="198"/>
                  </a:lnTo>
                  <a:lnTo>
                    <a:pt x="129" y="172"/>
                  </a:lnTo>
                  <a:lnTo>
                    <a:pt x="52" y="103"/>
                  </a:lnTo>
                  <a:lnTo>
                    <a:pt x="0" y="78"/>
                  </a:lnTo>
                  <a:lnTo>
                    <a:pt x="9" y="26"/>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7" name="Freeform 92">
              <a:extLst>
                <a:ext uri="{FF2B5EF4-FFF2-40B4-BE49-F238E27FC236}">
                  <a16:creationId xmlns:a16="http://schemas.microsoft.com/office/drawing/2014/main" id="{327BDB31-8074-40E7-9D53-62D238A3CD09}"/>
                </a:ext>
              </a:extLst>
            </p:cNvPr>
            <p:cNvSpPr>
              <a:spLocks/>
            </p:cNvSpPr>
            <p:nvPr/>
          </p:nvSpPr>
          <p:spPr bwMode="auto">
            <a:xfrm>
              <a:off x="4680" y="1751"/>
              <a:ext cx="53" cy="69"/>
            </a:xfrm>
            <a:custGeom>
              <a:avLst/>
              <a:gdLst>
                <a:gd name="T0" fmla="*/ 43 w 60"/>
                <a:gd name="T1" fmla="*/ 0 h 69"/>
                <a:gd name="T2" fmla="*/ 9 w 60"/>
                <a:gd name="T3" fmla="*/ 25 h 69"/>
                <a:gd name="T4" fmla="*/ 0 w 60"/>
                <a:gd name="T5" fmla="*/ 69 h 69"/>
                <a:gd name="T6" fmla="*/ 34 w 60"/>
                <a:gd name="T7" fmla="*/ 51 h 69"/>
                <a:gd name="T8" fmla="*/ 60 w 60"/>
                <a:gd name="T9" fmla="*/ 25 h 69"/>
                <a:gd name="T10" fmla="*/ 43 w 60"/>
                <a:gd name="T11" fmla="*/ 0 h 69"/>
                <a:gd name="T12" fmla="*/ 0 60000 65536"/>
                <a:gd name="T13" fmla="*/ 0 60000 65536"/>
                <a:gd name="T14" fmla="*/ 0 60000 65536"/>
                <a:gd name="T15" fmla="*/ 0 60000 65536"/>
                <a:gd name="T16" fmla="*/ 0 60000 65536"/>
                <a:gd name="T17" fmla="*/ 0 60000 65536"/>
                <a:gd name="T18" fmla="*/ 0 w 60"/>
                <a:gd name="T19" fmla="*/ 0 h 69"/>
                <a:gd name="T20" fmla="*/ 60 w 6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60" h="69">
                  <a:moveTo>
                    <a:pt x="43" y="0"/>
                  </a:moveTo>
                  <a:lnTo>
                    <a:pt x="9" y="25"/>
                  </a:lnTo>
                  <a:lnTo>
                    <a:pt x="0" y="69"/>
                  </a:lnTo>
                  <a:lnTo>
                    <a:pt x="34" y="51"/>
                  </a:lnTo>
                  <a:lnTo>
                    <a:pt x="60" y="25"/>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9" name="Freeform 93">
              <a:extLst>
                <a:ext uri="{FF2B5EF4-FFF2-40B4-BE49-F238E27FC236}">
                  <a16:creationId xmlns:a16="http://schemas.microsoft.com/office/drawing/2014/main" id="{FE0D8505-2922-40FA-83C3-F9674ECB2728}"/>
                </a:ext>
              </a:extLst>
            </p:cNvPr>
            <p:cNvSpPr>
              <a:spLocks/>
            </p:cNvSpPr>
            <p:nvPr/>
          </p:nvSpPr>
          <p:spPr bwMode="auto">
            <a:xfrm>
              <a:off x="4335" y="2302"/>
              <a:ext cx="575" cy="1078"/>
            </a:xfrm>
            <a:custGeom>
              <a:avLst/>
              <a:gdLst>
                <a:gd name="T0" fmla="*/ 17 w 647"/>
                <a:gd name="T1" fmla="*/ 61 h 1078"/>
                <a:gd name="T2" fmla="*/ 61 w 647"/>
                <a:gd name="T3" fmla="*/ 61 h 1078"/>
                <a:gd name="T4" fmla="*/ 112 w 647"/>
                <a:gd name="T5" fmla="*/ 0 h 1078"/>
                <a:gd name="T6" fmla="*/ 164 w 647"/>
                <a:gd name="T7" fmla="*/ 17 h 1078"/>
                <a:gd name="T8" fmla="*/ 164 w 647"/>
                <a:gd name="T9" fmla="*/ 0 h 1078"/>
                <a:gd name="T10" fmla="*/ 233 w 647"/>
                <a:gd name="T11" fmla="*/ 9 h 1078"/>
                <a:gd name="T12" fmla="*/ 302 w 647"/>
                <a:gd name="T13" fmla="*/ 9 h 1078"/>
                <a:gd name="T14" fmla="*/ 310 w 647"/>
                <a:gd name="T15" fmla="*/ 26 h 1078"/>
                <a:gd name="T16" fmla="*/ 267 w 647"/>
                <a:gd name="T17" fmla="*/ 26 h 1078"/>
                <a:gd name="T18" fmla="*/ 293 w 647"/>
                <a:gd name="T19" fmla="*/ 69 h 1078"/>
                <a:gd name="T20" fmla="*/ 362 w 647"/>
                <a:gd name="T21" fmla="*/ 78 h 1078"/>
                <a:gd name="T22" fmla="*/ 431 w 647"/>
                <a:gd name="T23" fmla="*/ 147 h 1078"/>
                <a:gd name="T24" fmla="*/ 431 w 647"/>
                <a:gd name="T25" fmla="*/ 224 h 1078"/>
                <a:gd name="T26" fmla="*/ 466 w 647"/>
                <a:gd name="T27" fmla="*/ 233 h 1078"/>
                <a:gd name="T28" fmla="*/ 603 w 647"/>
                <a:gd name="T29" fmla="*/ 267 h 1078"/>
                <a:gd name="T30" fmla="*/ 647 w 647"/>
                <a:gd name="T31" fmla="*/ 328 h 1078"/>
                <a:gd name="T32" fmla="*/ 647 w 647"/>
                <a:gd name="T33" fmla="*/ 371 h 1078"/>
                <a:gd name="T34" fmla="*/ 603 w 647"/>
                <a:gd name="T35" fmla="*/ 491 h 1078"/>
                <a:gd name="T36" fmla="*/ 569 w 647"/>
                <a:gd name="T37" fmla="*/ 560 h 1078"/>
                <a:gd name="T38" fmla="*/ 491 w 647"/>
                <a:gd name="T39" fmla="*/ 595 h 1078"/>
                <a:gd name="T40" fmla="*/ 422 w 647"/>
                <a:gd name="T41" fmla="*/ 672 h 1078"/>
                <a:gd name="T42" fmla="*/ 405 w 647"/>
                <a:gd name="T43" fmla="*/ 707 h 1078"/>
                <a:gd name="T44" fmla="*/ 354 w 647"/>
                <a:gd name="T45" fmla="*/ 716 h 1078"/>
                <a:gd name="T46" fmla="*/ 319 w 647"/>
                <a:gd name="T47" fmla="*/ 776 h 1078"/>
                <a:gd name="T48" fmla="*/ 250 w 647"/>
                <a:gd name="T49" fmla="*/ 862 h 1078"/>
                <a:gd name="T50" fmla="*/ 207 w 647"/>
                <a:gd name="T51" fmla="*/ 922 h 1078"/>
                <a:gd name="T52" fmla="*/ 181 w 647"/>
                <a:gd name="T53" fmla="*/ 1009 h 1078"/>
                <a:gd name="T54" fmla="*/ 198 w 647"/>
                <a:gd name="T55" fmla="*/ 1078 h 1078"/>
                <a:gd name="T56" fmla="*/ 138 w 647"/>
                <a:gd name="T57" fmla="*/ 1060 h 1078"/>
                <a:gd name="T58" fmla="*/ 95 w 647"/>
                <a:gd name="T59" fmla="*/ 966 h 1078"/>
                <a:gd name="T60" fmla="*/ 95 w 647"/>
                <a:gd name="T61" fmla="*/ 948 h 1078"/>
                <a:gd name="T62" fmla="*/ 112 w 647"/>
                <a:gd name="T63" fmla="*/ 922 h 1078"/>
                <a:gd name="T64" fmla="*/ 104 w 647"/>
                <a:gd name="T65" fmla="*/ 871 h 1078"/>
                <a:gd name="T66" fmla="*/ 104 w 647"/>
                <a:gd name="T67" fmla="*/ 853 h 1078"/>
                <a:gd name="T68" fmla="*/ 147 w 647"/>
                <a:gd name="T69" fmla="*/ 655 h 1078"/>
                <a:gd name="T70" fmla="*/ 155 w 647"/>
                <a:gd name="T71" fmla="*/ 457 h 1078"/>
                <a:gd name="T72" fmla="*/ 95 w 647"/>
                <a:gd name="T73" fmla="*/ 388 h 1078"/>
                <a:gd name="T74" fmla="*/ 17 w 647"/>
                <a:gd name="T75" fmla="*/ 302 h 1078"/>
                <a:gd name="T76" fmla="*/ 9 w 647"/>
                <a:gd name="T77" fmla="*/ 233 h 1078"/>
                <a:gd name="T78" fmla="*/ 26 w 647"/>
                <a:gd name="T79" fmla="*/ 181 h 1078"/>
                <a:gd name="T80" fmla="*/ 26 w 647"/>
                <a:gd name="T81" fmla="*/ 95 h 1078"/>
                <a:gd name="T82" fmla="*/ 0 w 647"/>
                <a:gd name="T83" fmla="*/ 69 h 1078"/>
                <a:gd name="T84" fmla="*/ 17 w 647"/>
                <a:gd name="T85" fmla="*/ 61 h 107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7"/>
                <a:gd name="T130" fmla="*/ 0 h 1078"/>
                <a:gd name="T131" fmla="*/ 647 w 647"/>
                <a:gd name="T132" fmla="*/ 1078 h 107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7" h="1078">
                  <a:moveTo>
                    <a:pt x="17" y="61"/>
                  </a:moveTo>
                  <a:lnTo>
                    <a:pt x="61" y="61"/>
                  </a:lnTo>
                  <a:lnTo>
                    <a:pt x="112" y="0"/>
                  </a:lnTo>
                  <a:lnTo>
                    <a:pt x="164" y="17"/>
                  </a:lnTo>
                  <a:lnTo>
                    <a:pt x="164" y="0"/>
                  </a:lnTo>
                  <a:lnTo>
                    <a:pt x="233" y="9"/>
                  </a:lnTo>
                  <a:lnTo>
                    <a:pt x="302" y="9"/>
                  </a:lnTo>
                  <a:lnTo>
                    <a:pt x="310" y="26"/>
                  </a:lnTo>
                  <a:lnTo>
                    <a:pt x="267" y="26"/>
                  </a:lnTo>
                  <a:lnTo>
                    <a:pt x="293" y="69"/>
                  </a:lnTo>
                  <a:lnTo>
                    <a:pt x="362" y="78"/>
                  </a:lnTo>
                  <a:lnTo>
                    <a:pt x="431" y="147"/>
                  </a:lnTo>
                  <a:lnTo>
                    <a:pt x="431" y="224"/>
                  </a:lnTo>
                  <a:lnTo>
                    <a:pt x="466" y="233"/>
                  </a:lnTo>
                  <a:lnTo>
                    <a:pt x="603" y="267"/>
                  </a:lnTo>
                  <a:lnTo>
                    <a:pt x="647" y="328"/>
                  </a:lnTo>
                  <a:lnTo>
                    <a:pt x="647" y="371"/>
                  </a:lnTo>
                  <a:lnTo>
                    <a:pt x="603" y="491"/>
                  </a:lnTo>
                  <a:lnTo>
                    <a:pt x="569" y="560"/>
                  </a:lnTo>
                  <a:lnTo>
                    <a:pt x="491" y="595"/>
                  </a:lnTo>
                  <a:lnTo>
                    <a:pt x="422" y="672"/>
                  </a:lnTo>
                  <a:lnTo>
                    <a:pt x="405" y="707"/>
                  </a:lnTo>
                  <a:lnTo>
                    <a:pt x="354" y="716"/>
                  </a:lnTo>
                  <a:lnTo>
                    <a:pt x="319" y="776"/>
                  </a:lnTo>
                  <a:lnTo>
                    <a:pt x="250" y="862"/>
                  </a:lnTo>
                  <a:lnTo>
                    <a:pt x="207" y="922"/>
                  </a:lnTo>
                  <a:lnTo>
                    <a:pt x="181" y="1009"/>
                  </a:lnTo>
                  <a:lnTo>
                    <a:pt x="198" y="1078"/>
                  </a:lnTo>
                  <a:lnTo>
                    <a:pt x="138" y="1060"/>
                  </a:lnTo>
                  <a:lnTo>
                    <a:pt x="95" y="966"/>
                  </a:lnTo>
                  <a:lnTo>
                    <a:pt x="95" y="948"/>
                  </a:lnTo>
                  <a:lnTo>
                    <a:pt x="112" y="922"/>
                  </a:lnTo>
                  <a:lnTo>
                    <a:pt x="104" y="871"/>
                  </a:lnTo>
                  <a:lnTo>
                    <a:pt x="104" y="853"/>
                  </a:lnTo>
                  <a:lnTo>
                    <a:pt x="147" y="655"/>
                  </a:lnTo>
                  <a:lnTo>
                    <a:pt x="155" y="457"/>
                  </a:lnTo>
                  <a:lnTo>
                    <a:pt x="95" y="388"/>
                  </a:lnTo>
                  <a:lnTo>
                    <a:pt x="17" y="302"/>
                  </a:lnTo>
                  <a:lnTo>
                    <a:pt x="9" y="233"/>
                  </a:lnTo>
                  <a:lnTo>
                    <a:pt x="26" y="181"/>
                  </a:lnTo>
                  <a:lnTo>
                    <a:pt x="26" y="95"/>
                  </a:lnTo>
                  <a:lnTo>
                    <a:pt x="0" y="69"/>
                  </a:lnTo>
                  <a:lnTo>
                    <a:pt x="17"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0" name="Freeform 94">
              <a:extLst>
                <a:ext uri="{FF2B5EF4-FFF2-40B4-BE49-F238E27FC236}">
                  <a16:creationId xmlns:a16="http://schemas.microsoft.com/office/drawing/2014/main" id="{A09D8675-A84B-4EA0-9ABD-E55AED3FFE8E}"/>
                </a:ext>
              </a:extLst>
            </p:cNvPr>
            <p:cNvSpPr>
              <a:spLocks/>
            </p:cNvSpPr>
            <p:nvPr/>
          </p:nvSpPr>
          <p:spPr bwMode="auto">
            <a:xfrm>
              <a:off x="4343" y="2156"/>
              <a:ext cx="130" cy="60"/>
            </a:xfrm>
            <a:custGeom>
              <a:avLst/>
              <a:gdLst>
                <a:gd name="T0" fmla="*/ 17 w 146"/>
                <a:gd name="T1" fmla="*/ 17 h 60"/>
                <a:gd name="T2" fmla="*/ 60 w 146"/>
                <a:gd name="T3" fmla="*/ 0 h 60"/>
                <a:gd name="T4" fmla="*/ 146 w 146"/>
                <a:gd name="T5" fmla="*/ 43 h 60"/>
                <a:gd name="T6" fmla="*/ 138 w 146"/>
                <a:gd name="T7" fmla="*/ 60 h 60"/>
                <a:gd name="T8" fmla="*/ 95 w 146"/>
                <a:gd name="T9" fmla="*/ 60 h 60"/>
                <a:gd name="T10" fmla="*/ 69 w 146"/>
                <a:gd name="T11" fmla="*/ 34 h 60"/>
                <a:gd name="T12" fmla="*/ 52 w 146"/>
                <a:gd name="T13" fmla="*/ 26 h 60"/>
                <a:gd name="T14" fmla="*/ 0 w 146"/>
                <a:gd name="T15" fmla="*/ 34 h 60"/>
                <a:gd name="T16" fmla="*/ 17 w 146"/>
                <a:gd name="T17" fmla="*/ 1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60"/>
                <a:gd name="T29" fmla="*/ 146 w 146"/>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60">
                  <a:moveTo>
                    <a:pt x="17" y="17"/>
                  </a:moveTo>
                  <a:lnTo>
                    <a:pt x="60" y="0"/>
                  </a:lnTo>
                  <a:lnTo>
                    <a:pt x="146" y="43"/>
                  </a:lnTo>
                  <a:lnTo>
                    <a:pt x="138" y="60"/>
                  </a:lnTo>
                  <a:lnTo>
                    <a:pt x="95" y="60"/>
                  </a:lnTo>
                  <a:lnTo>
                    <a:pt x="69" y="34"/>
                  </a:lnTo>
                  <a:lnTo>
                    <a:pt x="52" y="26"/>
                  </a:lnTo>
                  <a:lnTo>
                    <a:pt x="0" y="34"/>
                  </a:lnTo>
                  <a:lnTo>
                    <a:pt x="17"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1" name="Freeform 95">
              <a:extLst>
                <a:ext uri="{FF2B5EF4-FFF2-40B4-BE49-F238E27FC236}">
                  <a16:creationId xmlns:a16="http://schemas.microsoft.com/office/drawing/2014/main" id="{54CB93E5-AF03-4BBF-A7DB-D6B7EA01FF47}"/>
                </a:ext>
              </a:extLst>
            </p:cNvPr>
            <p:cNvSpPr>
              <a:spLocks/>
            </p:cNvSpPr>
            <p:nvPr/>
          </p:nvSpPr>
          <p:spPr bwMode="auto">
            <a:xfrm>
              <a:off x="4481" y="2207"/>
              <a:ext cx="53" cy="43"/>
            </a:xfrm>
            <a:custGeom>
              <a:avLst/>
              <a:gdLst>
                <a:gd name="T0" fmla="*/ 34 w 60"/>
                <a:gd name="T1" fmla="*/ 0 h 43"/>
                <a:gd name="T2" fmla="*/ 60 w 60"/>
                <a:gd name="T3" fmla="*/ 0 h 43"/>
                <a:gd name="T4" fmla="*/ 60 w 60"/>
                <a:gd name="T5" fmla="*/ 18 h 43"/>
                <a:gd name="T6" fmla="*/ 26 w 60"/>
                <a:gd name="T7" fmla="*/ 43 h 43"/>
                <a:gd name="T8" fmla="*/ 0 w 60"/>
                <a:gd name="T9" fmla="*/ 35 h 43"/>
                <a:gd name="T10" fmla="*/ 34 w 60"/>
                <a:gd name="T11" fmla="*/ 0 h 43"/>
                <a:gd name="T12" fmla="*/ 0 60000 65536"/>
                <a:gd name="T13" fmla="*/ 0 60000 65536"/>
                <a:gd name="T14" fmla="*/ 0 60000 65536"/>
                <a:gd name="T15" fmla="*/ 0 60000 65536"/>
                <a:gd name="T16" fmla="*/ 0 60000 65536"/>
                <a:gd name="T17" fmla="*/ 0 60000 65536"/>
                <a:gd name="T18" fmla="*/ 0 w 60"/>
                <a:gd name="T19" fmla="*/ 0 h 43"/>
                <a:gd name="T20" fmla="*/ 60 w 60"/>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60" h="43">
                  <a:moveTo>
                    <a:pt x="34" y="0"/>
                  </a:moveTo>
                  <a:lnTo>
                    <a:pt x="60" y="0"/>
                  </a:lnTo>
                  <a:lnTo>
                    <a:pt x="60" y="18"/>
                  </a:lnTo>
                  <a:lnTo>
                    <a:pt x="26" y="43"/>
                  </a:lnTo>
                  <a:lnTo>
                    <a:pt x="0" y="35"/>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2" name="Freeform 96">
              <a:extLst>
                <a:ext uri="{FF2B5EF4-FFF2-40B4-BE49-F238E27FC236}">
                  <a16:creationId xmlns:a16="http://schemas.microsoft.com/office/drawing/2014/main" id="{CFDE3329-DDB3-48D7-9B86-9AF286EA879E}"/>
                </a:ext>
              </a:extLst>
            </p:cNvPr>
            <p:cNvSpPr>
              <a:spLocks/>
            </p:cNvSpPr>
            <p:nvPr/>
          </p:nvSpPr>
          <p:spPr bwMode="auto">
            <a:xfrm>
              <a:off x="4428" y="2302"/>
              <a:ext cx="183" cy="138"/>
            </a:xfrm>
            <a:custGeom>
              <a:avLst/>
              <a:gdLst>
                <a:gd name="T0" fmla="*/ 8 w 206"/>
                <a:gd name="T1" fmla="*/ 0 h 138"/>
                <a:gd name="T2" fmla="*/ 8 w 206"/>
                <a:gd name="T3" fmla="*/ 9 h 138"/>
                <a:gd name="T4" fmla="*/ 0 w 206"/>
                <a:gd name="T5" fmla="*/ 43 h 138"/>
                <a:gd name="T6" fmla="*/ 17 w 206"/>
                <a:gd name="T7" fmla="*/ 78 h 138"/>
                <a:gd name="T8" fmla="*/ 69 w 206"/>
                <a:gd name="T9" fmla="*/ 86 h 138"/>
                <a:gd name="T10" fmla="*/ 86 w 206"/>
                <a:gd name="T11" fmla="*/ 138 h 138"/>
                <a:gd name="T12" fmla="*/ 129 w 206"/>
                <a:gd name="T13" fmla="*/ 129 h 138"/>
                <a:gd name="T14" fmla="*/ 112 w 206"/>
                <a:gd name="T15" fmla="*/ 78 h 138"/>
                <a:gd name="T16" fmla="*/ 155 w 206"/>
                <a:gd name="T17" fmla="*/ 78 h 138"/>
                <a:gd name="T18" fmla="*/ 163 w 206"/>
                <a:gd name="T19" fmla="*/ 104 h 138"/>
                <a:gd name="T20" fmla="*/ 189 w 206"/>
                <a:gd name="T21" fmla="*/ 95 h 138"/>
                <a:gd name="T22" fmla="*/ 181 w 206"/>
                <a:gd name="T23" fmla="*/ 61 h 138"/>
                <a:gd name="T24" fmla="*/ 163 w 206"/>
                <a:gd name="T25" fmla="*/ 26 h 138"/>
                <a:gd name="T26" fmla="*/ 206 w 206"/>
                <a:gd name="T27" fmla="*/ 26 h 138"/>
                <a:gd name="T28" fmla="*/ 198 w 206"/>
                <a:gd name="T29" fmla="*/ 9 h 138"/>
                <a:gd name="T30" fmla="*/ 112 w 206"/>
                <a:gd name="T31" fmla="*/ 9 h 138"/>
                <a:gd name="T32" fmla="*/ 60 w 206"/>
                <a:gd name="T33" fmla="*/ 0 h 138"/>
                <a:gd name="T34" fmla="*/ 60 w 206"/>
                <a:gd name="T35" fmla="*/ 17 h 138"/>
                <a:gd name="T36" fmla="*/ 8 w 206"/>
                <a:gd name="T37" fmla="*/ 0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6"/>
                <a:gd name="T58" fmla="*/ 0 h 138"/>
                <a:gd name="T59" fmla="*/ 206 w 206"/>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6" h="138">
                  <a:moveTo>
                    <a:pt x="8" y="0"/>
                  </a:moveTo>
                  <a:lnTo>
                    <a:pt x="8" y="9"/>
                  </a:lnTo>
                  <a:lnTo>
                    <a:pt x="0" y="43"/>
                  </a:lnTo>
                  <a:lnTo>
                    <a:pt x="17" y="78"/>
                  </a:lnTo>
                  <a:lnTo>
                    <a:pt x="69" y="86"/>
                  </a:lnTo>
                  <a:lnTo>
                    <a:pt x="86" y="138"/>
                  </a:lnTo>
                  <a:lnTo>
                    <a:pt x="129" y="129"/>
                  </a:lnTo>
                  <a:lnTo>
                    <a:pt x="112" y="78"/>
                  </a:lnTo>
                  <a:lnTo>
                    <a:pt x="155" y="78"/>
                  </a:lnTo>
                  <a:lnTo>
                    <a:pt x="163" y="104"/>
                  </a:lnTo>
                  <a:lnTo>
                    <a:pt x="189" y="95"/>
                  </a:lnTo>
                  <a:lnTo>
                    <a:pt x="181" y="61"/>
                  </a:lnTo>
                  <a:lnTo>
                    <a:pt x="163" y="26"/>
                  </a:lnTo>
                  <a:lnTo>
                    <a:pt x="206" y="26"/>
                  </a:lnTo>
                  <a:lnTo>
                    <a:pt x="198" y="9"/>
                  </a:lnTo>
                  <a:lnTo>
                    <a:pt x="112" y="9"/>
                  </a:lnTo>
                  <a:lnTo>
                    <a:pt x="60" y="0"/>
                  </a:lnTo>
                  <a:lnTo>
                    <a:pt x="60" y="17"/>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3" name="Freeform 97">
              <a:extLst>
                <a:ext uri="{FF2B5EF4-FFF2-40B4-BE49-F238E27FC236}">
                  <a16:creationId xmlns:a16="http://schemas.microsoft.com/office/drawing/2014/main" id="{1A69D36E-894D-41F3-A05D-95A1F8F2F868}"/>
                </a:ext>
              </a:extLst>
            </p:cNvPr>
            <p:cNvSpPr>
              <a:spLocks/>
            </p:cNvSpPr>
            <p:nvPr/>
          </p:nvSpPr>
          <p:spPr bwMode="auto">
            <a:xfrm>
              <a:off x="4627" y="2070"/>
              <a:ext cx="229" cy="232"/>
            </a:xfrm>
            <a:custGeom>
              <a:avLst/>
              <a:gdLst>
                <a:gd name="T0" fmla="*/ 8 w 258"/>
                <a:gd name="T1" fmla="*/ 215 h 232"/>
                <a:gd name="T2" fmla="*/ 0 w 258"/>
                <a:gd name="T3" fmla="*/ 129 h 232"/>
                <a:gd name="T4" fmla="*/ 26 w 258"/>
                <a:gd name="T5" fmla="*/ 155 h 232"/>
                <a:gd name="T6" fmla="*/ 120 w 258"/>
                <a:gd name="T7" fmla="*/ 0 h 232"/>
                <a:gd name="T8" fmla="*/ 163 w 258"/>
                <a:gd name="T9" fmla="*/ 68 h 232"/>
                <a:gd name="T10" fmla="*/ 258 w 258"/>
                <a:gd name="T11" fmla="*/ 94 h 232"/>
                <a:gd name="T12" fmla="*/ 77 w 258"/>
                <a:gd name="T13" fmla="*/ 206 h 232"/>
                <a:gd name="T14" fmla="*/ 103 w 258"/>
                <a:gd name="T15" fmla="*/ 232 h 232"/>
                <a:gd name="T16" fmla="*/ 8 w 258"/>
                <a:gd name="T17" fmla="*/ 215 h 2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8"/>
                <a:gd name="T28" fmla="*/ 0 h 232"/>
                <a:gd name="T29" fmla="*/ 258 w 258"/>
                <a:gd name="T30" fmla="*/ 232 h 2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8" h="232">
                  <a:moveTo>
                    <a:pt x="8" y="215"/>
                  </a:moveTo>
                  <a:lnTo>
                    <a:pt x="0" y="129"/>
                  </a:lnTo>
                  <a:lnTo>
                    <a:pt x="26" y="155"/>
                  </a:lnTo>
                  <a:lnTo>
                    <a:pt x="120" y="0"/>
                  </a:lnTo>
                  <a:lnTo>
                    <a:pt x="163" y="68"/>
                  </a:lnTo>
                  <a:lnTo>
                    <a:pt x="258" y="94"/>
                  </a:lnTo>
                  <a:lnTo>
                    <a:pt x="77" y="206"/>
                  </a:lnTo>
                  <a:lnTo>
                    <a:pt x="103" y="232"/>
                  </a:lnTo>
                  <a:lnTo>
                    <a:pt x="8" y="2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4" name="Freeform 98">
              <a:extLst>
                <a:ext uri="{FF2B5EF4-FFF2-40B4-BE49-F238E27FC236}">
                  <a16:creationId xmlns:a16="http://schemas.microsoft.com/office/drawing/2014/main" id="{E6A0AA95-805D-4799-9579-B18C5464880B}"/>
                </a:ext>
              </a:extLst>
            </p:cNvPr>
            <p:cNvSpPr>
              <a:spLocks/>
            </p:cNvSpPr>
            <p:nvPr/>
          </p:nvSpPr>
          <p:spPr bwMode="auto">
            <a:xfrm>
              <a:off x="3278" y="1173"/>
              <a:ext cx="1364" cy="1181"/>
            </a:xfrm>
            <a:custGeom>
              <a:avLst/>
              <a:gdLst>
                <a:gd name="T0" fmla="*/ 138 w 1534"/>
                <a:gd name="T1" fmla="*/ 35 h 1181"/>
                <a:gd name="T2" fmla="*/ 336 w 1534"/>
                <a:gd name="T3" fmla="*/ 112 h 1181"/>
                <a:gd name="T4" fmla="*/ 448 w 1534"/>
                <a:gd name="T5" fmla="*/ 52 h 1181"/>
                <a:gd name="T6" fmla="*/ 526 w 1534"/>
                <a:gd name="T7" fmla="*/ 78 h 1181"/>
                <a:gd name="T8" fmla="*/ 569 w 1534"/>
                <a:gd name="T9" fmla="*/ 60 h 1181"/>
                <a:gd name="T10" fmla="*/ 681 w 1534"/>
                <a:gd name="T11" fmla="*/ 78 h 1181"/>
                <a:gd name="T12" fmla="*/ 724 w 1534"/>
                <a:gd name="T13" fmla="*/ 155 h 1181"/>
                <a:gd name="T14" fmla="*/ 801 w 1534"/>
                <a:gd name="T15" fmla="*/ 147 h 1181"/>
                <a:gd name="T16" fmla="*/ 879 w 1534"/>
                <a:gd name="T17" fmla="*/ 216 h 1181"/>
                <a:gd name="T18" fmla="*/ 905 w 1534"/>
                <a:gd name="T19" fmla="*/ 138 h 1181"/>
                <a:gd name="T20" fmla="*/ 1017 w 1534"/>
                <a:gd name="T21" fmla="*/ 147 h 1181"/>
                <a:gd name="T22" fmla="*/ 1086 w 1534"/>
                <a:gd name="T23" fmla="*/ 69 h 1181"/>
                <a:gd name="T24" fmla="*/ 1112 w 1534"/>
                <a:gd name="T25" fmla="*/ 0 h 1181"/>
                <a:gd name="T26" fmla="*/ 1172 w 1534"/>
                <a:gd name="T27" fmla="*/ 60 h 1181"/>
                <a:gd name="T28" fmla="*/ 1172 w 1534"/>
                <a:gd name="T29" fmla="*/ 173 h 1181"/>
                <a:gd name="T30" fmla="*/ 1017 w 1534"/>
                <a:gd name="T31" fmla="*/ 310 h 1181"/>
                <a:gd name="T32" fmla="*/ 1034 w 1534"/>
                <a:gd name="T33" fmla="*/ 371 h 1181"/>
                <a:gd name="T34" fmla="*/ 1215 w 1534"/>
                <a:gd name="T35" fmla="*/ 509 h 1181"/>
                <a:gd name="T36" fmla="*/ 1232 w 1534"/>
                <a:gd name="T37" fmla="*/ 293 h 1181"/>
                <a:gd name="T38" fmla="*/ 1534 w 1534"/>
                <a:gd name="T39" fmla="*/ 491 h 1181"/>
                <a:gd name="T40" fmla="*/ 1405 w 1534"/>
                <a:gd name="T41" fmla="*/ 560 h 1181"/>
                <a:gd name="T42" fmla="*/ 1431 w 1534"/>
                <a:gd name="T43" fmla="*/ 612 h 1181"/>
                <a:gd name="T44" fmla="*/ 1181 w 1534"/>
                <a:gd name="T45" fmla="*/ 853 h 1181"/>
                <a:gd name="T46" fmla="*/ 1189 w 1534"/>
                <a:gd name="T47" fmla="*/ 940 h 1181"/>
                <a:gd name="T48" fmla="*/ 1008 w 1534"/>
                <a:gd name="T49" fmla="*/ 862 h 1181"/>
                <a:gd name="T50" fmla="*/ 931 w 1534"/>
                <a:gd name="T51" fmla="*/ 991 h 1181"/>
                <a:gd name="T52" fmla="*/ 1026 w 1534"/>
                <a:gd name="T53" fmla="*/ 1043 h 1181"/>
                <a:gd name="T54" fmla="*/ 1120 w 1534"/>
                <a:gd name="T55" fmla="*/ 1017 h 1181"/>
                <a:gd name="T56" fmla="*/ 1129 w 1534"/>
                <a:gd name="T57" fmla="*/ 1112 h 1181"/>
                <a:gd name="T58" fmla="*/ 1163 w 1534"/>
                <a:gd name="T59" fmla="*/ 1181 h 1181"/>
                <a:gd name="T60" fmla="*/ 1112 w 1534"/>
                <a:gd name="T61" fmla="*/ 1164 h 1181"/>
                <a:gd name="T62" fmla="*/ 888 w 1534"/>
                <a:gd name="T63" fmla="*/ 1052 h 1181"/>
                <a:gd name="T64" fmla="*/ 707 w 1534"/>
                <a:gd name="T65" fmla="*/ 922 h 1181"/>
                <a:gd name="T66" fmla="*/ 750 w 1534"/>
                <a:gd name="T67" fmla="*/ 1017 h 1181"/>
                <a:gd name="T68" fmla="*/ 672 w 1534"/>
                <a:gd name="T69" fmla="*/ 888 h 1181"/>
                <a:gd name="T70" fmla="*/ 612 w 1534"/>
                <a:gd name="T71" fmla="*/ 586 h 1181"/>
                <a:gd name="T72" fmla="*/ 508 w 1534"/>
                <a:gd name="T73" fmla="*/ 474 h 1181"/>
                <a:gd name="T74" fmla="*/ 422 w 1534"/>
                <a:gd name="T75" fmla="*/ 354 h 1181"/>
                <a:gd name="T76" fmla="*/ 207 w 1534"/>
                <a:gd name="T77" fmla="*/ 371 h 1181"/>
                <a:gd name="T78" fmla="*/ 0 w 1534"/>
                <a:gd name="T79" fmla="*/ 474 h 1181"/>
                <a:gd name="T80" fmla="*/ 95 w 1534"/>
                <a:gd name="T81" fmla="*/ 371 h 1181"/>
                <a:gd name="T82" fmla="*/ 43 w 1534"/>
                <a:gd name="T83" fmla="*/ 285 h 1181"/>
                <a:gd name="T84" fmla="*/ 17 w 1534"/>
                <a:gd name="T85" fmla="*/ 233 h 1181"/>
                <a:gd name="T86" fmla="*/ 35 w 1534"/>
                <a:gd name="T87" fmla="*/ 155 h 1181"/>
                <a:gd name="T88" fmla="*/ 0 w 1534"/>
                <a:gd name="T89" fmla="*/ 121 h 1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34"/>
                <a:gd name="T136" fmla="*/ 0 h 1181"/>
                <a:gd name="T137" fmla="*/ 1534 w 1534"/>
                <a:gd name="T138" fmla="*/ 1181 h 1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34" h="1181">
                  <a:moveTo>
                    <a:pt x="17" y="86"/>
                  </a:moveTo>
                  <a:lnTo>
                    <a:pt x="138" y="35"/>
                  </a:lnTo>
                  <a:lnTo>
                    <a:pt x="276" y="112"/>
                  </a:lnTo>
                  <a:lnTo>
                    <a:pt x="336" y="112"/>
                  </a:lnTo>
                  <a:lnTo>
                    <a:pt x="422" y="43"/>
                  </a:lnTo>
                  <a:lnTo>
                    <a:pt x="448" y="52"/>
                  </a:lnTo>
                  <a:lnTo>
                    <a:pt x="483" y="17"/>
                  </a:lnTo>
                  <a:lnTo>
                    <a:pt x="526" y="78"/>
                  </a:lnTo>
                  <a:lnTo>
                    <a:pt x="552" y="43"/>
                  </a:lnTo>
                  <a:lnTo>
                    <a:pt x="569" y="60"/>
                  </a:lnTo>
                  <a:lnTo>
                    <a:pt x="655" y="69"/>
                  </a:lnTo>
                  <a:lnTo>
                    <a:pt x="681" y="78"/>
                  </a:lnTo>
                  <a:lnTo>
                    <a:pt x="767" y="121"/>
                  </a:lnTo>
                  <a:lnTo>
                    <a:pt x="724" y="155"/>
                  </a:lnTo>
                  <a:lnTo>
                    <a:pt x="733" y="181"/>
                  </a:lnTo>
                  <a:lnTo>
                    <a:pt x="801" y="147"/>
                  </a:lnTo>
                  <a:lnTo>
                    <a:pt x="845" y="224"/>
                  </a:lnTo>
                  <a:lnTo>
                    <a:pt x="879" y="216"/>
                  </a:lnTo>
                  <a:lnTo>
                    <a:pt x="870" y="138"/>
                  </a:lnTo>
                  <a:lnTo>
                    <a:pt x="905" y="138"/>
                  </a:lnTo>
                  <a:lnTo>
                    <a:pt x="939" y="173"/>
                  </a:lnTo>
                  <a:lnTo>
                    <a:pt x="1017" y="147"/>
                  </a:lnTo>
                  <a:lnTo>
                    <a:pt x="1060" y="138"/>
                  </a:lnTo>
                  <a:lnTo>
                    <a:pt x="1086" y="69"/>
                  </a:lnTo>
                  <a:lnTo>
                    <a:pt x="1069" y="35"/>
                  </a:lnTo>
                  <a:lnTo>
                    <a:pt x="1112" y="0"/>
                  </a:lnTo>
                  <a:lnTo>
                    <a:pt x="1138" y="86"/>
                  </a:lnTo>
                  <a:lnTo>
                    <a:pt x="1172" y="60"/>
                  </a:lnTo>
                  <a:lnTo>
                    <a:pt x="1189" y="104"/>
                  </a:lnTo>
                  <a:lnTo>
                    <a:pt x="1172" y="173"/>
                  </a:lnTo>
                  <a:lnTo>
                    <a:pt x="1129" y="233"/>
                  </a:lnTo>
                  <a:lnTo>
                    <a:pt x="1017" y="310"/>
                  </a:lnTo>
                  <a:lnTo>
                    <a:pt x="1017" y="328"/>
                  </a:lnTo>
                  <a:lnTo>
                    <a:pt x="1034" y="371"/>
                  </a:lnTo>
                  <a:lnTo>
                    <a:pt x="1094" y="431"/>
                  </a:lnTo>
                  <a:lnTo>
                    <a:pt x="1215" y="509"/>
                  </a:lnTo>
                  <a:lnTo>
                    <a:pt x="1241" y="483"/>
                  </a:lnTo>
                  <a:lnTo>
                    <a:pt x="1232" y="293"/>
                  </a:lnTo>
                  <a:lnTo>
                    <a:pt x="1336" y="302"/>
                  </a:lnTo>
                  <a:lnTo>
                    <a:pt x="1534" y="491"/>
                  </a:lnTo>
                  <a:lnTo>
                    <a:pt x="1525" y="543"/>
                  </a:lnTo>
                  <a:lnTo>
                    <a:pt x="1405" y="560"/>
                  </a:lnTo>
                  <a:lnTo>
                    <a:pt x="1405" y="586"/>
                  </a:lnTo>
                  <a:lnTo>
                    <a:pt x="1431" y="612"/>
                  </a:lnTo>
                  <a:lnTo>
                    <a:pt x="1301" y="664"/>
                  </a:lnTo>
                  <a:lnTo>
                    <a:pt x="1181" y="853"/>
                  </a:lnTo>
                  <a:lnTo>
                    <a:pt x="1206" y="914"/>
                  </a:lnTo>
                  <a:lnTo>
                    <a:pt x="1189" y="940"/>
                  </a:lnTo>
                  <a:lnTo>
                    <a:pt x="1094" y="862"/>
                  </a:lnTo>
                  <a:lnTo>
                    <a:pt x="1008" y="862"/>
                  </a:lnTo>
                  <a:lnTo>
                    <a:pt x="922" y="914"/>
                  </a:lnTo>
                  <a:lnTo>
                    <a:pt x="931" y="991"/>
                  </a:lnTo>
                  <a:lnTo>
                    <a:pt x="982" y="1043"/>
                  </a:lnTo>
                  <a:lnTo>
                    <a:pt x="1026" y="1043"/>
                  </a:lnTo>
                  <a:lnTo>
                    <a:pt x="1094" y="1009"/>
                  </a:lnTo>
                  <a:lnTo>
                    <a:pt x="1120" y="1017"/>
                  </a:lnTo>
                  <a:lnTo>
                    <a:pt x="1094" y="1086"/>
                  </a:lnTo>
                  <a:lnTo>
                    <a:pt x="1129" y="1112"/>
                  </a:lnTo>
                  <a:lnTo>
                    <a:pt x="1163" y="1164"/>
                  </a:lnTo>
                  <a:lnTo>
                    <a:pt x="1163" y="1181"/>
                  </a:lnTo>
                  <a:lnTo>
                    <a:pt x="1120" y="1172"/>
                  </a:lnTo>
                  <a:lnTo>
                    <a:pt x="1112" y="1164"/>
                  </a:lnTo>
                  <a:lnTo>
                    <a:pt x="1000" y="1112"/>
                  </a:lnTo>
                  <a:lnTo>
                    <a:pt x="888" y="1052"/>
                  </a:lnTo>
                  <a:lnTo>
                    <a:pt x="724" y="905"/>
                  </a:lnTo>
                  <a:lnTo>
                    <a:pt x="707" y="922"/>
                  </a:lnTo>
                  <a:lnTo>
                    <a:pt x="793" y="1017"/>
                  </a:lnTo>
                  <a:lnTo>
                    <a:pt x="750" y="1017"/>
                  </a:lnTo>
                  <a:lnTo>
                    <a:pt x="681" y="940"/>
                  </a:lnTo>
                  <a:lnTo>
                    <a:pt x="672" y="888"/>
                  </a:lnTo>
                  <a:lnTo>
                    <a:pt x="603" y="750"/>
                  </a:lnTo>
                  <a:lnTo>
                    <a:pt x="612" y="586"/>
                  </a:lnTo>
                  <a:lnTo>
                    <a:pt x="552" y="500"/>
                  </a:lnTo>
                  <a:lnTo>
                    <a:pt x="508" y="474"/>
                  </a:lnTo>
                  <a:lnTo>
                    <a:pt x="500" y="431"/>
                  </a:lnTo>
                  <a:lnTo>
                    <a:pt x="422" y="354"/>
                  </a:lnTo>
                  <a:lnTo>
                    <a:pt x="293" y="345"/>
                  </a:lnTo>
                  <a:lnTo>
                    <a:pt x="207" y="371"/>
                  </a:lnTo>
                  <a:lnTo>
                    <a:pt x="112" y="448"/>
                  </a:lnTo>
                  <a:lnTo>
                    <a:pt x="0" y="474"/>
                  </a:lnTo>
                  <a:lnTo>
                    <a:pt x="103" y="405"/>
                  </a:lnTo>
                  <a:lnTo>
                    <a:pt x="95" y="371"/>
                  </a:lnTo>
                  <a:lnTo>
                    <a:pt x="35" y="319"/>
                  </a:lnTo>
                  <a:lnTo>
                    <a:pt x="43" y="285"/>
                  </a:lnTo>
                  <a:lnTo>
                    <a:pt x="60" y="250"/>
                  </a:lnTo>
                  <a:lnTo>
                    <a:pt x="17" y="233"/>
                  </a:lnTo>
                  <a:lnTo>
                    <a:pt x="26" y="216"/>
                  </a:lnTo>
                  <a:lnTo>
                    <a:pt x="35" y="155"/>
                  </a:lnTo>
                  <a:lnTo>
                    <a:pt x="9" y="138"/>
                  </a:lnTo>
                  <a:lnTo>
                    <a:pt x="0" y="121"/>
                  </a:lnTo>
                  <a:lnTo>
                    <a:pt x="17" y="86"/>
                  </a:lnTo>
                  <a:close/>
                </a:path>
              </a:pathLst>
            </a:custGeom>
            <a:solidFill>
              <a:srgbClr val="D7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5" name="Freeform 99">
              <a:extLst>
                <a:ext uri="{FF2B5EF4-FFF2-40B4-BE49-F238E27FC236}">
                  <a16:creationId xmlns:a16="http://schemas.microsoft.com/office/drawing/2014/main" id="{3857111B-2E48-417D-A79B-5851E3C2804F}"/>
                </a:ext>
              </a:extLst>
            </p:cNvPr>
            <p:cNvSpPr>
              <a:spLocks/>
            </p:cNvSpPr>
            <p:nvPr/>
          </p:nvSpPr>
          <p:spPr bwMode="auto">
            <a:xfrm>
              <a:off x="4343" y="1121"/>
              <a:ext cx="245" cy="345"/>
            </a:xfrm>
            <a:custGeom>
              <a:avLst/>
              <a:gdLst>
                <a:gd name="T0" fmla="*/ 34 w 276"/>
                <a:gd name="T1" fmla="*/ 0 h 345"/>
                <a:gd name="T2" fmla="*/ 120 w 276"/>
                <a:gd name="T3" fmla="*/ 9 h 345"/>
                <a:gd name="T4" fmla="*/ 129 w 276"/>
                <a:gd name="T5" fmla="*/ 52 h 345"/>
                <a:gd name="T6" fmla="*/ 198 w 276"/>
                <a:gd name="T7" fmla="*/ 164 h 345"/>
                <a:gd name="T8" fmla="*/ 224 w 276"/>
                <a:gd name="T9" fmla="*/ 173 h 345"/>
                <a:gd name="T10" fmla="*/ 241 w 276"/>
                <a:gd name="T11" fmla="*/ 225 h 345"/>
                <a:gd name="T12" fmla="*/ 276 w 276"/>
                <a:gd name="T13" fmla="*/ 259 h 345"/>
                <a:gd name="T14" fmla="*/ 276 w 276"/>
                <a:gd name="T15" fmla="*/ 293 h 345"/>
                <a:gd name="T16" fmla="*/ 233 w 276"/>
                <a:gd name="T17" fmla="*/ 302 h 345"/>
                <a:gd name="T18" fmla="*/ 224 w 276"/>
                <a:gd name="T19" fmla="*/ 268 h 345"/>
                <a:gd name="T20" fmla="*/ 189 w 276"/>
                <a:gd name="T21" fmla="*/ 268 h 345"/>
                <a:gd name="T22" fmla="*/ 207 w 276"/>
                <a:gd name="T23" fmla="*/ 319 h 345"/>
                <a:gd name="T24" fmla="*/ 198 w 276"/>
                <a:gd name="T25" fmla="*/ 345 h 345"/>
                <a:gd name="T26" fmla="*/ 155 w 276"/>
                <a:gd name="T27" fmla="*/ 345 h 345"/>
                <a:gd name="T28" fmla="*/ 103 w 276"/>
                <a:gd name="T29" fmla="*/ 302 h 345"/>
                <a:gd name="T30" fmla="*/ 77 w 276"/>
                <a:gd name="T31" fmla="*/ 285 h 345"/>
                <a:gd name="T32" fmla="*/ 129 w 276"/>
                <a:gd name="T33" fmla="*/ 199 h 345"/>
                <a:gd name="T34" fmla="*/ 129 w 276"/>
                <a:gd name="T35" fmla="*/ 173 h 345"/>
                <a:gd name="T36" fmla="*/ 52 w 276"/>
                <a:gd name="T37" fmla="*/ 104 h 345"/>
                <a:gd name="T38" fmla="*/ 0 w 276"/>
                <a:gd name="T39" fmla="*/ 78 h 345"/>
                <a:gd name="T40" fmla="*/ 8 w 276"/>
                <a:gd name="T41" fmla="*/ 26 h 345"/>
                <a:gd name="T42" fmla="*/ 34 w 276"/>
                <a:gd name="T43" fmla="*/ 0 h 3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6"/>
                <a:gd name="T67" fmla="*/ 0 h 345"/>
                <a:gd name="T68" fmla="*/ 276 w 276"/>
                <a:gd name="T69" fmla="*/ 345 h 34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6" h="345">
                  <a:moveTo>
                    <a:pt x="34" y="0"/>
                  </a:moveTo>
                  <a:lnTo>
                    <a:pt x="120" y="9"/>
                  </a:lnTo>
                  <a:lnTo>
                    <a:pt x="129" y="52"/>
                  </a:lnTo>
                  <a:lnTo>
                    <a:pt x="198" y="164"/>
                  </a:lnTo>
                  <a:lnTo>
                    <a:pt x="224" y="173"/>
                  </a:lnTo>
                  <a:lnTo>
                    <a:pt x="241" y="225"/>
                  </a:lnTo>
                  <a:lnTo>
                    <a:pt x="276" y="259"/>
                  </a:lnTo>
                  <a:lnTo>
                    <a:pt x="276" y="293"/>
                  </a:lnTo>
                  <a:lnTo>
                    <a:pt x="233" y="302"/>
                  </a:lnTo>
                  <a:lnTo>
                    <a:pt x="224" y="268"/>
                  </a:lnTo>
                  <a:lnTo>
                    <a:pt x="189" y="268"/>
                  </a:lnTo>
                  <a:lnTo>
                    <a:pt x="207" y="319"/>
                  </a:lnTo>
                  <a:lnTo>
                    <a:pt x="198" y="345"/>
                  </a:lnTo>
                  <a:lnTo>
                    <a:pt x="155" y="345"/>
                  </a:lnTo>
                  <a:lnTo>
                    <a:pt x="103" y="302"/>
                  </a:lnTo>
                  <a:lnTo>
                    <a:pt x="77" y="285"/>
                  </a:lnTo>
                  <a:lnTo>
                    <a:pt x="129" y="199"/>
                  </a:lnTo>
                  <a:lnTo>
                    <a:pt x="129" y="173"/>
                  </a:lnTo>
                  <a:lnTo>
                    <a:pt x="52" y="104"/>
                  </a:lnTo>
                  <a:lnTo>
                    <a:pt x="0" y="78"/>
                  </a:lnTo>
                  <a:lnTo>
                    <a:pt x="8" y="26"/>
                  </a:lnTo>
                  <a:lnTo>
                    <a:pt x="34" y="0"/>
                  </a:lnTo>
                  <a:close/>
                </a:path>
              </a:pathLst>
            </a:custGeom>
            <a:solidFill>
              <a:srgbClr val="D7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6" name="Freeform 100">
              <a:extLst>
                <a:ext uri="{FF2B5EF4-FFF2-40B4-BE49-F238E27FC236}">
                  <a16:creationId xmlns:a16="http://schemas.microsoft.com/office/drawing/2014/main" id="{DC7C378D-62CE-431A-9CEB-66A5537DF53D}"/>
                </a:ext>
              </a:extLst>
            </p:cNvPr>
            <p:cNvSpPr>
              <a:spLocks/>
            </p:cNvSpPr>
            <p:nvPr/>
          </p:nvSpPr>
          <p:spPr bwMode="auto">
            <a:xfrm>
              <a:off x="4642" y="1742"/>
              <a:ext cx="53" cy="69"/>
            </a:xfrm>
            <a:custGeom>
              <a:avLst/>
              <a:gdLst>
                <a:gd name="T0" fmla="*/ 43 w 60"/>
                <a:gd name="T1" fmla="*/ 0 h 69"/>
                <a:gd name="T2" fmla="*/ 9 w 60"/>
                <a:gd name="T3" fmla="*/ 26 h 69"/>
                <a:gd name="T4" fmla="*/ 0 w 60"/>
                <a:gd name="T5" fmla="*/ 69 h 69"/>
                <a:gd name="T6" fmla="*/ 34 w 60"/>
                <a:gd name="T7" fmla="*/ 52 h 69"/>
                <a:gd name="T8" fmla="*/ 60 w 60"/>
                <a:gd name="T9" fmla="*/ 26 h 69"/>
                <a:gd name="T10" fmla="*/ 43 w 60"/>
                <a:gd name="T11" fmla="*/ 0 h 69"/>
                <a:gd name="T12" fmla="*/ 0 60000 65536"/>
                <a:gd name="T13" fmla="*/ 0 60000 65536"/>
                <a:gd name="T14" fmla="*/ 0 60000 65536"/>
                <a:gd name="T15" fmla="*/ 0 60000 65536"/>
                <a:gd name="T16" fmla="*/ 0 60000 65536"/>
                <a:gd name="T17" fmla="*/ 0 60000 65536"/>
                <a:gd name="T18" fmla="*/ 0 w 60"/>
                <a:gd name="T19" fmla="*/ 0 h 69"/>
                <a:gd name="T20" fmla="*/ 60 w 60"/>
                <a:gd name="T21" fmla="*/ 69 h 69"/>
              </a:gdLst>
              <a:ahLst/>
              <a:cxnLst>
                <a:cxn ang="T12">
                  <a:pos x="T0" y="T1"/>
                </a:cxn>
                <a:cxn ang="T13">
                  <a:pos x="T2" y="T3"/>
                </a:cxn>
                <a:cxn ang="T14">
                  <a:pos x="T4" y="T5"/>
                </a:cxn>
                <a:cxn ang="T15">
                  <a:pos x="T6" y="T7"/>
                </a:cxn>
                <a:cxn ang="T16">
                  <a:pos x="T8" y="T9"/>
                </a:cxn>
                <a:cxn ang="T17">
                  <a:pos x="T10" y="T11"/>
                </a:cxn>
              </a:cxnLst>
              <a:rect l="T18" t="T19" r="T20" b="T21"/>
              <a:pathLst>
                <a:path w="60" h="69">
                  <a:moveTo>
                    <a:pt x="43" y="0"/>
                  </a:moveTo>
                  <a:lnTo>
                    <a:pt x="9" y="26"/>
                  </a:lnTo>
                  <a:lnTo>
                    <a:pt x="0" y="69"/>
                  </a:lnTo>
                  <a:lnTo>
                    <a:pt x="34" y="52"/>
                  </a:lnTo>
                  <a:lnTo>
                    <a:pt x="60" y="26"/>
                  </a:lnTo>
                  <a:lnTo>
                    <a:pt x="43" y="0"/>
                  </a:lnTo>
                  <a:close/>
                </a:path>
              </a:pathLst>
            </a:custGeom>
            <a:solidFill>
              <a:srgbClr val="D7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7" name="Freeform 101">
              <a:extLst>
                <a:ext uri="{FF2B5EF4-FFF2-40B4-BE49-F238E27FC236}">
                  <a16:creationId xmlns:a16="http://schemas.microsoft.com/office/drawing/2014/main" id="{E043776F-5BFE-4187-87E4-9F4CCC99C768}"/>
                </a:ext>
              </a:extLst>
            </p:cNvPr>
            <p:cNvSpPr>
              <a:spLocks/>
            </p:cNvSpPr>
            <p:nvPr/>
          </p:nvSpPr>
          <p:spPr bwMode="auto">
            <a:xfrm>
              <a:off x="4297" y="2294"/>
              <a:ext cx="574" cy="1077"/>
            </a:xfrm>
            <a:custGeom>
              <a:avLst/>
              <a:gdLst>
                <a:gd name="T0" fmla="*/ 17 w 646"/>
                <a:gd name="T1" fmla="*/ 60 h 1077"/>
                <a:gd name="T2" fmla="*/ 60 w 646"/>
                <a:gd name="T3" fmla="*/ 60 h 1077"/>
                <a:gd name="T4" fmla="*/ 112 w 646"/>
                <a:gd name="T5" fmla="*/ 0 h 1077"/>
                <a:gd name="T6" fmla="*/ 164 w 646"/>
                <a:gd name="T7" fmla="*/ 17 h 1077"/>
                <a:gd name="T8" fmla="*/ 164 w 646"/>
                <a:gd name="T9" fmla="*/ 0 h 1077"/>
                <a:gd name="T10" fmla="*/ 233 w 646"/>
                <a:gd name="T11" fmla="*/ 8 h 1077"/>
                <a:gd name="T12" fmla="*/ 302 w 646"/>
                <a:gd name="T13" fmla="*/ 8 h 1077"/>
                <a:gd name="T14" fmla="*/ 310 w 646"/>
                <a:gd name="T15" fmla="*/ 25 h 1077"/>
                <a:gd name="T16" fmla="*/ 267 w 646"/>
                <a:gd name="T17" fmla="*/ 25 h 1077"/>
                <a:gd name="T18" fmla="*/ 293 w 646"/>
                <a:gd name="T19" fmla="*/ 69 h 1077"/>
                <a:gd name="T20" fmla="*/ 362 w 646"/>
                <a:gd name="T21" fmla="*/ 77 h 1077"/>
                <a:gd name="T22" fmla="*/ 431 w 646"/>
                <a:gd name="T23" fmla="*/ 146 h 1077"/>
                <a:gd name="T24" fmla="*/ 431 w 646"/>
                <a:gd name="T25" fmla="*/ 224 h 1077"/>
                <a:gd name="T26" fmla="*/ 465 w 646"/>
                <a:gd name="T27" fmla="*/ 232 h 1077"/>
                <a:gd name="T28" fmla="*/ 603 w 646"/>
                <a:gd name="T29" fmla="*/ 267 h 1077"/>
                <a:gd name="T30" fmla="*/ 646 w 646"/>
                <a:gd name="T31" fmla="*/ 327 h 1077"/>
                <a:gd name="T32" fmla="*/ 646 w 646"/>
                <a:gd name="T33" fmla="*/ 370 h 1077"/>
                <a:gd name="T34" fmla="*/ 603 w 646"/>
                <a:gd name="T35" fmla="*/ 491 h 1077"/>
                <a:gd name="T36" fmla="*/ 569 w 646"/>
                <a:gd name="T37" fmla="*/ 560 h 1077"/>
                <a:gd name="T38" fmla="*/ 491 w 646"/>
                <a:gd name="T39" fmla="*/ 594 h 1077"/>
                <a:gd name="T40" fmla="*/ 422 w 646"/>
                <a:gd name="T41" fmla="*/ 672 h 1077"/>
                <a:gd name="T42" fmla="*/ 405 w 646"/>
                <a:gd name="T43" fmla="*/ 706 h 1077"/>
                <a:gd name="T44" fmla="*/ 353 w 646"/>
                <a:gd name="T45" fmla="*/ 715 h 1077"/>
                <a:gd name="T46" fmla="*/ 319 w 646"/>
                <a:gd name="T47" fmla="*/ 775 h 1077"/>
                <a:gd name="T48" fmla="*/ 250 w 646"/>
                <a:gd name="T49" fmla="*/ 861 h 1077"/>
                <a:gd name="T50" fmla="*/ 207 w 646"/>
                <a:gd name="T51" fmla="*/ 922 h 1077"/>
                <a:gd name="T52" fmla="*/ 181 w 646"/>
                <a:gd name="T53" fmla="*/ 1008 h 1077"/>
                <a:gd name="T54" fmla="*/ 198 w 646"/>
                <a:gd name="T55" fmla="*/ 1077 h 1077"/>
                <a:gd name="T56" fmla="*/ 138 w 646"/>
                <a:gd name="T57" fmla="*/ 1060 h 1077"/>
                <a:gd name="T58" fmla="*/ 95 w 646"/>
                <a:gd name="T59" fmla="*/ 965 h 1077"/>
                <a:gd name="T60" fmla="*/ 95 w 646"/>
                <a:gd name="T61" fmla="*/ 948 h 1077"/>
                <a:gd name="T62" fmla="*/ 112 w 646"/>
                <a:gd name="T63" fmla="*/ 922 h 1077"/>
                <a:gd name="T64" fmla="*/ 104 w 646"/>
                <a:gd name="T65" fmla="*/ 870 h 1077"/>
                <a:gd name="T66" fmla="*/ 104 w 646"/>
                <a:gd name="T67" fmla="*/ 853 h 1077"/>
                <a:gd name="T68" fmla="*/ 147 w 646"/>
                <a:gd name="T69" fmla="*/ 655 h 1077"/>
                <a:gd name="T70" fmla="*/ 155 w 646"/>
                <a:gd name="T71" fmla="*/ 456 h 1077"/>
                <a:gd name="T72" fmla="*/ 95 w 646"/>
                <a:gd name="T73" fmla="*/ 387 h 1077"/>
                <a:gd name="T74" fmla="*/ 17 w 646"/>
                <a:gd name="T75" fmla="*/ 301 h 1077"/>
                <a:gd name="T76" fmla="*/ 9 w 646"/>
                <a:gd name="T77" fmla="*/ 232 h 1077"/>
                <a:gd name="T78" fmla="*/ 26 w 646"/>
                <a:gd name="T79" fmla="*/ 181 h 1077"/>
                <a:gd name="T80" fmla="*/ 26 w 646"/>
                <a:gd name="T81" fmla="*/ 94 h 1077"/>
                <a:gd name="T82" fmla="*/ 0 w 646"/>
                <a:gd name="T83" fmla="*/ 69 h 1077"/>
                <a:gd name="T84" fmla="*/ 17 w 646"/>
                <a:gd name="T85" fmla="*/ 60 h 10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6"/>
                <a:gd name="T130" fmla="*/ 0 h 1077"/>
                <a:gd name="T131" fmla="*/ 646 w 646"/>
                <a:gd name="T132" fmla="*/ 1077 h 10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6" h="1077">
                  <a:moveTo>
                    <a:pt x="17" y="60"/>
                  </a:moveTo>
                  <a:lnTo>
                    <a:pt x="60" y="60"/>
                  </a:lnTo>
                  <a:lnTo>
                    <a:pt x="112" y="0"/>
                  </a:lnTo>
                  <a:lnTo>
                    <a:pt x="164" y="17"/>
                  </a:lnTo>
                  <a:lnTo>
                    <a:pt x="164" y="0"/>
                  </a:lnTo>
                  <a:lnTo>
                    <a:pt x="233" y="8"/>
                  </a:lnTo>
                  <a:lnTo>
                    <a:pt x="302" y="8"/>
                  </a:lnTo>
                  <a:lnTo>
                    <a:pt x="310" y="25"/>
                  </a:lnTo>
                  <a:lnTo>
                    <a:pt x="267" y="25"/>
                  </a:lnTo>
                  <a:lnTo>
                    <a:pt x="293" y="69"/>
                  </a:lnTo>
                  <a:lnTo>
                    <a:pt x="362" y="77"/>
                  </a:lnTo>
                  <a:lnTo>
                    <a:pt x="431" y="146"/>
                  </a:lnTo>
                  <a:lnTo>
                    <a:pt x="431" y="224"/>
                  </a:lnTo>
                  <a:lnTo>
                    <a:pt x="465" y="232"/>
                  </a:lnTo>
                  <a:lnTo>
                    <a:pt x="603" y="267"/>
                  </a:lnTo>
                  <a:lnTo>
                    <a:pt x="646" y="327"/>
                  </a:lnTo>
                  <a:lnTo>
                    <a:pt x="646" y="370"/>
                  </a:lnTo>
                  <a:lnTo>
                    <a:pt x="603" y="491"/>
                  </a:lnTo>
                  <a:lnTo>
                    <a:pt x="569" y="560"/>
                  </a:lnTo>
                  <a:lnTo>
                    <a:pt x="491" y="594"/>
                  </a:lnTo>
                  <a:lnTo>
                    <a:pt x="422" y="672"/>
                  </a:lnTo>
                  <a:lnTo>
                    <a:pt x="405" y="706"/>
                  </a:lnTo>
                  <a:lnTo>
                    <a:pt x="353" y="715"/>
                  </a:lnTo>
                  <a:lnTo>
                    <a:pt x="319" y="775"/>
                  </a:lnTo>
                  <a:lnTo>
                    <a:pt x="250" y="861"/>
                  </a:lnTo>
                  <a:lnTo>
                    <a:pt x="207" y="922"/>
                  </a:lnTo>
                  <a:lnTo>
                    <a:pt x="181" y="1008"/>
                  </a:lnTo>
                  <a:lnTo>
                    <a:pt x="198" y="1077"/>
                  </a:lnTo>
                  <a:lnTo>
                    <a:pt x="138" y="1060"/>
                  </a:lnTo>
                  <a:lnTo>
                    <a:pt x="95" y="965"/>
                  </a:lnTo>
                  <a:lnTo>
                    <a:pt x="95" y="948"/>
                  </a:lnTo>
                  <a:lnTo>
                    <a:pt x="112" y="922"/>
                  </a:lnTo>
                  <a:lnTo>
                    <a:pt x="104" y="870"/>
                  </a:lnTo>
                  <a:lnTo>
                    <a:pt x="104" y="853"/>
                  </a:lnTo>
                  <a:lnTo>
                    <a:pt x="147" y="655"/>
                  </a:lnTo>
                  <a:lnTo>
                    <a:pt x="155" y="456"/>
                  </a:lnTo>
                  <a:lnTo>
                    <a:pt x="95" y="387"/>
                  </a:lnTo>
                  <a:lnTo>
                    <a:pt x="17" y="301"/>
                  </a:lnTo>
                  <a:lnTo>
                    <a:pt x="9" y="232"/>
                  </a:lnTo>
                  <a:lnTo>
                    <a:pt x="26" y="181"/>
                  </a:lnTo>
                  <a:lnTo>
                    <a:pt x="26" y="94"/>
                  </a:lnTo>
                  <a:lnTo>
                    <a:pt x="0" y="69"/>
                  </a:lnTo>
                  <a:lnTo>
                    <a:pt x="17" y="60"/>
                  </a:lnTo>
                  <a:close/>
                </a:path>
              </a:pathLst>
            </a:custGeom>
            <a:solidFill>
              <a:srgbClr val="D7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8" name="Freeform 102">
              <a:extLst>
                <a:ext uri="{FF2B5EF4-FFF2-40B4-BE49-F238E27FC236}">
                  <a16:creationId xmlns:a16="http://schemas.microsoft.com/office/drawing/2014/main" id="{269DCB9A-432B-4CF6-8804-4F42274B8B82}"/>
                </a:ext>
              </a:extLst>
            </p:cNvPr>
            <p:cNvSpPr>
              <a:spLocks/>
            </p:cNvSpPr>
            <p:nvPr/>
          </p:nvSpPr>
          <p:spPr bwMode="auto">
            <a:xfrm>
              <a:off x="4305" y="2147"/>
              <a:ext cx="130" cy="60"/>
            </a:xfrm>
            <a:custGeom>
              <a:avLst/>
              <a:gdLst>
                <a:gd name="T0" fmla="*/ 17 w 146"/>
                <a:gd name="T1" fmla="*/ 17 h 60"/>
                <a:gd name="T2" fmla="*/ 60 w 146"/>
                <a:gd name="T3" fmla="*/ 0 h 60"/>
                <a:gd name="T4" fmla="*/ 146 w 146"/>
                <a:gd name="T5" fmla="*/ 43 h 60"/>
                <a:gd name="T6" fmla="*/ 138 w 146"/>
                <a:gd name="T7" fmla="*/ 60 h 60"/>
                <a:gd name="T8" fmla="*/ 95 w 146"/>
                <a:gd name="T9" fmla="*/ 60 h 60"/>
                <a:gd name="T10" fmla="*/ 69 w 146"/>
                <a:gd name="T11" fmla="*/ 35 h 60"/>
                <a:gd name="T12" fmla="*/ 51 w 146"/>
                <a:gd name="T13" fmla="*/ 26 h 60"/>
                <a:gd name="T14" fmla="*/ 0 w 146"/>
                <a:gd name="T15" fmla="*/ 35 h 60"/>
                <a:gd name="T16" fmla="*/ 17 w 146"/>
                <a:gd name="T17" fmla="*/ 17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6"/>
                <a:gd name="T28" fmla="*/ 0 h 60"/>
                <a:gd name="T29" fmla="*/ 146 w 146"/>
                <a:gd name="T30" fmla="*/ 60 h 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6" h="60">
                  <a:moveTo>
                    <a:pt x="17" y="17"/>
                  </a:moveTo>
                  <a:lnTo>
                    <a:pt x="60" y="0"/>
                  </a:lnTo>
                  <a:lnTo>
                    <a:pt x="146" y="43"/>
                  </a:lnTo>
                  <a:lnTo>
                    <a:pt x="138" y="60"/>
                  </a:lnTo>
                  <a:lnTo>
                    <a:pt x="95" y="60"/>
                  </a:lnTo>
                  <a:lnTo>
                    <a:pt x="69" y="35"/>
                  </a:lnTo>
                  <a:lnTo>
                    <a:pt x="51" y="26"/>
                  </a:lnTo>
                  <a:lnTo>
                    <a:pt x="0" y="35"/>
                  </a:lnTo>
                  <a:lnTo>
                    <a:pt x="17" y="17"/>
                  </a:lnTo>
                  <a:close/>
                </a:path>
              </a:pathLst>
            </a:custGeom>
            <a:solidFill>
              <a:srgbClr val="D7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19" name="Freeform 103">
              <a:extLst>
                <a:ext uri="{FF2B5EF4-FFF2-40B4-BE49-F238E27FC236}">
                  <a16:creationId xmlns:a16="http://schemas.microsoft.com/office/drawing/2014/main" id="{83A853F7-DD39-4202-8D3A-7F781A50354E}"/>
                </a:ext>
              </a:extLst>
            </p:cNvPr>
            <p:cNvSpPr>
              <a:spLocks/>
            </p:cNvSpPr>
            <p:nvPr/>
          </p:nvSpPr>
          <p:spPr bwMode="auto">
            <a:xfrm>
              <a:off x="4443" y="2199"/>
              <a:ext cx="53" cy="43"/>
            </a:xfrm>
            <a:custGeom>
              <a:avLst/>
              <a:gdLst>
                <a:gd name="T0" fmla="*/ 34 w 60"/>
                <a:gd name="T1" fmla="*/ 0 h 43"/>
                <a:gd name="T2" fmla="*/ 60 w 60"/>
                <a:gd name="T3" fmla="*/ 0 h 43"/>
                <a:gd name="T4" fmla="*/ 60 w 60"/>
                <a:gd name="T5" fmla="*/ 17 h 43"/>
                <a:gd name="T6" fmla="*/ 26 w 60"/>
                <a:gd name="T7" fmla="*/ 43 h 43"/>
                <a:gd name="T8" fmla="*/ 0 w 60"/>
                <a:gd name="T9" fmla="*/ 34 h 43"/>
                <a:gd name="T10" fmla="*/ 34 w 60"/>
                <a:gd name="T11" fmla="*/ 0 h 43"/>
                <a:gd name="T12" fmla="*/ 0 60000 65536"/>
                <a:gd name="T13" fmla="*/ 0 60000 65536"/>
                <a:gd name="T14" fmla="*/ 0 60000 65536"/>
                <a:gd name="T15" fmla="*/ 0 60000 65536"/>
                <a:gd name="T16" fmla="*/ 0 60000 65536"/>
                <a:gd name="T17" fmla="*/ 0 60000 65536"/>
                <a:gd name="T18" fmla="*/ 0 w 60"/>
                <a:gd name="T19" fmla="*/ 0 h 43"/>
                <a:gd name="T20" fmla="*/ 60 w 60"/>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60" h="43">
                  <a:moveTo>
                    <a:pt x="34" y="0"/>
                  </a:moveTo>
                  <a:lnTo>
                    <a:pt x="60" y="0"/>
                  </a:lnTo>
                  <a:lnTo>
                    <a:pt x="60" y="17"/>
                  </a:lnTo>
                  <a:lnTo>
                    <a:pt x="26" y="43"/>
                  </a:lnTo>
                  <a:lnTo>
                    <a:pt x="0" y="34"/>
                  </a:lnTo>
                  <a:lnTo>
                    <a:pt x="34" y="0"/>
                  </a:lnTo>
                  <a:close/>
                </a:path>
              </a:pathLst>
            </a:custGeom>
            <a:solidFill>
              <a:srgbClr val="D788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20" name="Freeform 104">
              <a:extLst>
                <a:ext uri="{FF2B5EF4-FFF2-40B4-BE49-F238E27FC236}">
                  <a16:creationId xmlns:a16="http://schemas.microsoft.com/office/drawing/2014/main" id="{2C41F7F2-DA61-49C3-A14A-B505FCA8E527}"/>
                </a:ext>
              </a:extLst>
            </p:cNvPr>
            <p:cNvSpPr>
              <a:spLocks/>
            </p:cNvSpPr>
            <p:nvPr/>
          </p:nvSpPr>
          <p:spPr bwMode="auto">
            <a:xfrm>
              <a:off x="4389" y="2294"/>
              <a:ext cx="183" cy="137"/>
            </a:xfrm>
            <a:custGeom>
              <a:avLst/>
              <a:gdLst>
                <a:gd name="T0" fmla="*/ 8 w 206"/>
                <a:gd name="T1" fmla="*/ 0 h 137"/>
                <a:gd name="T2" fmla="*/ 8 w 206"/>
                <a:gd name="T3" fmla="*/ 8 h 137"/>
                <a:gd name="T4" fmla="*/ 0 w 206"/>
                <a:gd name="T5" fmla="*/ 43 h 137"/>
                <a:gd name="T6" fmla="*/ 17 w 206"/>
                <a:gd name="T7" fmla="*/ 77 h 137"/>
                <a:gd name="T8" fmla="*/ 68 w 206"/>
                <a:gd name="T9" fmla="*/ 86 h 137"/>
                <a:gd name="T10" fmla="*/ 86 w 206"/>
                <a:gd name="T11" fmla="*/ 137 h 137"/>
                <a:gd name="T12" fmla="*/ 129 w 206"/>
                <a:gd name="T13" fmla="*/ 129 h 137"/>
                <a:gd name="T14" fmla="*/ 112 w 206"/>
                <a:gd name="T15" fmla="*/ 77 h 137"/>
                <a:gd name="T16" fmla="*/ 155 w 206"/>
                <a:gd name="T17" fmla="*/ 77 h 137"/>
                <a:gd name="T18" fmla="*/ 163 w 206"/>
                <a:gd name="T19" fmla="*/ 103 h 137"/>
                <a:gd name="T20" fmla="*/ 189 w 206"/>
                <a:gd name="T21" fmla="*/ 94 h 137"/>
                <a:gd name="T22" fmla="*/ 181 w 206"/>
                <a:gd name="T23" fmla="*/ 60 h 137"/>
                <a:gd name="T24" fmla="*/ 163 w 206"/>
                <a:gd name="T25" fmla="*/ 25 h 137"/>
                <a:gd name="T26" fmla="*/ 206 w 206"/>
                <a:gd name="T27" fmla="*/ 25 h 137"/>
                <a:gd name="T28" fmla="*/ 198 w 206"/>
                <a:gd name="T29" fmla="*/ 8 h 137"/>
                <a:gd name="T30" fmla="*/ 112 w 206"/>
                <a:gd name="T31" fmla="*/ 8 h 137"/>
                <a:gd name="T32" fmla="*/ 60 w 206"/>
                <a:gd name="T33" fmla="*/ 0 h 137"/>
                <a:gd name="T34" fmla="*/ 60 w 206"/>
                <a:gd name="T35" fmla="*/ 17 h 137"/>
                <a:gd name="T36" fmla="*/ 8 w 206"/>
                <a:gd name="T37" fmla="*/ 0 h 1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6"/>
                <a:gd name="T58" fmla="*/ 0 h 137"/>
                <a:gd name="T59" fmla="*/ 206 w 206"/>
                <a:gd name="T60" fmla="*/ 137 h 1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6" h="137">
                  <a:moveTo>
                    <a:pt x="8" y="0"/>
                  </a:moveTo>
                  <a:lnTo>
                    <a:pt x="8" y="8"/>
                  </a:lnTo>
                  <a:lnTo>
                    <a:pt x="0" y="43"/>
                  </a:lnTo>
                  <a:lnTo>
                    <a:pt x="17" y="77"/>
                  </a:lnTo>
                  <a:lnTo>
                    <a:pt x="68" y="86"/>
                  </a:lnTo>
                  <a:lnTo>
                    <a:pt x="86" y="137"/>
                  </a:lnTo>
                  <a:lnTo>
                    <a:pt x="129" y="129"/>
                  </a:lnTo>
                  <a:lnTo>
                    <a:pt x="112" y="77"/>
                  </a:lnTo>
                  <a:lnTo>
                    <a:pt x="155" y="77"/>
                  </a:lnTo>
                  <a:lnTo>
                    <a:pt x="163" y="103"/>
                  </a:lnTo>
                  <a:lnTo>
                    <a:pt x="189" y="94"/>
                  </a:lnTo>
                  <a:lnTo>
                    <a:pt x="181" y="60"/>
                  </a:lnTo>
                  <a:lnTo>
                    <a:pt x="163" y="25"/>
                  </a:lnTo>
                  <a:lnTo>
                    <a:pt x="206" y="25"/>
                  </a:lnTo>
                  <a:lnTo>
                    <a:pt x="198" y="8"/>
                  </a:lnTo>
                  <a:lnTo>
                    <a:pt x="112" y="8"/>
                  </a:lnTo>
                  <a:lnTo>
                    <a:pt x="60" y="0"/>
                  </a:lnTo>
                  <a:lnTo>
                    <a:pt x="60" y="17"/>
                  </a:lnTo>
                  <a:lnTo>
                    <a:pt x="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sp>
          <p:nvSpPr>
            <p:cNvPr id="21" name="Freeform 105">
              <a:extLst>
                <a:ext uri="{FF2B5EF4-FFF2-40B4-BE49-F238E27FC236}">
                  <a16:creationId xmlns:a16="http://schemas.microsoft.com/office/drawing/2014/main" id="{22233EDC-EC07-48D7-A3C4-79F1A9CB6992}"/>
                </a:ext>
              </a:extLst>
            </p:cNvPr>
            <p:cNvSpPr>
              <a:spLocks/>
            </p:cNvSpPr>
            <p:nvPr/>
          </p:nvSpPr>
          <p:spPr bwMode="auto">
            <a:xfrm>
              <a:off x="4588" y="2061"/>
              <a:ext cx="230" cy="233"/>
            </a:xfrm>
            <a:custGeom>
              <a:avLst/>
              <a:gdLst>
                <a:gd name="T0" fmla="*/ 8 w 258"/>
                <a:gd name="T1" fmla="*/ 215 h 233"/>
                <a:gd name="T2" fmla="*/ 0 w 258"/>
                <a:gd name="T3" fmla="*/ 129 h 233"/>
                <a:gd name="T4" fmla="*/ 25 w 258"/>
                <a:gd name="T5" fmla="*/ 155 h 233"/>
                <a:gd name="T6" fmla="*/ 120 w 258"/>
                <a:gd name="T7" fmla="*/ 0 h 233"/>
                <a:gd name="T8" fmla="*/ 163 w 258"/>
                <a:gd name="T9" fmla="*/ 69 h 233"/>
                <a:gd name="T10" fmla="*/ 258 w 258"/>
                <a:gd name="T11" fmla="*/ 95 h 233"/>
                <a:gd name="T12" fmla="*/ 77 w 258"/>
                <a:gd name="T13" fmla="*/ 207 h 233"/>
                <a:gd name="T14" fmla="*/ 103 w 258"/>
                <a:gd name="T15" fmla="*/ 233 h 233"/>
                <a:gd name="T16" fmla="*/ 8 w 258"/>
                <a:gd name="T17" fmla="*/ 215 h 2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8"/>
                <a:gd name="T28" fmla="*/ 0 h 233"/>
                <a:gd name="T29" fmla="*/ 258 w 258"/>
                <a:gd name="T30" fmla="*/ 233 h 2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8" h="233">
                  <a:moveTo>
                    <a:pt x="8" y="215"/>
                  </a:moveTo>
                  <a:lnTo>
                    <a:pt x="0" y="129"/>
                  </a:lnTo>
                  <a:lnTo>
                    <a:pt x="25" y="155"/>
                  </a:lnTo>
                  <a:lnTo>
                    <a:pt x="120" y="0"/>
                  </a:lnTo>
                  <a:lnTo>
                    <a:pt x="163" y="69"/>
                  </a:lnTo>
                  <a:lnTo>
                    <a:pt x="258" y="95"/>
                  </a:lnTo>
                  <a:lnTo>
                    <a:pt x="77" y="207"/>
                  </a:lnTo>
                  <a:lnTo>
                    <a:pt x="103" y="233"/>
                  </a:lnTo>
                  <a:lnTo>
                    <a:pt x="8" y="2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VE"/>
            </a:p>
          </p:txBody>
        </p:sp>
      </p:grpSp>
      <p:sp>
        <p:nvSpPr>
          <p:cNvPr id="22" name="WordArt 20">
            <a:extLst>
              <a:ext uri="{FF2B5EF4-FFF2-40B4-BE49-F238E27FC236}">
                <a16:creationId xmlns:a16="http://schemas.microsoft.com/office/drawing/2014/main" id="{73988A8E-15BA-4DF3-BCF8-9CCB72A58EA9}"/>
              </a:ext>
            </a:extLst>
          </p:cNvPr>
          <p:cNvSpPr>
            <a:spLocks noChangeArrowheads="1" noChangeShapeType="1" noTextEdit="1"/>
          </p:cNvSpPr>
          <p:nvPr/>
        </p:nvSpPr>
        <p:spPr bwMode="auto">
          <a:xfrm>
            <a:off x="1371600" y="242888"/>
            <a:ext cx="5486400" cy="431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s-VE" sz="3600" kern="10" dirty="0">
                <a:ln w="19050">
                  <a:solidFill>
                    <a:srgbClr val="000000"/>
                  </a:solidFill>
                  <a:round/>
                  <a:headEnd/>
                  <a:tailEnd/>
                </a:ln>
                <a:solidFill>
                  <a:srgbClr val="0070C0"/>
                </a:solidFill>
                <a:effectLst/>
                <a:latin typeface="Arial Black" panose="020B0A04020102020204" pitchFamily="34" charset="0"/>
              </a:rPr>
              <a:t>Venezuela País Megadiverso</a:t>
            </a:r>
          </a:p>
        </p:txBody>
      </p:sp>
      <p:sp>
        <p:nvSpPr>
          <p:cNvPr id="23" name="WordArt 21">
            <a:extLst>
              <a:ext uri="{FF2B5EF4-FFF2-40B4-BE49-F238E27FC236}">
                <a16:creationId xmlns:a16="http://schemas.microsoft.com/office/drawing/2014/main" id="{3EA20B7A-2F35-4C3F-903F-373942207264}"/>
              </a:ext>
            </a:extLst>
          </p:cNvPr>
          <p:cNvSpPr>
            <a:spLocks noChangeArrowheads="1" noChangeShapeType="1" noTextEdit="1"/>
          </p:cNvSpPr>
          <p:nvPr/>
        </p:nvSpPr>
        <p:spPr bwMode="auto">
          <a:xfrm>
            <a:off x="533400" y="2819400"/>
            <a:ext cx="6096000" cy="2743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es-VE" sz="3600" kern="10" dirty="0">
                <a:ln w="19050">
                  <a:solidFill>
                    <a:srgbClr val="000000"/>
                  </a:solidFill>
                  <a:round/>
                  <a:headEnd/>
                  <a:tailEnd/>
                </a:ln>
                <a:solidFill>
                  <a:srgbClr val="009352"/>
                </a:solidFill>
                <a:effectLst/>
                <a:latin typeface="Arial Black" panose="020B0A04020102020204" pitchFamily="34" charset="0"/>
              </a:rPr>
              <a:t>Una de las 10 áreas de mayor</a:t>
            </a:r>
          </a:p>
          <a:p>
            <a:r>
              <a:rPr lang="es-VE" sz="3600" kern="10" dirty="0">
                <a:ln w="19050">
                  <a:solidFill>
                    <a:srgbClr val="000000"/>
                  </a:solidFill>
                  <a:round/>
                  <a:headEnd/>
                  <a:tailEnd/>
                </a:ln>
                <a:solidFill>
                  <a:srgbClr val="009352"/>
                </a:solidFill>
                <a:effectLst/>
                <a:latin typeface="Arial Black" panose="020B0A04020102020204" pitchFamily="34" charset="0"/>
              </a:rPr>
              <a:t>biodiversidad en el planeta:</a:t>
            </a:r>
          </a:p>
          <a:p>
            <a:r>
              <a:rPr lang="es-VE" sz="3600" kern="10" dirty="0">
                <a:ln w="19050">
                  <a:solidFill>
                    <a:srgbClr val="000000"/>
                  </a:solidFill>
                  <a:round/>
                  <a:headEnd/>
                  <a:tailEnd/>
                </a:ln>
                <a:solidFill>
                  <a:srgbClr val="009352"/>
                </a:solidFill>
                <a:effectLst/>
                <a:latin typeface="Arial Black" panose="020B0A04020102020204" pitchFamily="34" charset="0"/>
              </a:rPr>
              <a:t>8º a nivel mundial</a:t>
            </a:r>
          </a:p>
          <a:p>
            <a:r>
              <a:rPr lang="es-VE" sz="3600" kern="10" dirty="0">
                <a:ln w="19050">
                  <a:solidFill>
                    <a:srgbClr val="000000"/>
                  </a:solidFill>
                  <a:round/>
                  <a:headEnd/>
                  <a:tailEnd/>
                </a:ln>
                <a:solidFill>
                  <a:srgbClr val="009352"/>
                </a:solidFill>
                <a:effectLst/>
                <a:latin typeface="Arial Black" panose="020B0A04020102020204" pitchFamily="34" charset="0"/>
              </a:rPr>
              <a:t>y 6º en América</a:t>
            </a:r>
          </a:p>
        </p:txBody>
      </p:sp>
      <p:grpSp>
        <p:nvGrpSpPr>
          <p:cNvPr id="24" name="183 Grupo">
            <a:extLst>
              <a:ext uri="{FF2B5EF4-FFF2-40B4-BE49-F238E27FC236}">
                <a16:creationId xmlns:a16="http://schemas.microsoft.com/office/drawing/2014/main" id="{681AED98-EC6A-4DEB-89D7-A59C6F4B924E}"/>
              </a:ext>
            </a:extLst>
          </p:cNvPr>
          <p:cNvGrpSpPr>
            <a:grpSpLocks/>
          </p:cNvGrpSpPr>
          <p:nvPr/>
        </p:nvGrpSpPr>
        <p:grpSpPr bwMode="auto">
          <a:xfrm>
            <a:off x="8267700" y="400050"/>
            <a:ext cx="787400" cy="5732463"/>
            <a:chOff x="8213936" y="1000109"/>
            <a:chExt cx="787220" cy="5732899"/>
          </a:xfrm>
        </p:grpSpPr>
        <p:pic>
          <p:nvPicPr>
            <p:cNvPr id="25" name="184 Imagen" descr="FLOR1.jpg">
              <a:extLst>
                <a:ext uri="{FF2B5EF4-FFF2-40B4-BE49-F238E27FC236}">
                  <a16:creationId xmlns:a16="http://schemas.microsoft.com/office/drawing/2014/main" id="{B273D6FD-0F64-4017-BE0B-1BBD039B00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7655" y="2285992"/>
              <a:ext cx="783501" cy="114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185 Imagen" descr="MEDANO1.jpg">
              <a:extLst>
                <a:ext uri="{FF2B5EF4-FFF2-40B4-BE49-F238E27FC236}">
                  <a16:creationId xmlns:a16="http://schemas.microsoft.com/office/drawing/2014/main" id="{FAAE4484-6047-41D3-AC20-D6AD5C6B55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5370" y="1000109"/>
              <a:ext cx="785786" cy="129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186 Imagen" descr="PN Aguaro G 2.jpg">
              <a:extLst>
                <a:ext uri="{FF2B5EF4-FFF2-40B4-BE49-F238E27FC236}">
                  <a16:creationId xmlns:a16="http://schemas.microsoft.com/office/drawing/2014/main" id="{7B30696B-3EC4-4A31-B28A-D2FB19024B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7160" y="3422019"/>
              <a:ext cx="783996" cy="122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187 Imagen" descr="Daisy.jpg">
              <a:extLst>
                <a:ext uri="{FF2B5EF4-FFF2-40B4-BE49-F238E27FC236}">
                  <a16:creationId xmlns:a16="http://schemas.microsoft.com/office/drawing/2014/main" id="{40B6ECE0-B85A-4DEF-B845-84C41D383A98}"/>
                </a:ext>
              </a:extLst>
            </p:cNvPr>
            <p:cNvPicPr>
              <a:picLocks noChangeAspect="1"/>
            </p:cNvPicPr>
            <p:nvPr/>
          </p:nvPicPr>
          <p:blipFill>
            <a:blip r:embed="rId5">
              <a:extLst>
                <a:ext uri="{28A0092B-C50C-407E-A947-70E740481C1C}">
                  <a14:useLocalDpi xmlns:a14="http://schemas.microsoft.com/office/drawing/2010/main" val="0"/>
                </a:ext>
              </a:extLst>
            </a:blip>
            <a:srcRect l="19643" t="11903" b="11905"/>
            <a:stretch>
              <a:fillRect/>
            </a:stretch>
          </p:blipFill>
          <p:spPr bwMode="auto">
            <a:xfrm rot="5400000">
              <a:off x="8057983" y="4782580"/>
              <a:ext cx="1102401" cy="78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188 Imagen" descr="Rasberries.jpg">
              <a:extLst>
                <a:ext uri="{FF2B5EF4-FFF2-40B4-BE49-F238E27FC236}">
                  <a16:creationId xmlns:a16="http://schemas.microsoft.com/office/drawing/2014/main" id="{2652CE80-F1FD-4730-BE09-FD0ADAAB23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15338" y="6143644"/>
              <a:ext cx="785818" cy="58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189 Imagen" descr="PN Yurubí 3.jpg">
              <a:extLst>
                <a:ext uri="{FF2B5EF4-FFF2-40B4-BE49-F238E27FC236}">
                  <a16:creationId xmlns:a16="http://schemas.microsoft.com/office/drawing/2014/main" id="{A6E44AE7-4420-47F8-ABB2-480713123C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3936" y="5691266"/>
              <a:ext cx="787219" cy="54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750311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pic>
        <p:nvPicPr>
          <p:cNvPr id="4" name="Imagen 3">
            <a:extLst>
              <a:ext uri="{FF2B5EF4-FFF2-40B4-BE49-F238E27FC236}">
                <a16:creationId xmlns:a16="http://schemas.microsoft.com/office/drawing/2014/main" id="{9C4FB935-FA0B-452E-B15C-C56F6066697F}"/>
              </a:ext>
            </a:extLst>
          </p:cNvPr>
          <p:cNvPicPr>
            <a:picLocks noChangeAspect="1"/>
          </p:cNvPicPr>
          <p:nvPr/>
        </p:nvPicPr>
        <p:blipFill rotWithShape="1">
          <a:blip r:embed="rId2">
            <a:lum bright="-15000" contrast="20000"/>
          </a:blip>
          <a:srcRect t="11435"/>
          <a:stretch/>
        </p:blipFill>
        <p:spPr>
          <a:xfrm>
            <a:off x="0" y="958224"/>
            <a:ext cx="9144000" cy="5279063"/>
          </a:xfrm>
          <a:prstGeom prst="rect">
            <a:avLst/>
          </a:prstGeom>
        </p:spPr>
      </p:pic>
      <p:sp>
        <p:nvSpPr>
          <p:cNvPr id="6" name="CuadroTexto 5">
            <a:extLst>
              <a:ext uri="{FF2B5EF4-FFF2-40B4-BE49-F238E27FC236}">
                <a16:creationId xmlns:a16="http://schemas.microsoft.com/office/drawing/2014/main" id="{15B7E42F-3DD6-47B0-87E8-08A6C07FF25E}"/>
              </a:ext>
            </a:extLst>
          </p:cNvPr>
          <p:cNvSpPr txBox="1"/>
          <p:nvPr/>
        </p:nvSpPr>
        <p:spPr>
          <a:xfrm>
            <a:off x="6668647" y="5530444"/>
            <a:ext cx="528990" cy="369332"/>
          </a:xfrm>
          <a:prstGeom prst="rect">
            <a:avLst/>
          </a:prstGeom>
          <a:noFill/>
        </p:spPr>
        <p:txBody>
          <a:bodyPr wrap="square" lIns="0" tIns="0" rIns="0" bIns="0">
            <a:spAutoFit/>
          </a:bodyPr>
          <a:lstStyle/>
          <a:p>
            <a:pPr algn="ctr"/>
            <a:r>
              <a:rPr lang="es-VE" sz="2400" kern="10" dirty="0">
                <a:ln w="19050">
                  <a:solidFill>
                    <a:srgbClr val="000000"/>
                  </a:solidFill>
                  <a:round/>
                  <a:headEnd/>
                  <a:tailEnd/>
                </a:ln>
                <a:solidFill>
                  <a:srgbClr val="009352"/>
                </a:solidFill>
                <a:effectLst/>
                <a:latin typeface="Arial Black" panose="020B0A04020102020204" pitchFamily="34" charset="0"/>
              </a:rPr>
              <a:t>8º</a:t>
            </a:r>
            <a:endParaRPr lang="es-VE" sz="2400" dirty="0"/>
          </a:p>
        </p:txBody>
      </p:sp>
      <p:sp>
        <p:nvSpPr>
          <p:cNvPr id="7" name="Título 2">
            <a:extLst>
              <a:ext uri="{FF2B5EF4-FFF2-40B4-BE49-F238E27FC236}">
                <a16:creationId xmlns:a16="http://schemas.microsoft.com/office/drawing/2014/main" id="{2315E2F3-5A4D-4B04-B842-AE2C44E5E59C}"/>
              </a:ext>
            </a:extLst>
          </p:cNvPr>
          <p:cNvSpPr txBox="1">
            <a:spLocks/>
          </p:cNvSpPr>
          <p:nvPr/>
        </p:nvSpPr>
        <p:spPr>
          <a:xfrm>
            <a:off x="34926" y="92008"/>
            <a:ext cx="9074150" cy="738664"/>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400" kern="10" dirty="0">
                <a:ln w="31750">
                  <a:solidFill>
                    <a:srgbClr val="001400"/>
                  </a:solidFill>
                  <a:round/>
                  <a:headEnd/>
                  <a:tailEnd/>
                </a:ln>
                <a:solidFill>
                  <a:srgbClr val="92D050"/>
                </a:solidFill>
                <a:latin typeface="Arial Black"/>
                <a:cs typeface="Arial" charset="0"/>
              </a:rPr>
              <a:t>Posición de Venezuela entre los países megadiversos de acuerdo al número de especies de Mamíferos</a:t>
            </a:r>
          </a:p>
        </p:txBody>
      </p:sp>
    </p:spTree>
    <p:extLst>
      <p:ext uri="{BB962C8B-B14F-4D97-AF65-F5344CB8AC3E}">
        <p14:creationId xmlns:p14="http://schemas.microsoft.com/office/powerpoint/2010/main" val="1363022432"/>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pic>
        <p:nvPicPr>
          <p:cNvPr id="4" name="Imagen 3">
            <a:extLst>
              <a:ext uri="{FF2B5EF4-FFF2-40B4-BE49-F238E27FC236}">
                <a16:creationId xmlns:a16="http://schemas.microsoft.com/office/drawing/2014/main" id="{1DF3352E-115F-4362-9879-50E3B14D452A}"/>
              </a:ext>
            </a:extLst>
          </p:cNvPr>
          <p:cNvPicPr>
            <a:picLocks noChangeAspect="1"/>
          </p:cNvPicPr>
          <p:nvPr/>
        </p:nvPicPr>
        <p:blipFill rotWithShape="1">
          <a:blip r:embed="rId2">
            <a:lum bright="-15000" contrast="20000"/>
          </a:blip>
          <a:srcRect t="15720"/>
          <a:stretch/>
        </p:blipFill>
        <p:spPr>
          <a:xfrm>
            <a:off x="18798" y="944564"/>
            <a:ext cx="9136401" cy="5292724"/>
          </a:xfrm>
          <a:prstGeom prst="rect">
            <a:avLst/>
          </a:prstGeom>
        </p:spPr>
      </p:pic>
      <p:sp>
        <p:nvSpPr>
          <p:cNvPr id="7" name="CuadroTexto 6">
            <a:extLst>
              <a:ext uri="{FF2B5EF4-FFF2-40B4-BE49-F238E27FC236}">
                <a16:creationId xmlns:a16="http://schemas.microsoft.com/office/drawing/2014/main" id="{BD6FAD11-A7DC-48B3-B772-80FA0504ABFF}"/>
              </a:ext>
            </a:extLst>
          </p:cNvPr>
          <p:cNvSpPr txBox="1"/>
          <p:nvPr/>
        </p:nvSpPr>
        <p:spPr>
          <a:xfrm>
            <a:off x="5048852" y="5386751"/>
            <a:ext cx="528990" cy="369332"/>
          </a:xfrm>
          <a:prstGeom prst="rect">
            <a:avLst/>
          </a:prstGeom>
          <a:noFill/>
        </p:spPr>
        <p:txBody>
          <a:bodyPr wrap="square" lIns="0" tIns="0" rIns="0" bIns="0">
            <a:spAutoFit/>
          </a:bodyPr>
          <a:lstStyle/>
          <a:p>
            <a:pPr algn="ctr"/>
            <a:r>
              <a:rPr lang="es-VE" sz="2400" kern="10" dirty="0">
                <a:ln w="19050">
                  <a:solidFill>
                    <a:srgbClr val="000000"/>
                  </a:solidFill>
                  <a:round/>
                  <a:headEnd/>
                  <a:tailEnd/>
                </a:ln>
                <a:solidFill>
                  <a:srgbClr val="009352"/>
                </a:solidFill>
                <a:effectLst/>
                <a:latin typeface="Arial Black" panose="020B0A04020102020204" pitchFamily="34" charset="0"/>
              </a:rPr>
              <a:t>6º</a:t>
            </a:r>
            <a:endParaRPr lang="es-VE" sz="2400" dirty="0"/>
          </a:p>
        </p:txBody>
      </p:sp>
      <p:sp>
        <p:nvSpPr>
          <p:cNvPr id="8" name="Título 2">
            <a:extLst>
              <a:ext uri="{FF2B5EF4-FFF2-40B4-BE49-F238E27FC236}">
                <a16:creationId xmlns:a16="http://schemas.microsoft.com/office/drawing/2014/main" id="{16468B03-B131-407A-A9C3-35BCEFCF8CE4}"/>
              </a:ext>
            </a:extLst>
          </p:cNvPr>
          <p:cNvSpPr txBox="1">
            <a:spLocks/>
          </p:cNvSpPr>
          <p:nvPr/>
        </p:nvSpPr>
        <p:spPr>
          <a:xfrm>
            <a:off x="34926" y="92008"/>
            <a:ext cx="9074150" cy="738664"/>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400" kern="10" dirty="0">
                <a:ln w="31750">
                  <a:solidFill>
                    <a:srgbClr val="001400"/>
                  </a:solidFill>
                  <a:round/>
                  <a:headEnd/>
                  <a:tailEnd/>
                </a:ln>
                <a:solidFill>
                  <a:srgbClr val="92D050"/>
                </a:solidFill>
                <a:latin typeface="Arial Black"/>
                <a:cs typeface="Arial" charset="0"/>
              </a:rPr>
              <a:t>Posición de Venezuela entre los países megadiversos de acuerdo al número de especies de Aves</a:t>
            </a:r>
          </a:p>
        </p:txBody>
      </p:sp>
    </p:spTree>
    <p:extLst>
      <p:ext uri="{BB962C8B-B14F-4D97-AF65-F5344CB8AC3E}">
        <p14:creationId xmlns:p14="http://schemas.microsoft.com/office/powerpoint/2010/main" val="339759008"/>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pic>
        <p:nvPicPr>
          <p:cNvPr id="4" name="Imagen 3">
            <a:extLst>
              <a:ext uri="{FF2B5EF4-FFF2-40B4-BE49-F238E27FC236}">
                <a16:creationId xmlns:a16="http://schemas.microsoft.com/office/drawing/2014/main" id="{F5B6E54C-CA7F-422A-910E-E965AA38BE38}"/>
              </a:ext>
            </a:extLst>
          </p:cNvPr>
          <p:cNvPicPr>
            <a:picLocks noChangeAspect="1"/>
          </p:cNvPicPr>
          <p:nvPr/>
        </p:nvPicPr>
        <p:blipFill rotWithShape="1">
          <a:blip r:embed="rId2">
            <a:lum bright="-15000" contrast="20000"/>
          </a:blip>
          <a:srcRect t="9882"/>
          <a:stretch/>
        </p:blipFill>
        <p:spPr>
          <a:xfrm>
            <a:off x="0" y="944563"/>
            <a:ext cx="9144000" cy="5261535"/>
          </a:xfrm>
          <a:prstGeom prst="rect">
            <a:avLst/>
          </a:prstGeom>
        </p:spPr>
      </p:pic>
      <p:sp>
        <p:nvSpPr>
          <p:cNvPr id="5" name="Título 2">
            <a:extLst>
              <a:ext uri="{FF2B5EF4-FFF2-40B4-BE49-F238E27FC236}">
                <a16:creationId xmlns:a16="http://schemas.microsoft.com/office/drawing/2014/main" id="{E1AFE6DB-CFB3-48CC-8A58-60D2FDAFDCCF}"/>
              </a:ext>
            </a:extLst>
          </p:cNvPr>
          <p:cNvSpPr txBox="1">
            <a:spLocks/>
          </p:cNvSpPr>
          <p:nvPr/>
        </p:nvSpPr>
        <p:spPr>
          <a:xfrm>
            <a:off x="34926" y="92008"/>
            <a:ext cx="9074150" cy="738664"/>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400" kern="10" dirty="0">
                <a:ln w="31750">
                  <a:solidFill>
                    <a:srgbClr val="001400"/>
                  </a:solidFill>
                  <a:round/>
                  <a:headEnd/>
                  <a:tailEnd/>
                </a:ln>
                <a:solidFill>
                  <a:srgbClr val="92D050"/>
                </a:solidFill>
                <a:latin typeface="Arial Black"/>
                <a:cs typeface="Arial" charset="0"/>
              </a:rPr>
              <a:t>Posición de Venezuela entre los países megadiversos de acuerdo al número de especies de Reptiles</a:t>
            </a:r>
          </a:p>
        </p:txBody>
      </p:sp>
      <p:sp>
        <p:nvSpPr>
          <p:cNvPr id="6" name="CuadroTexto 5">
            <a:extLst>
              <a:ext uri="{FF2B5EF4-FFF2-40B4-BE49-F238E27FC236}">
                <a16:creationId xmlns:a16="http://schemas.microsoft.com/office/drawing/2014/main" id="{24A29D89-4D94-495D-B5A3-2EE48559F742}"/>
              </a:ext>
            </a:extLst>
          </p:cNvPr>
          <p:cNvSpPr txBox="1"/>
          <p:nvPr/>
        </p:nvSpPr>
        <p:spPr>
          <a:xfrm>
            <a:off x="7569987" y="5634948"/>
            <a:ext cx="528990" cy="369332"/>
          </a:xfrm>
          <a:prstGeom prst="rect">
            <a:avLst/>
          </a:prstGeom>
          <a:noFill/>
        </p:spPr>
        <p:txBody>
          <a:bodyPr wrap="square" lIns="0" tIns="0" rIns="0" bIns="0">
            <a:spAutoFit/>
          </a:bodyPr>
          <a:lstStyle/>
          <a:p>
            <a:pPr algn="ctr"/>
            <a:r>
              <a:rPr lang="es-VE" sz="2400" kern="10" dirty="0">
                <a:ln w="19050">
                  <a:solidFill>
                    <a:srgbClr val="000000"/>
                  </a:solidFill>
                  <a:round/>
                  <a:headEnd/>
                  <a:tailEnd/>
                </a:ln>
                <a:solidFill>
                  <a:srgbClr val="009352"/>
                </a:solidFill>
                <a:effectLst/>
                <a:latin typeface="Arial Black" panose="020B0A04020102020204" pitchFamily="34" charset="0"/>
              </a:rPr>
              <a:t>9º</a:t>
            </a:r>
            <a:endParaRPr lang="es-VE" sz="2400" dirty="0"/>
          </a:p>
        </p:txBody>
      </p:sp>
    </p:spTree>
    <p:extLst>
      <p:ext uri="{BB962C8B-B14F-4D97-AF65-F5344CB8AC3E}">
        <p14:creationId xmlns:p14="http://schemas.microsoft.com/office/powerpoint/2010/main" val="1315459003"/>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pic>
        <p:nvPicPr>
          <p:cNvPr id="4" name="Imagen 3">
            <a:extLst>
              <a:ext uri="{FF2B5EF4-FFF2-40B4-BE49-F238E27FC236}">
                <a16:creationId xmlns:a16="http://schemas.microsoft.com/office/drawing/2014/main" id="{497CDD59-A181-4EC7-8DCD-E9789AC75734}"/>
              </a:ext>
            </a:extLst>
          </p:cNvPr>
          <p:cNvPicPr>
            <a:picLocks noChangeAspect="1"/>
          </p:cNvPicPr>
          <p:nvPr/>
        </p:nvPicPr>
        <p:blipFill rotWithShape="1">
          <a:blip r:embed="rId2">
            <a:lum bright="-15000" contrast="20000"/>
          </a:blip>
          <a:srcRect t="11390"/>
          <a:stretch/>
        </p:blipFill>
        <p:spPr>
          <a:xfrm>
            <a:off x="0" y="944563"/>
            <a:ext cx="9144000" cy="5211989"/>
          </a:xfrm>
          <a:prstGeom prst="rect">
            <a:avLst/>
          </a:prstGeom>
        </p:spPr>
      </p:pic>
      <p:sp>
        <p:nvSpPr>
          <p:cNvPr id="5" name="Título 2">
            <a:extLst>
              <a:ext uri="{FF2B5EF4-FFF2-40B4-BE49-F238E27FC236}">
                <a16:creationId xmlns:a16="http://schemas.microsoft.com/office/drawing/2014/main" id="{A3090AC6-C331-405C-9B77-0128C339BCAD}"/>
              </a:ext>
            </a:extLst>
          </p:cNvPr>
          <p:cNvSpPr txBox="1">
            <a:spLocks/>
          </p:cNvSpPr>
          <p:nvPr/>
        </p:nvSpPr>
        <p:spPr>
          <a:xfrm>
            <a:off x="34926" y="92008"/>
            <a:ext cx="9074150" cy="738664"/>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400" kern="10" dirty="0">
                <a:ln w="31750">
                  <a:solidFill>
                    <a:srgbClr val="001400"/>
                  </a:solidFill>
                  <a:round/>
                  <a:headEnd/>
                  <a:tailEnd/>
                </a:ln>
                <a:solidFill>
                  <a:srgbClr val="92D050"/>
                </a:solidFill>
                <a:latin typeface="Arial Black"/>
                <a:cs typeface="Arial" charset="0"/>
              </a:rPr>
              <a:t>Posición de Venezuela entre los países megadiversos de acuerdo al número de especies de Anfibios</a:t>
            </a:r>
          </a:p>
        </p:txBody>
      </p:sp>
      <p:sp>
        <p:nvSpPr>
          <p:cNvPr id="6" name="CuadroTexto 5">
            <a:extLst>
              <a:ext uri="{FF2B5EF4-FFF2-40B4-BE49-F238E27FC236}">
                <a16:creationId xmlns:a16="http://schemas.microsoft.com/office/drawing/2014/main" id="{AAF4F008-AF96-4460-9E2C-B37612CFC143}"/>
              </a:ext>
            </a:extLst>
          </p:cNvPr>
          <p:cNvSpPr txBox="1"/>
          <p:nvPr/>
        </p:nvSpPr>
        <p:spPr>
          <a:xfrm>
            <a:off x="3324559" y="5595759"/>
            <a:ext cx="528990" cy="369332"/>
          </a:xfrm>
          <a:prstGeom prst="rect">
            <a:avLst/>
          </a:prstGeom>
          <a:noFill/>
        </p:spPr>
        <p:txBody>
          <a:bodyPr wrap="square" lIns="0" tIns="0" rIns="0" bIns="0">
            <a:spAutoFit/>
          </a:bodyPr>
          <a:lstStyle/>
          <a:p>
            <a:pPr algn="ctr"/>
            <a:r>
              <a:rPr lang="es-VE" sz="2400" kern="10" dirty="0">
                <a:ln w="19050">
                  <a:solidFill>
                    <a:srgbClr val="000000"/>
                  </a:solidFill>
                  <a:round/>
                  <a:headEnd/>
                  <a:tailEnd/>
                </a:ln>
                <a:solidFill>
                  <a:srgbClr val="009352"/>
                </a:solidFill>
                <a:effectLst/>
                <a:latin typeface="Arial Black" panose="020B0A04020102020204" pitchFamily="34" charset="0"/>
              </a:rPr>
              <a:t>4º</a:t>
            </a:r>
            <a:endParaRPr lang="es-VE" sz="2400" dirty="0"/>
          </a:p>
        </p:txBody>
      </p:sp>
    </p:spTree>
    <p:extLst>
      <p:ext uri="{BB962C8B-B14F-4D97-AF65-F5344CB8AC3E}">
        <p14:creationId xmlns:p14="http://schemas.microsoft.com/office/powerpoint/2010/main" val="2245313327"/>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pic>
        <p:nvPicPr>
          <p:cNvPr id="4" name="Imagen 3">
            <a:extLst>
              <a:ext uri="{FF2B5EF4-FFF2-40B4-BE49-F238E27FC236}">
                <a16:creationId xmlns:a16="http://schemas.microsoft.com/office/drawing/2014/main" id="{A6EB0693-3808-469D-8B21-CCA4283AFA2E}"/>
              </a:ext>
            </a:extLst>
          </p:cNvPr>
          <p:cNvPicPr>
            <a:picLocks noChangeAspect="1"/>
          </p:cNvPicPr>
          <p:nvPr/>
        </p:nvPicPr>
        <p:blipFill rotWithShape="1">
          <a:blip r:embed="rId2">
            <a:lum bright="-15000" contrast="20000"/>
          </a:blip>
          <a:srcRect t="13312"/>
          <a:stretch/>
        </p:blipFill>
        <p:spPr>
          <a:xfrm>
            <a:off x="0" y="944563"/>
            <a:ext cx="9144000" cy="5212728"/>
          </a:xfrm>
          <a:prstGeom prst="rect">
            <a:avLst/>
          </a:prstGeom>
        </p:spPr>
      </p:pic>
      <p:sp>
        <p:nvSpPr>
          <p:cNvPr id="5" name="Título 2">
            <a:extLst>
              <a:ext uri="{FF2B5EF4-FFF2-40B4-BE49-F238E27FC236}">
                <a16:creationId xmlns:a16="http://schemas.microsoft.com/office/drawing/2014/main" id="{6DD0EFE6-99D5-4C95-BAAA-1D54AEEA036A}"/>
              </a:ext>
            </a:extLst>
          </p:cNvPr>
          <p:cNvSpPr txBox="1">
            <a:spLocks/>
          </p:cNvSpPr>
          <p:nvPr/>
        </p:nvSpPr>
        <p:spPr>
          <a:xfrm>
            <a:off x="34926" y="92008"/>
            <a:ext cx="9074150" cy="738664"/>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400" kern="10" dirty="0">
                <a:ln w="31750">
                  <a:solidFill>
                    <a:srgbClr val="001400"/>
                  </a:solidFill>
                  <a:round/>
                  <a:headEnd/>
                  <a:tailEnd/>
                </a:ln>
                <a:solidFill>
                  <a:srgbClr val="92D050"/>
                </a:solidFill>
                <a:latin typeface="Arial Black"/>
                <a:cs typeface="Arial" charset="0"/>
              </a:rPr>
              <a:t>Posición de Venezuela entre los países megadiversos por el número de especies de Plantas Superiores</a:t>
            </a:r>
          </a:p>
        </p:txBody>
      </p:sp>
      <p:sp>
        <p:nvSpPr>
          <p:cNvPr id="6" name="CuadroTexto 5">
            <a:extLst>
              <a:ext uri="{FF2B5EF4-FFF2-40B4-BE49-F238E27FC236}">
                <a16:creationId xmlns:a16="http://schemas.microsoft.com/office/drawing/2014/main" id="{51080390-8A34-44BF-8682-5B8BC5A91186}"/>
              </a:ext>
            </a:extLst>
          </p:cNvPr>
          <p:cNvSpPr txBox="1"/>
          <p:nvPr/>
        </p:nvSpPr>
        <p:spPr>
          <a:xfrm>
            <a:off x="6786216" y="5386752"/>
            <a:ext cx="528990" cy="369332"/>
          </a:xfrm>
          <a:prstGeom prst="rect">
            <a:avLst/>
          </a:prstGeom>
          <a:noFill/>
        </p:spPr>
        <p:txBody>
          <a:bodyPr wrap="square" lIns="0" tIns="0" rIns="0" bIns="0">
            <a:spAutoFit/>
          </a:bodyPr>
          <a:lstStyle/>
          <a:p>
            <a:pPr algn="ctr"/>
            <a:r>
              <a:rPr lang="es-VE" sz="2400" kern="10" dirty="0">
                <a:ln w="19050">
                  <a:solidFill>
                    <a:srgbClr val="000000"/>
                  </a:solidFill>
                  <a:round/>
                  <a:headEnd/>
                  <a:tailEnd/>
                </a:ln>
                <a:solidFill>
                  <a:srgbClr val="009352"/>
                </a:solidFill>
                <a:effectLst/>
                <a:latin typeface="Arial Black" panose="020B0A04020102020204" pitchFamily="34" charset="0"/>
              </a:rPr>
              <a:t>8º</a:t>
            </a:r>
            <a:endParaRPr lang="es-VE" sz="2400" dirty="0"/>
          </a:p>
        </p:txBody>
      </p:sp>
    </p:spTree>
    <p:extLst>
      <p:ext uri="{BB962C8B-B14F-4D97-AF65-F5344CB8AC3E}">
        <p14:creationId xmlns:p14="http://schemas.microsoft.com/office/powerpoint/2010/main" val="2240516972"/>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3" name="Text Box 2">
            <a:extLst>
              <a:ext uri="{FF2B5EF4-FFF2-40B4-BE49-F238E27FC236}">
                <a16:creationId xmlns:a16="http://schemas.microsoft.com/office/drawing/2014/main" id="{5EF4A828-CB68-422E-BFCF-9743C77A7FF1}"/>
              </a:ext>
            </a:extLst>
          </p:cNvPr>
          <p:cNvSpPr txBox="1">
            <a:spLocks noChangeArrowheads="1"/>
          </p:cNvSpPr>
          <p:nvPr/>
        </p:nvSpPr>
        <p:spPr bwMode="auto">
          <a:xfrm>
            <a:off x="71438" y="87713"/>
            <a:ext cx="8991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s-ES" altLang="es-VE" sz="2800" dirty="0">
                <a:ln w="19050">
                  <a:solidFill>
                    <a:srgbClr val="00003E"/>
                  </a:solidFill>
                </a:ln>
                <a:solidFill>
                  <a:srgbClr val="0070C0"/>
                </a:solidFill>
                <a:effectLst/>
                <a:latin typeface="Plump MT"/>
              </a:rPr>
              <a:t>DIVERSIDAD de Especies Vegetales</a:t>
            </a:r>
          </a:p>
        </p:txBody>
      </p:sp>
      <p:sp>
        <p:nvSpPr>
          <p:cNvPr id="5" name="Text Box 4">
            <a:extLst>
              <a:ext uri="{FF2B5EF4-FFF2-40B4-BE49-F238E27FC236}">
                <a16:creationId xmlns:a16="http://schemas.microsoft.com/office/drawing/2014/main" id="{F6F35326-5AA2-4D28-BD4A-4E2E8E529C99}"/>
              </a:ext>
            </a:extLst>
          </p:cNvPr>
          <p:cNvSpPr txBox="1">
            <a:spLocks noChangeArrowheads="1"/>
          </p:cNvSpPr>
          <p:nvPr/>
        </p:nvSpPr>
        <p:spPr bwMode="auto">
          <a:xfrm>
            <a:off x="6553199" y="5659438"/>
            <a:ext cx="251936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Plantas con flores</a:t>
            </a:r>
          </a:p>
        </p:txBody>
      </p:sp>
      <p:sp>
        <p:nvSpPr>
          <p:cNvPr id="7" name="Text Box 5">
            <a:extLst>
              <a:ext uri="{FF2B5EF4-FFF2-40B4-BE49-F238E27FC236}">
                <a16:creationId xmlns:a16="http://schemas.microsoft.com/office/drawing/2014/main" id="{0AF9D74D-8F2D-44B8-B6C6-74A492BBD53B}"/>
              </a:ext>
            </a:extLst>
          </p:cNvPr>
          <p:cNvSpPr txBox="1">
            <a:spLocks noChangeArrowheads="1"/>
          </p:cNvSpPr>
          <p:nvPr/>
        </p:nvSpPr>
        <p:spPr bwMode="auto">
          <a:xfrm>
            <a:off x="719138" y="3276600"/>
            <a:ext cx="1854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es-ES" altLang="es-VE" sz="1600" b="1" dirty="0">
                <a:effectLst>
                  <a:outerShdw blurRad="38100" dist="38100" dir="2700000" algn="tl">
                    <a:srgbClr val="C0C0C0"/>
                  </a:outerShdw>
                </a:effectLst>
                <a:latin typeface="Arial Black" panose="020B0A04020102020204" pitchFamily="34" charset="0"/>
              </a:rPr>
              <a:t>Hongos</a:t>
            </a:r>
          </a:p>
        </p:txBody>
      </p:sp>
      <p:sp>
        <p:nvSpPr>
          <p:cNvPr id="11" name="Text Box 6">
            <a:extLst>
              <a:ext uri="{FF2B5EF4-FFF2-40B4-BE49-F238E27FC236}">
                <a16:creationId xmlns:a16="http://schemas.microsoft.com/office/drawing/2014/main" id="{612DA802-066B-403B-927C-2551C181A983}"/>
              </a:ext>
            </a:extLst>
          </p:cNvPr>
          <p:cNvSpPr txBox="1">
            <a:spLocks noChangeArrowheads="1"/>
          </p:cNvSpPr>
          <p:nvPr/>
        </p:nvSpPr>
        <p:spPr bwMode="auto">
          <a:xfrm>
            <a:off x="3675063" y="3276600"/>
            <a:ext cx="16525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Algas</a:t>
            </a:r>
          </a:p>
        </p:txBody>
      </p:sp>
      <p:sp>
        <p:nvSpPr>
          <p:cNvPr id="13" name="Text Box 7">
            <a:extLst>
              <a:ext uri="{FF2B5EF4-FFF2-40B4-BE49-F238E27FC236}">
                <a16:creationId xmlns:a16="http://schemas.microsoft.com/office/drawing/2014/main" id="{CFAD07BB-4F21-42DF-8EC0-7B7EEE50EE69}"/>
              </a:ext>
            </a:extLst>
          </p:cNvPr>
          <p:cNvSpPr txBox="1">
            <a:spLocks noChangeArrowheads="1"/>
          </p:cNvSpPr>
          <p:nvPr/>
        </p:nvSpPr>
        <p:spPr bwMode="auto">
          <a:xfrm>
            <a:off x="442913" y="5878513"/>
            <a:ext cx="19367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Briofitos</a:t>
            </a:r>
          </a:p>
        </p:txBody>
      </p:sp>
      <p:sp>
        <p:nvSpPr>
          <p:cNvPr id="15" name="Text Box 8">
            <a:extLst>
              <a:ext uri="{FF2B5EF4-FFF2-40B4-BE49-F238E27FC236}">
                <a16:creationId xmlns:a16="http://schemas.microsoft.com/office/drawing/2014/main" id="{76B38A76-82E4-4D54-99C2-7F8B6E97251F}"/>
              </a:ext>
            </a:extLst>
          </p:cNvPr>
          <p:cNvSpPr txBox="1">
            <a:spLocks noChangeArrowheads="1"/>
          </p:cNvSpPr>
          <p:nvPr/>
        </p:nvSpPr>
        <p:spPr bwMode="auto">
          <a:xfrm>
            <a:off x="5166360" y="5892165"/>
            <a:ext cx="170934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Coníferas</a:t>
            </a:r>
          </a:p>
        </p:txBody>
      </p:sp>
      <p:sp>
        <p:nvSpPr>
          <p:cNvPr id="17" name="Text Box 9">
            <a:extLst>
              <a:ext uri="{FF2B5EF4-FFF2-40B4-BE49-F238E27FC236}">
                <a16:creationId xmlns:a16="http://schemas.microsoft.com/office/drawing/2014/main" id="{32F5FC64-5EA5-48A2-940E-DE61EB4CE3CA}"/>
              </a:ext>
            </a:extLst>
          </p:cNvPr>
          <p:cNvSpPr txBox="1">
            <a:spLocks noChangeArrowheads="1"/>
          </p:cNvSpPr>
          <p:nvPr/>
        </p:nvSpPr>
        <p:spPr bwMode="auto">
          <a:xfrm>
            <a:off x="2971800" y="5886450"/>
            <a:ext cx="2057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Pteridofitos</a:t>
            </a:r>
          </a:p>
        </p:txBody>
      </p:sp>
      <p:sp>
        <p:nvSpPr>
          <p:cNvPr id="19" name="Text Box 10">
            <a:extLst>
              <a:ext uri="{FF2B5EF4-FFF2-40B4-BE49-F238E27FC236}">
                <a16:creationId xmlns:a16="http://schemas.microsoft.com/office/drawing/2014/main" id="{97A386CB-E237-4D89-9C98-FD38D682F375}"/>
              </a:ext>
            </a:extLst>
          </p:cNvPr>
          <p:cNvSpPr txBox="1">
            <a:spLocks noChangeArrowheads="1"/>
          </p:cNvSpPr>
          <p:nvPr/>
        </p:nvSpPr>
        <p:spPr bwMode="auto">
          <a:xfrm>
            <a:off x="6264275" y="3300413"/>
            <a:ext cx="1990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Líquenes</a:t>
            </a:r>
          </a:p>
        </p:txBody>
      </p:sp>
      <p:pic>
        <p:nvPicPr>
          <p:cNvPr id="21" name="Picture 15">
            <a:hlinkClick r:id="" action="ppaction://noaction"/>
            <a:extLst>
              <a:ext uri="{FF2B5EF4-FFF2-40B4-BE49-F238E27FC236}">
                <a16:creationId xmlns:a16="http://schemas.microsoft.com/office/drawing/2014/main" id="{1A1BD37B-D453-421F-B6ED-C772C2F0E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69"/>
          <a:stretch>
            <a:fillRect/>
          </a:stretch>
        </p:blipFill>
        <p:spPr bwMode="auto">
          <a:xfrm>
            <a:off x="5508625" y="836613"/>
            <a:ext cx="3382963" cy="24574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a:hlinkClick r:id="rId4" action="ppaction://hlinksldjump"/>
            <a:extLst>
              <a:ext uri="{FF2B5EF4-FFF2-40B4-BE49-F238E27FC236}">
                <a16:creationId xmlns:a16="http://schemas.microsoft.com/office/drawing/2014/main" id="{96E96397-A4B2-44B6-B7D0-DFAE111B70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838200"/>
            <a:ext cx="3227388" cy="24225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7">
            <a:extLst>
              <a:ext uri="{FF2B5EF4-FFF2-40B4-BE49-F238E27FC236}">
                <a16:creationId xmlns:a16="http://schemas.microsoft.com/office/drawing/2014/main" id="{E5A03385-9290-412B-9C00-1D67D8562B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8213" y="844550"/>
            <a:ext cx="2246312" cy="24495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a:hlinkClick r:id="" action="ppaction://noaction"/>
            <a:extLst>
              <a:ext uri="{FF2B5EF4-FFF2-40B4-BE49-F238E27FC236}">
                <a16:creationId xmlns:a16="http://schemas.microsoft.com/office/drawing/2014/main" id="{1FC30D29-D77B-477A-BD13-8AC5E61AEA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5755"/>
          <a:stretch/>
        </p:blipFill>
        <p:spPr bwMode="auto">
          <a:xfrm>
            <a:off x="6781800" y="3581400"/>
            <a:ext cx="2041525" cy="194856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hlinkClick r:id="rId8" action="ppaction://hlinksldjump"/>
            <a:extLst>
              <a:ext uri="{FF2B5EF4-FFF2-40B4-BE49-F238E27FC236}">
                <a16:creationId xmlns:a16="http://schemas.microsoft.com/office/drawing/2014/main" id="{8F3E9D5B-3E2A-4B7A-9BDF-8CB1A9B667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6838" y="3581400"/>
            <a:ext cx="1593850" cy="22209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a:hlinkClick r:id="rId10" action="ppaction://hlinksldjump"/>
            <a:extLst>
              <a:ext uri="{FF2B5EF4-FFF2-40B4-BE49-F238E27FC236}">
                <a16:creationId xmlns:a16="http://schemas.microsoft.com/office/drawing/2014/main" id="{D35DBBB2-63AF-474B-A631-BD5D5666EE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3387" r="15347"/>
          <a:stretch>
            <a:fillRect/>
          </a:stretch>
        </p:blipFill>
        <p:spPr bwMode="auto">
          <a:xfrm>
            <a:off x="304800" y="3581400"/>
            <a:ext cx="2819400" cy="22177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Object 18">
            <a:hlinkClick r:id="rId12" action="ppaction://hlinksldjump"/>
            <a:extLst>
              <a:ext uri="{FF2B5EF4-FFF2-40B4-BE49-F238E27FC236}">
                <a16:creationId xmlns:a16="http://schemas.microsoft.com/office/drawing/2014/main" id="{EA7ADBC8-B4FD-42D5-862D-5530D49168C0}"/>
              </a:ext>
            </a:extLst>
          </p:cNvPr>
          <p:cNvGraphicFramePr>
            <a:graphicFrameLocks noChangeAspect="1"/>
          </p:cNvGraphicFramePr>
          <p:nvPr/>
        </p:nvGraphicFramePr>
        <p:xfrm>
          <a:off x="3149600" y="3581400"/>
          <a:ext cx="2017713" cy="2211388"/>
        </p:xfrm>
        <a:graphic>
          <a:graphicData uri="http://schemas.openxmlformats.org/presentationml/2006/ole">
            <mc:AlternateContent xmlns:mc="http://schemas.openxmlformats.org/markup-compatibility/2006">
              <mc:Choice xmlns:v="urn:schemas-microsoft-com:vml" Requires="v">
                <p:oleObj spid="_x0000_s9252" name="Fotografía de Photo Editor" r:id="rId13" imgW="2857899" imgH="4161905" progId="MSPhotoEd.3">
                  <p:embed/>
                </p:oleObj>
              </mc:Choice>
              <mc:Fallback>
                <p:oleObj name="Fotografía de Photo Editor" r:id="rId13" imgW="2857899" imgH="4161905" progId="MSPhotoEd.3">
                  <p:embed/>
                  <p:pic>
                    <p:nvPicPr>
                      <p:cNvPr id="40978" name="Object 18">
                        <a:hlinkClick r:id="rId12" action="ppaction://hlinksldjump"/>
                        <a:extLst>
                          <a:ext uri="{FF2B5EF4-FFF2-40B4-BE49-F238E27FC236}">
                            <a16:creationId xmlns:a16="http://schemas.microsoft.com/office/drawing/2014/main" id="{732BD7AC-70AD-4861-A490-1B82E814C2A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9600" y="3581400"/>
                        <a:ext cx="2017713" cy="22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33266527"/>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16">
            <a:extLst>
              <a:ext uri="{FF2B5EF4-FFF2-40B4-BE49-F238E27FC236}">
                <a16:creationId xmlns:a16="http://schemas.microsoft.com/office/drawing/2014/main" id="{219B9657-4A1E-465C-A0B1-33D8C78BD70A}"/>
              </a:ext>
            </a:extLst>
          </p:cNvPr>
          <p:cNvSpPr>
            <a:spLocks noChangeArrowheads="1"/>
          </p:cNvSpPr>
          <p:nvPr/>
        </p:nvSpPr>
        <p:spPr bwMode="auto">
          <a:xfrm>
            <a:off x="264220" y="729565"/>
            <a:ext cx="6727804" cy="4139595"/>
          </a:xfrm>
          <a:prstGeom prst="rect">
            <a:avLst/>
          </a:prstGeom>
          <a:noFill/>
          <a:ln>
            <a:noFill/>
          </a:ln>
        </p:spPr>
        <p:txBody>
          <a:bodyPr wrap="none" lIns="0" tIns="0" rIns="0" bIns="0">
            <a:spAutoFit/>
          </a:bodyPr>
          <a:lstStyle/>
          <a:p>
            <a:pPr marL="342900" indent="-342900">
              <a:spcBef>
                <a:spcPts val="600"/>
              </a:spcBef>
              <a:buClr>
                <a:srgbClr val="FF0000"/>
              </a:buClr>
              <a:buSzPct val="120000"/>
              <a:buFont typeface="Wingdings" panose="05000000000000000000" pitchFamily="2" charset="2"/>
              <a:buChar char="Ø"/>
              <a:defRPr/>
            </a:pPr>
            <a:r>
              <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650 tipos de vegetación</a:t>
            </a:r>
          </a:p>
          <a:p>
            <a:pPr marL="342900" indent="-342900">
              <a:spcBef>
                <a:spcPts val="600"/>
              </a:spcBef>
              <a:buClr>
                <a:srgbClr val="FF0000"/>
              </a:buClr>
              <a:buSzPct val="120000"/>
              <a:buFont typeface="Wingdings" panose="05000000000000000000" pitchFamily="2" charset="2"/>
              <a:buChar char="Ø"/>
              <a:defRPr/>
            </a:pPr>
            <a:r>
              <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15.000 especies de plantas superiores</a:t>
            </a:r>
          </a:p>
          <a:p>
            <a:pPr marL="342900" indent="-342900">
              <a:spcBef>
                <a:spcPts val="600"/>
              </a:spcBef>
              <a:buClr>
                <a:srgbClr val="FF0000"/>
              </a:buClr>
              <a:buSzPct val="120000"/>
              <a:buFont typeface="Wingdings" panose="05000000000000000000" pitchFamily="2" charset="2"/>
              <a:buChar char="Ø"/>
              <a:defRPr/>
            </a:pPr>
            <a:r>
              <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10.000 especies de helechos</a:t>
            </a:r>
          </a:p>
          <a:p>
            <a:pPr marL="342900" indent="-342900">
              <a:spcBef>
                <a:spcPts val="600"/>
              </a:spcBef>
              <a:buClr>
                <a:srgbClr val="FF0000"/>
              </a:buClr>
              <a:buSzPct val="120000"/>
              <a:buFont typeface="Wingdings" panose="05000000000000000000" pitchFamily="2" charset="2"/>
              <a:buChar char="Ø"/>
              <a:defRPr/>
            </a:pPr>
            <a:r>
              <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6.000 especies de árboles</a:t>
            </a:r>
          </a:p>
          <a:p>
            <a:pPr marL="342900" indent="-342900">
              <a:spcBef>
                <a:spcPts val="600"/>
              </a:spcBef>
              <a:buClr>
                <a:srgbClr val="FF0000"/>
              </a:buClr>
              <a:buSzPct val="120000"/>
              <a:buFont typeface="Wingdings" panose="05000000000000000000" pitchFamily="2" charset="2"/>
              <a:buChar char="Ø"/>
              <a:defRPr/>
            </a:pPr>
            <a:r>
              <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1.500 especies de orquídeas</a:t>
            </a:r>
          </a:p>
          <a:p>
            <a:pPr marL="342900" indent="-342900">
              <a:spcBef>
                <a:spcPts val="600"/>
              </a:spcBef>
              <a:buClr>
                <a:srgbClr val="FF0000"/>
              </a:buClr>
              <a:buSzPct val="120000"/>
              <a:buFont typeface="Wingdings" panose="05000000000000000000" pitchFamily="2" charset="2"/>
              <a:buChar char="Ø"/>
              <a:defRPr/>
            </a:pPr>
            <a:r>
              <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100 especies de palmas</a:t>
            </a:r>
          </a:p>
          <a:p>
            <a:pPr marL="342900" indent="-342900">
              <a:spcBef>
                <a:spcPts val="600"/>
              </a:spcBef>
              <a:buClr>
                <a:srgbClr val="FF0000"/>
              </a:buClr>
              <a:buSzPct val="120000"/>
              <a:buFont typeface="Wingdings" panose="05000000000000000000" pitchFamily="2" charset="2"/>
              <a:buChar char="Ø"/>
              <a:defRPr/>
            </a:pPr>
            <a:r>
              <a:rPr lang="es-VE"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Venezuela es el 5º país en el mundo</a:t>
            </a:r>
            <a:br>
              <a:rPr lang="es-VE"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br>
            <a:r>
              <a:rPr lang="es-VE"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en mayor cobertura de Manglares</a:t>
            </a:r>
            <a:endPar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endParaRPr>
          </a:p>
          <a:p>
            <a:pPr marL="342900" indent="-342900">
              <a:spcBef>
                <a:spcPts val="600"/>
              </a:spcBef>
              <a:buClr>
                <a:srgbClr val="FF0000"/>
              </a:buClr>
              <a:buSzPct val="120000"/>
              <a:buFont typeface="Wingdings" panose="05000000000000000000" pitchFamily="2" charset="2"/>
              <a:buChar char="Ø"/>
              <a:defRPr/>
            </a:pPr>
            <a:r>
              <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y más…</a:t>
            </a:r>
            <a:r>
              <a:rPr lang="es-VE"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 </a:t>
            </a:r>
            <a:endParaRPr lang="es-ES" altLang="es-VE" sz="2600" b="1" dirty="0">
              <a:ln w="15875">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endParaRPr>
          </a:p>
        </p:txBody>
      </p:sp>
      <p:sp>
        <p:nvSpPr>
          <p:cNvPr id="2" name="Marcador de pie de página 1">
            <a:extLst>
              <a:ext uri="{FF2B5EF4-FFF2-40B4-BE49-F238E27FC236}">
                <a16:creationId xmlns:a16="http://schemas.microsoft.com/office/drawing/2014/main" id="{761BFCCC-9B10-412C-B8D1-2EC2E49A93F3}"/>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9" name="Título 2">
            <a:extLst>
              <a:ext uri="{FF2B5EF4-FFF2-40B4-BE49-F238E27FC236}">
                <a16:creationId xmlns:a16="http://schemas.microsoft.com/office/drawing/2014/main" id="{AD75501C-541C-4211-8CFF-D2103D7DE539}"/>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Diversidad de Especies Vegetales</a:t>
            </a:r>
          </a:p>
        </p:txBody>
      </p:sp>
      <p:pic>
        <p:nvPicPr>
          <p:cNvPr id="10" name="Picture 15">
            <a:hlinkClick r:id="" action="ppaction://noaction"/>
            <a:extLst>
              <a:ext uri="{FF2B5EF4-FFF2-40B4-BE49-F238E27FC236}">
                <a16:creationId xmlns:a16="http://schemas.microsoft.com/office/drawing/2014/main" id="{79EC9487-6E9D-49D5-9143-0140426B6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869"/>
          <a:stretch>
            <a:fillRect/>
          </a:stretch>
        </p:blipFill>
        <p:spPr bwMode="auto">
          <a:xfrm>
            <a:off x="5513527" y="4872439"/>
            <a:ext cx="1882845" cy="13677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a:hlinkClick r:id="rId4" action="ppaction://hlinksldjump"/>
            <a:extLst>
              <a:ext uri="{FF2B5EF4-FFF2-40B4-BE49-F238E27FC236}">
                <a16:creationId xmlns:a16="http://schemas.microsoft.com/office/drawing/2014/main" id="{7BC3CC6D-D53D-4E79-A1CC-3AA35CE6A9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1284" y="2641424"/>
            <a:ext cx="2261377" cy="16974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7">
            <a:extLst>
              <a:ext uri="{FF2B5EF4-FFF2-40B4-BE49-F238E27FC236}">
                <a16:creationId xmlns:a16="http://schemas.microsoft.com/office/drawing/2014/main" id="{D8328969-BB9B-4B4D-87FB-9917998F4C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6372" y="4334151"/>
            <a:ext cx="1747628" cy="190571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hlinkClick r:id="" action="ppaction://noaction"/>
            <a:extLst>
              <a:ext uri="{FF2B5EF4-FFF2-40B4-BE49-F238E27FC236}">
                <a16:creationId xmlns:a16="http://schemas.microsoft.com/office/drawing/2014/main" id="{6AAD2E0E-7699-41DD-B9FF-E1B4C60F95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5755"/>
          <a:stretch/>
        </p:blipFill>
        <p:spPr bwMode="auto">
          <a:xfrm>
            <a:off x="4036422" y="4851758"/>
            <a:ext cx="1477105" cy="14098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3">
            <a:hlinkClick r:id="rId8" action="ppaction://hlinksldjump"/>
            <a:extLst>
              <a:ext uri="{FF2B5EF4-FFF2-40B4-BE49-F238E27FC236}">
                <a16:creationId xmlns:a16="http://schemas.microsoft.com/office/drawing/2014/main" id="{0B340451-8FB2-41ED-9299-D25C85D24C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0427" y="4828556"/>
            <a:ext cx="1019059" cy="14199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hlinkClick r:id="rId10" action="ppaction://hlinksldjump"/>
            <a:extLst>
              <a:ext uri="{FF2B5EF4-FFF2-40B4-BE49-F238E27FC236}">
                <a16:creationId xmlns:a16="http://schemas.microsoft.com/office/drawing/2014/main" id="{412E1564-ECCE-4EAB-9F42-2F40E8316C2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t="3387" r="15347"/>
          <a:stretch>
            <a:fillRect/>
          </a:stretch>
        </p:blipFill>
        <p:spPr bwMode="auto">
          <a:xfrm>
            <a:off x="8370" y="4869160"/>
            <a:ext cx="1744535" cy="1372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Object 18">
            <a:hlinkClick r:id="rId12" action="ppaction://hlinksldjump"/>
            <a:extLst>
              <a:ext uri="{FF2B5EF4-FFF2-40B4-BE49-F238E27FC236}">
                <a16:creationId xmlns:a16="http://schemas.microsoft.com/office/drawing/2014/main" id="{905AB89D-D87E-4047-B533-0B6632C3054A}"/>
              </a:ext>
            </a:extLst>
          </p:cNvPr>
          <p:cNvGraphicFramePr>
            <a:graphicFrameLocks noChangeAspect="1"/>
          </p:cNvGraphicFramePr>
          <p:nvPr>
            <p:extLst>
              <p:ext uri="{D42A27DB-BD31-4B8C-83A1-F6EECF244321}">
                <p14:modId xmlns:p14="http://schemas.microsoft.com/office/powerpoint/2010/main" val="1044537996"/>
              </p:ext>
            </p:extLst>
          </p:nvPr>
        </p:nvGraphicFramePr>
        <p:xfrm>
          <a:off x="1747628" y="4833938"/>
          <a:ext cx="1282799" cy="1405932"/>
        </p:xfrm>
        <a:graphic>
          <a:graphicData uri="http://schemas.openxmlformats.org/presentationml/2006/ole">
            <mc:AlternateContent xmlns:mc="http://schemas.openxmlformats.org/markup-compatibility/2006">
              <mc:Choice xmlns:v="urn:schemas-microsoft-com:vml" Requires="v">
                <p:oleObj spid="_x0000_s11269" name="Fotografía de Photo Editor" r:id="rId13" imgW="2857899" imgH="4161905" progId="MSPhotoEd.3">
                  <p:embed/>
                </p:oleObj>
              </mc:Choice>
              <mc:Fallback>
                <p:oleObj name="Fotografía de Photo Editor" r:id="rId13" imgW="2857899" imgH="4161905" progId="MSPhotoEd.3">
                  <p:embed/>
                  <p:pic>
                    <p:nvPicPr>
                      <p:cNvPr id="33" name="Object 18">
                        <a:hlinkClick r:id="" action="ppaction://noaction"/>
                        <a:extLst>
                          <a:ext uri="{FF2B5EF4-FFF2-40B4-BE49-F238E27FC236}">
                            <a16:creationId xmlns:a16="http://schemas.microsoft.com/office/drawing/2014/main" id="{EA7ADBC8-B4FD-42D5-862D-5530D49168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7628" y="4833938"/>
                        <a:ext cx="1282799" cy="140593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510037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down)">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wipe(down)">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down)">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wipe(down)">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wipe(down)">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6" end="6"/>
                                            </p:txEl>
                                          </p:spTgt>
                                        </p:tgtEl>
                                        <p:attrNameLst>
                                          <p:attrName>style.visibility</p:attrName>
                                        </p:attrNameLst>
                                      </p:cBhvr>
                                      <p:to>
                                        <p:strVal val="visible"/>
                                      </p:to>
                                    </p:set>
                                    <p:animEffect transition="in" filter="wipe(down)">
                                      <p:cBhvr>
                                        <p:cTn id="37" dur="500"/>
                                        <p:tgtEl>
                                          <p:spTgt spid="18">
                                            <p:txEl>
                                              <p:pRg st="6" end="6"/>
                                            </p:txEl>
                                          </p:spTgt>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8">
                                            <p:txEl>
                                              <p:pRg st="7" end="7"/>
                                            </p:txEl>
                                          </p:spTgt>
                                        </p:tgtEl>
                                        <p:attrNameLst>
                                          <p:attrName>style.visibility</p:attrName>
                                        </p:attrNameLst>
                                      </p:cBhvr>
                                      <p:to>
                                        <p:strVal val="visible"/>
                                      </p:to>
                                    </p:set>
                                    <p:animEffect transition="in" filter="wipe(down)">
                                      <p:cBhvr>
                                        <p:cTn id="41"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pic>
        <p:nvPicPr>
          <p:cNvPr id="5" name="Imagen 4">
            <a:extLst>
              <a:ext uri="{FF2B5EF4-FFF2-40B4-BE49-F238E27FC236}">
                <a16:creationId xmlns:a16="http://schemas.microsoft.com/office/drawing/2014/main" id="{011BD347-8E94-49E5-85F2-127C0E3BC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 y="15217"/>
            <a:ext cx="9123681" cy="6222071"/>
          </a:xfrm>
          <a:prstGeom prst="rect">
            <a:avLst/>
          </a:prstGeom>
        </p:spPr>
      </p:pic>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Roraima Tepuy</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Canaima</a:t>
            </a:r>
            <a:endParaRPr lang="es-VE" sz="3200" kern="10" dirty="0">
              <a:ln w="31750">
                <a:solidFill>
                  <a:srgbClr val="1E0F00"/>
                </a:solidFill>
                <a:round/>
                <a:headEnd/>
                <a:tailEnd/>
              </a:ln>
              <a:solidFill>
                <a:srgbClr val="FFFF00"/>
              </a:solidFill>
              <a:latin typeface="Arial Black"/>
              <a:cs typeface="Arial" charset="0"/>
            </a:endParaRPr>
          </a:p>
        </p:txBody>
      </p:sp>
    </p:spTree>
    <p:extLst>
      <p:ext uri="{BB962C8B-B14F-4D97-AF65-F5344CB8AC3E}">
        <p14:creationId xmlns:p14="http://schemas.microsoft.com/office/powerpoint/2010/main" val="19624468"/>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grpSp>
        <p:nvGrpSpPr>
          <p:cNvPr id="4" name="Group 3">
            <a:extLst>
              <a:ext uri="{FF2B5EF4-FFF2-40B4-BE49-F238E27FC236}">
                <a16:creationId xmlns:a16="http://schemas.microsoft.com/office/drawing/2014/main" id="{3D4FD476-D336-417E-AC1A-EBF1FE1190A4}"/>
              </a:ext>
            </a:extLst>
          </p:cNvPr>
          <p:cNvGrpSpPr>
            <a:grpSpLocks/>
          </p:cNvGrpSpPr>
          <p:nvPr/>
        </p:nvGrpSpPr>
        <p:grpSpPr bwMode="auto">
          <a:xfrm>
            <a:off x="325438" y="2819400"/>
            <a:ext cx="8228013" cy="3006726"/>
            <a:chOff x="257" y="1797"/>
            <a:chExt cx="5183" cy="1894"/>
          </a:xfrm>
        </p:grpSpPr>
        <p:sp>
          <p:nvSpPr>
            <p:cNvPr id="5" name="Text Box 4">
              <a:extLst>
                <a:ext uri="{FF2B5EF4-FFF2-40B4-BE49-F238E27FC236}">
                  <a16:creationId xmlns:a16="http://schemas.microsoft.com/office/drawing/2014/main" id="{2E4321F3-6EC9-4B9A-AE53-6FDAB78A83DB}"/>
                </a:ext>
              </a:extLst>
            </p:cNvPr>
            <p:cNvSpPr txBox="1">
              <a:spLocks noChangeArrowheads="1"/>
            </p:cNvSpPr>
            <p:nvPr/>
          </p:nvSpPr>
          <p:spPr bwMode="auto">
            <a:xfrm>
              <a:off x="4898" y="1797"/>
              <a:ext cx="542"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Peces</a:t>
              </a:r>
            </a:p>
          </p:txBody>
        </p:sp>
        <p:sp>
          <p:nvSpPr>
            <p:cNvPr id="6" name="Text Box 5">
              <a:extLst>
                <a:ext uri="{FF2B5EF4-FFF2-40B4-BE49-F238E27FC236}">
                  <a16:creationId xmlns:a16="http://schemas.microsoft.com/office/drawing/2014/main" id="{2DD54EEC-23F0-4ACD-9A29-8E41F6403E8B}"/>
                </a:ext>
              </a:extLst>
            </p:cNvPr>
            <p:cNvSpPr txBox="1">
              <a:spLocks noChangeArrowheads="1"/>
            </p:cNvSpPr>
            <p:nvPr/>
          </p:nvSpPr>
          <p:spPr bwMode="auto">
            <a:xfrm>
              <a:off x="1792" y="3536"/>
              <a:ext cx="695"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Reptiles</a:t>
              </a:r>
            </a:p>
          </p:txBody>
        </p:sp>
        <p:sp>
          <p:nvSpPr>
            <p:cNvPr id="7" name="Text Box 6">
              <a:extLst>
                <a:ext uri="{FF2B5EF4-FFF2-40B4-BE49-F238E27FC236}">
                  <a16:creationId xmlns:a16="http://schemas.microsoft.com/office/drawing/2014/main" id="{1129F201-3B92-4A84-89E6-0DDDD1E03229}"/>
                </a:ext>
              </a:extLst>
            </p:cNvPr>
            <p:cNvSpPr txBox="1">
              <a:spLocks noChangeArrowheads="1"/>
            </p:cNvSpPr>
            <p:nvPr/>
          </p:nvSpPr>
          <p:spPr bwMode="auto">
            <a:xfrm>
              <a:off x="400" y="3536"/>
              <a:ext cx="691"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Anfibios</a:t>
              </a:r>
            </a:p>
          </p:txBody>
        </p:sp>
        <p:sp>
          <p:nvSpPr>
            <p:cNvPr id="9" name="Text Box 7">
              <a:extLst>
                <a:ext uri="{FF2B5EF4-FFF2-40B4-BE49-F238E27FC236}">
                  <a16:creationId xmlns:a16="http://schemas.microsoft.com/office/drawing/2014/main" id="{F7EBA581-A7FD-4705-B8C8-BACB3AEE51A1}"/>
                </a:ext>
              </a:extLst>
            </p:cNvPr>
            <p:cNvSpPr txBox="1">
              <a:spLocks noChangeArrowheads="1"/>
            </p:cNvSpPr>
            <p:nvPr/>
          </p:nvSpPr>
          <p:spPr bwMode="auto">
            <a:xfrm>
              <a:off x="3344" y="3536"/>
              <a:ext cx="455"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Aves</a:t>
              </a:r>
            </a:p>
          </p:txBody>
        </p:sp>
        <p:sp>
          <p:nvSpPr>
            <p:cNvPr id="10" name="Text Box 8">
              <a:extLst>
                <a:ext uri="{FF2B5EF4-FFF2-40B4-BE49-F238E27FC236}">
                  <a16:creationId xmlns:a16="http://schemas.microsoft.com/office/drawing/2014/main" id="{1CC6CF9C-1F5E-47D2-8CFE-B05CD964E699}"/>
                </a:ext>
              </a:extLst>
            </p:cNvPr>
            <p:cNvSpPr txBox="1">
              <a:spLocks noChangeArrowheads="1"/>
            </p:cNvSpPr>
            <p:nvPr/>
          </p:nvSpPr>
          <p:spPr bwMode="auto">
            <a:xfrm>
              <a:off x="4426" y="3536"/>
              <a:ext cx="855"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Mamíferos</a:t>
              </a:r>
            </a:p>
          </p:txBody>
        </p:sp>
        <p:sp>
          <p:nvSpPr>
            <p:cNvPr id="11" name="Text Box 9">
              <a:extLst>
                <a:ext uri="{FF2B5EF4-FFF2-40B4-BE49-F238E27FC236}">
                  <a16:creationId xmlns:a16="http://schemas.microsoft.com/office/drawing/2014/main" id="{6B1C9EF3-032B-43AC-AF35-3CB2E4ED92CB}"/>
                </a:ext>
              </a:extLst>
            </p:cNvPr>
            <p:cNvSpPr txBox="1">
              <a:spLocks noChangeArrowheads="1"/>
            </p:cNvSpPr>
            <p:nvPr/>
          </p:nvSpPr>
          <p:spPr bwMode="auto">
            <a:xfrm>
              <a:off x="257" y="1800"/>
              <a:ext cx="784"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Cnidarios</a:t>
              </a:r>
            </a:p>
          </p:txBody>
        </p:sp>
        <p:sp>
          <p:nvSpPr>
            <p:cNvPr id="12" name="Text Box 10">
              <a:extLst>
                <a:ext uri="{FF2B5EF4-FFF2-40B4-BE49-F238E27FC236}">
                  <a16:creationId xmlns:a16="http://schemas.microsoft.com/office/drawing/2014/main" id="{C39EAA3C-50EB-4586-8F0D-4BCCF86CCCE6}"/>
                </a:ext>
              </a:extLst>
            </p:cNvPr>
            <p:cNvSpPr txBox="1">
              <a:spLocks noChangeArrowheads="1"/>
            </p:cNvSpPr>
            <p:nvPr/>
          </p:nvSpPr>
          <p:spPr bwMode="auto">
            <a:xfrm>
              <a:off x="1478" y="1800"/>
              <a:ext cx="904"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Artrópodos</a:t>
              </a:r>
            </a:p>
          </p:txBody>
        </p:sp>
        <p:sp>
          <p:nvSpPr>
            <p:cNvPr id="13" name="Text Box 11">
              <a:extLst>
                <a:ext uri="{FF2B5EF4-FFF2-40B4-BE49-F238E27FC236}">
                  <a16:creationId xmlns:a16="http://schemas.microsoft.com/office/drawing/2014/main" id="{5414E5BB-D7E1-4BD6-8F4C-311309E260FC}"/>
                </a:ext>
              </a:extLst>
            </p:cNvPr>
            <p:cNvSpPr txBox="1">
              <a:spLocks noChangeArrowheads="1"/>
            </p:cNvSpPr>
            <p:nvPr/>
          </p:nvSpPr>
          <p:spPr bwMode="auto">
            <a:xfrm>
              <a:off x="2798" y="1800"/>
              <a:ext cx="783"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Moluscos</a:t>
              </a:r>
            </a:p>
          </p:txBody>
        </p:sp>
        <p:sp>
          <p:nvSpPr>
            <p:cNvPr id="14" name="Text Box 12">
              <a:extLst>
                <a:ext uri="{FF2B5EF4-FFF2-40B4-BE49-F238E27FC236}">
                  <a16:creationId xmlns:a16="http://schemas.microsoft.com/office/drawing/2014/main" id="{31EFB086-2A95-427A-93CB-24F757283F2D}"/>
                </a:ext>
              </a:extLst>
            </p:cNvPr>
            <p:cNvSpPr txBox="1">
              <a:spLocks noChangeArrowheads="1"/>
            </p:cNvSpPr>
            <p:nvPr/>
          </p:nvSpPr>
          <p:spPr bwMode="auto">
            <a:xfrm>
              <a:off x="3638" y="1797"/>
              <a:ext cx="1125"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defPPr>
                <a:defRPr lang="es-VE"/>
              </a:defPPr>
              <a:lvl1pPr algn="ctr">
                <a:defRPr sz="1600" b="1">
                  <a:effectLst>
                    <a:outerShdw blurRad="38100" dist="38100" dir="2700000" algn="tl">
                      <a:srgbClr val="C0C0C0"/>
                    </a:outerShdw>
                  </a:effectLst>
                  <a:latin typeface="Arial Black" panose="020B0A04020102020204" pitchFamily="34" charset="0"/>
                </a:defRPr>
              </a:lvl1pPr>
            </a:lstStyle>
            <a:p>
              <a:r>
                <a:rPr lang="es-ES" altLang="es-VE" dirty="0"/>
                <a:t>Equinodermos</a:t>
              </a:r>
            </a:p>
          </p:txBody>
        </p:sp>
      </p:grpSp>
      <p:grpSp>
        <p:nvGrpSpPr>
          <p:cNvPr id="15" name="Group 13">
            <a:extLst>
              <a:ext uri="{FF2B5EF4-FFF2-40B4-BE49-F238E27FC236}">
                <a16:creationId xmlns:a16="http://schemas.microsoft.com/office/drawing/2014/main" id="{C146DC01-F04A-4BDD-AF0F-5497C19F79E6}"/>
              </a:ext>
            </a:extLst>
          </p:cNvPr>
          <p:cNvGrpSpPr>
            <a:grpSpLocks/>
          </p:cNvGrpSpPr>
          <p:nvPr/>
        </p:nvGrpSpPr>
        <p:grpSpPr bwMode="auto">
          <a:xfrm>
            <a:off x="250825" y="3957638"/>
            <a:ext cx="8424863" cy="1587500"/>
            <a:chOff x="158" y="2115"/>
            <a:chExt cx="4672" cy="880"/>
          </a:xfrm>
        </p:grpSpPr>
        <p:pic>
          <p:nvPicPr>
            <p:cNvPr id="16" name="Picture 14">
              <a:extLst>
                <a:ext uri="{FF2B5EF4-FFF2-40B4-BE49-F238E27FC236}">
                  <a16:creationId xmlns:a16="http://schemas.microsoft.com/office/drawing/2014/main" id="{F60C2CC9-DF61-4A03-83DA-A9196FA1B3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2" y="2115"/>
              <a:ext cx="1199" cy="8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a:extLst>
                <a:ext uri="{FF2B5EF4-FFF2-40B4-BE49-F238E27FC236}">
                  <a16:creationId xmlns:a16="http://schemas.microsoft.com/office/drawing/2014/main" id="{F387517A-B3D9-4786-A375-8AA907D34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15" r="17249"/>
            <a:stretch>
              <a:fillRect/>
            </a:stretch>
          </p:blipFill>
          <p:spPr bwMode="auto">
            <a:xfrm>
              <a:off x="158" y="2115"/>
              <a:ext cx="1134" cy="87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a:extLst>
                <a:ext uri="{FF2B5EF4-FFF2-40B4-BE49-F238E27FC236}">
                  <a16:creationId xmlns:a16="http://schemas.microsoft.com/office/drawing/2014/main" id="{DD5BEE0E-4B65-41FC-8751-254F02A091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2" y="2115"/>
              <a:ext cx="1290" cy="8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7">
              <a:extLst>
                <a:ext uri="{FF2B5EF4-FFF2-40B4-BE49-F238E27FC236}">
                  <a16:creationId xmlns:a16="http://schemas.microsoft.com/office/drawing/2014/main" id="{6BD52A10-6FD6-441A-AE2D-6CA31C239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456" t="4167" r="5991" b="7593"/>
            <a:stretch>
              <a:fillRect/>
            </a:stretch>
          </p:blipFill>
          <p:spPr bwMode="auto">
            <a:xfrm>
              <a:off x="3741" y="2115"/>
              <a:ext cx="1089" cy="8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8">
            <a:extLst>
              <a:ext uri="{FF2B5EF4-FFF2-40B4-BE49-F238E27FC236}">
                <a16:creationId xmlns:a16="http://schemas.microsoft.com/office/drawing/2014/main" id="{2806521F-C479-41BB-AEED-EC0970D6409B}"/>
              </a:ext>
            </a:extLst>
          </p:cNvPr>
          <p:cNvGrpSpPr>
            <a:grpSpLocks/>
          </p:cNvGrpSpPr>
          <p:nvPr/>
        </p:nvGrpSpPr>
        <p:grpSpPr bwMode="auto">
          <a:xfrm>
            <a:off x="179388" y="1404938"/>
            <a:ext cx="8640762" cy="1447800"/>
            <a:chOff x="113" y="709"/>
            <a:chExt cx="4878" cy="817"/>
          </a:xfrm>
        </p:grpSpPr>
        <p:pic>
          <p:nvPicPr>
            <p:cNvPr id="21" name="Picture 19">
              <a:extLst>
                <a:ext uri="{FF2B5EF4-FFF2-40B4-BE49-F238E27FC236}">
                  <a16:creationId xmlns:a16="http://schemas.microsoft.com/office/drawing/2014/main" id="{55BA6F67-AB0C-4A26-A460-72A40CDCDA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6" y="754"/>
              <a:ext cx="1225" cy="7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a:extLst>
                <a:ext uri="{FF2B5EF4-FFF2-40B4-BE49-F238E27FC236}">
                  <a16:creationId xmlns:a16="http://schemas.microsoft.com/office/drawing/2014/main" id="{9C3E2C48-966B-4A83-8943-B3CFF8BD0A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34" y="745"/>
              <a:ext cx="941" cy="7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1">
              <a:extLst>
                <a:ext uri="{FF2B5EF4-FFF2-40B4-BE49-F238E27FC236}">
                  <a16:creationId xmlns:a16="http://schemas.microsoft.com/office/drawing/2014/main" id="{B0E73735-C565-4CD5-8B1A-7AF261197C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8720"/>
            <a:stretch>
              <a:fillRect/>
            </a:stretch>
          </p:blipFill>
          <p:spPr bwMode="auto">
            <a:xfrm>
              <a:off x="4286" y="709"/>
              <a:ext cx="705" cy="8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Object 22">
              <a:extLst>
                <a:ext uri="{FF2B5EF4-FFF2-40B4-BE49-F238E27FC236}">
                  <a16:creationId xmlns:a16="http://schemas.microsoft.com/office/drawing/2014/main" id="{C656768C-2E05-4A14-9D52-B9D025B80548}"/>
                </a:ext>
              </a:extLst>
            </p:cNvPr>
            <p:cNvGraphicFramePr>
              <a:graphicFrameLocks noChangeAspect="1"/>
            </p:cNvGraphicFramePr>
            <p:nvPr/>
          </p:nvGraphicFramePr>
          <p:xfrm>
            <a:off x="2381" y="754"/>
            <a:ext cx="953" cy="762"/>
          </p:xfrm>
          <a:graphic>
            <a:graphicData uri="http://schemas.openxmlformats.org/presentationml/2006/ole">
              <mc:AlternateContent xmlns:mc="http://schemas.openxmlformats.org/markup-compatibility/2006">
                <mc:Choice xmlns:v="urn:schemas-microsoft-com:vml" Requires="v">
                  <p:oleObj spid="_x0000_s10274" name="Fotografía de Photo Editor" r:id="rId10" imgW="11428571" imgH="9142857" progId="MSPhotoEd.3">
                    <p:embed/>
                  </p:oleObj>
                </mc:Choice>
                <mc:Fallback>
                  <p:oleObj name="Fotografía de Photo Editor" r:id="rId10" imgW="11428571" imgH="9142857" progId="MSPhotoEd.3">
                    <p:embed/>
                    <p:pic>
                      <p:nvPicPr>
                        <p:cNvPr id="49174" name="Object 22">
                          <a:extLst>
                            <a:ext uri="{FF2B5EF4-FFF2-40B4-BE49-F238E27FC236}">
                              <a16:creationId xmlns:a16="http://schemas.microsoft.com/office/drawing/2014/main" id="{9F2E0B05-9F98-42EF-982E-FB09245920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1" y="754"/>
                          <a:ext cx="953" cy="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 name="Picture 23">
              <a:extLst>
                <a:ext uri="{FF2B5EF4-FFF2-40B4-BE49-F238E27FC236}">
                  <a16:creationId xmlns:a16="http://schemas.microsoft.com/office/drawing/2014/main" id="{D72BEA21-12E8-44C6-9BC1-7CD4FAD74C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 y="754"/>
              <a:ext cx="1034" cy="77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ítulo 2">
            <a:extLst>
              <a:ext uri="{FF2B5EF4-FFF2-40B4-BE49-F238E27FC236}">
                <a16:creationId xmlns:a16="http://schemas.microsoft.com/office/drawing/2014/main" id="{94430D87-6FB7-4B1D-BB7B-318366C208B8}"/>
              </a:ext>
            </a:extLst>
          </p:cNvPr>
          <p:cNvSpPr txBox="1">
            <a:spLocks/>
          </p:cNvSpPr>
          <p:nvPr/>
        </p:nvSpPr>
        <p:spPr>
          <a:xfrm>
            <a:off x="34926" y="92008"/>
            <a:ext cx="9074150" cy="492443"/>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Diversidad de Especies Animales</a:t>
            </a:r>
          </a:p>
        </p:txBody>
      </p:sp>
    </p:spTree>
    <p:extLst>
      <p:ext uri="{BB962C8B-B14F-4D97-AF65-F5344CB8AC3E}">
        <p14:creationId xmlns:p14="http://schemas.microsoft.com/office/powerpoint/2010/main" val="12565891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14">
            <a:extLst>
              <a:ext uri="{FF2B5EF4-FFF2-40B4-BE49-F238E27FC236}">
                <a16:creationId xmlns:a16="http://schemas.microsoft.com/office/drawing/2014/main" id="{E375A7E6-968C-4ACA-A0C8-A03F3915F33A}"/>
              </a:ext>
            </a:extLst>
          </p:cNvPr>
          <p:cNvSpPr>
            <a:spLocks noChangeArrowheads="1"/>
          </p:cNvSpPr>
          <p:nvPr/>
        </p:nvSpPr>
        <p:spPr bwMode="auto">
          <a:xfrm>
            <a:off x="273049" y="514896"/>
            <a:ext cx="7754939" cy="4331955"/>
          </a:xfrm>
          <a:prstGeom prst="rect">
            <a:avLst/>
          </a:prstGeom>
          <a:noFill/>
          <a:ln w="9525">
            <a:noFill/>
            <a:miter lim="800000"/>
            <a:headEnd/>
            <a:tailEnd/>
          </a:ln>
        </p:spPr>
        <p:txBody>
          <a:bodyPr wrap="square" lIns="0" tIns="0" rIns="0" bIns="0">
            <a:spAutoFit/>
          </a:bodyPr>
          <a:lstStyle/>
          <a:p>
            <a:pPr marL="342900" indent="-342900" eaLnBrk="0" hangingPunct="0">
              <a:spcBef>
                <a:spcPts val="300"/>
              </a:spcBef>
              <a:buClr>
                <a:srgbClr val="FF0000"/>
              </a:buClr>
              <a:buSzPct val="120000"/>
              <a:buFont typeface="Wingdings" panose="05000000000000000000" pitchFamily="2" charset="2"/>
              <a:buChar char="Ø"/>
              <a:defRPr/>
            </a:pPr>
            <a:r>
              <a:rPr lang="es-ES_tradnl"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 1.791 especies de Peces</a:t>
            </a:r>
          </a:p>
          <a:p>
            <a:pPr marL="342900" indent="-342900" eaLnBrk="0" hangingPunct="0">
              <a:spcBef>
                <a:spcPts val="300"/>
              </a:spcBef>
              <a:buClr>
                <a:srgbClr val="FF0000"/>
              </a:buClr>
              <a:buSzPct val="120000"/>
              <a:buFont typeface="Wingdings" panose="05000000000000000000" pitchFamily="2" charset="2"/>
              <a:buChar char="Ø"/>
              <a:defRPr/>
            </a:pPr>
            <a:r>
              <a:rPr lang="es-ES_tradnl"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 284 de Anfibios</a:t>
            </a:r>
          </a:p>
          <a:p>
            <a:pPr marL="342900" indent="-342900" eaLnBrk="0" hangingPunct="0">
              <a:spcBef>
                <a:spcPts val="300"/>
              </a:spcBef>
              <a:buClr>
                <a:srgbClr val="FF0000"/>
              </a:buClr>
              <a:buSzPct val="120000"/>
              <a:buFont typeface="Wingdings" panose="05000000000000000000" pitchFamily="2" charset="2"/>
              <a:buChar char="Ø"/>
              <a:defRPr/>
            </a:pPr>
            <a:r>
              <a:rPr lang="es-ES_tradnl"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 341 de Reptiles</a:t>
            </a:r>
          </a:p>
          <a:p>
            <a:pPr marL="342900" indent="-342900" eaLnBrk="0" hangingPunct="0">
              <a:spcBef>
                <a:spcPts val="300"/>
              </a:spcBef>
              <a:buClr>
                <a:srgbClr val="FF0000"/>
              </a:buClr>
              <a:buSzPct val="120000"/>
              <a:buFont typeface="Wingdings" panose="05000000000000000000" pitchFamily="2" charset="2"/>
              <a:buChar char="Ø"/>
              <a:defRPr/>
            </a:pPr>
            <a:r>
              <a:rPr lang="es-ES_tradnl"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 1.370 de Aves</a:t>
            </a:r>
          </a:p>
          <a:p>
            <a:pPr marL="342900" lvl="1" indent="-342900" eaLnBrk="0" hangingPunct="0">
              <a:spcBef>
                <a:spcPts val="300"/>
              </a:spcBef>
              <a:buClr>
                <a:srgbClr val="FF0000"/>
              </a:buClr>
              <a:buSzPct val="120000"/>
              <a:buFont typeface="Wingdings" panose="05000000000000000000" pitchFamily="2" charset="2"/>
              <a:buChar char="Ø"/>
              <a:defRPr/>
            </a:pPr>
            <a:r>
              <a:rPr lang="es-VE"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15% del total de especies de aves existentes</a:t>
            </a:r>
            <a:br>
              <a:rPr lang="es-VE"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br>
            <a:r>
              <a:rPr lang="es-VE"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en el mundo y un 40% de las aves del </a:t>
            </a:r>
            <a:r>
              <a:rPr lang="es-VE" altLang="es-VE" sz="2400" b="1" dirty="0" err="1">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neotrópico</a:t>
            </a:r>
            <a:r>
              <a:rPr lang="es-ES_tradnl"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 </a:t>
            </a:r>
          </a:p>
          <a:p>
            <a:pPr marL="342900" indent="-342900" eaLnBrk="0" hangingPunct="0">
              <a:spcBef>
                <a:spcPts val="300"/>
              </a:spcBef>
              <a:buClr>
                <a:srgbClr val="FF0000"/>
              </a:buClr>
              <a:buSzPct val="120000"/>
              <a:buFont typeface="Wingdings" panose="05000000000000000000" pitchFamily="2" charset="2"/>
              <a:buChar char="Ø"/>
              <a:defRPr/>
            </a:pPr>
            <a:r>
              <a:rPr lang="es-ES_tradnl"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 351 de Mamíferos</a:t>
            </a:r>
          </a:p>
          <a:p>
            <a:pPr marL="342900" lvl="1" indent="-342900" eaLnBrk="0" hangingPunct="0">
              <a:spcBef>
                <a:spcPts val="300"/>
              </a:spcBef>
              <a:buClr>
                <a:srgbClr val="FF0000"/>
              </a:buClr>
              <a:buSzPct val="120000"/>
              <a:buFont typeface="Wingdings" panose="05000000000000000000" pitchFamily="2" charset="2"/>
              <a:buChar char="Ø"/>
              <a:defRPr/>
            </a:pPr>
            <a:r>
              <a:rPr lang="es-VE"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cerca de la mitad de las cuales son</a:t>
            </a:r>
            <a:br>
              <a:rPr lang="es-VE"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br>
            <a:r>
              <a:rPr lang="es-VE"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murciélagos</a:t>
            </a:r>
          </a:p>
          <a:p>
            <a:pPr marL="342900" indent="-342900" eaLnBrk="0" hangingPunct="0">
              <a:spcBef>
                <a:spcPts val="300"/>
              </a:spcBef>
              <a:buClr>
                <a:srgbClr val="FF0000"/>
              </a:buClr>
              <a:buSzPct val="120000"/>
              <a:buFont typeface="Wingdings" panose="05000000000000000000" pitchFamily="2" charset="2"/>
              <a:buChar char="Ø"/>
              <a:defRPr/>
            </a:pPr>
            <a:r>
              <a:rPr lang="es-ES_tradnl" altLang="es-VE" sz="24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cs typeface="+mn-cs"/>
              </a:rPr>
              <a:t> 110.300 de Insectos</a:t>
            </a:r>
          </a:p>
        </p:txBody>
      </p:sp>
      <p:sp>
        <p:nvSpPr>
          <p:cNvPr id="20" name="Rectangle 98">
            <a:extLst>
              <a:ext uri="{FF2B5EF4-FFF2-40B4-BE49-F238E27FC236}">
                <a16:creationId xmlns:a16="http://schemas.microsoft.com/office/drawing/2014/main" id="{EAE0B88E-A5C3-4D26-900C-2AF575D90DD6}"/>
              </a:ext>
            </a:extLst>
          </p:cNvPr>
          <p:cNvSpPr>
            <a:spLocks noChangeArrowheads="1"/>
          </p:cNvSpPr>
          <p:nvPr/>
        </p:nvSpPr>
        <p:spPr bwMode="auto">
          <a:xfrm>
            <a:off x="250826" y="57324"/>
            <a:ext cx="7777162" cy="461665"/>
          </a:xfrm>
          <a:prstGeom prst="rect">
            <a:avLst/>
          </a:prstGeom>
          <a:noFill/>
          <a:ln w="9525">
            <a:noFill/>
            <a:miter lim="800000"/>
            <a:headEnd/>
            <a:tailEnd/>
          </a:ln>
        </p:spPr>
        <p:txBody>
          <a:bodyPr wrap="square" lIns="0" tIns="0" rIns="0" bIns="0">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fontAlgn="base">
              <a:spcBef>
                <a:spcPct val="0"/>
              </a:spcBef>
              <a:spcAft>
                <a:spcPct val="0"/>
              </a:spcAft>
              <a:defRPr>
                <a:solidFill>
                  <a:schemeClr val="tx1"/>
                </a:solidFill>
                <a:latin typeface="Arial" panose="020B0604020202020204" pitchFamily="34" charset="0"/>
              </a:defRPr>
            </a:lvl6pPr>
            <a:lvl7pPr marL="2971800" indent="-228600" algn="ctr" fontAlgn="base">
              <a:spcBef>
                <a:spcPct val="0"/>
              </a:spcBef>
              <a:spcAft>
                <a:spcPct val="0"/>
              </a:spcAft>
              <a:defRPr>
                <a:solidFill>
                  <a:schemeClr val="tx1"/>
                </a:solidFill>
                <a:latin typeface="Arial" panose="020B0604020202020204" pitchFamily="34" charset="0"/>
              </a:defRPr>
            </a:lvl7pPr>
            <a:lvl8pPr marL="3429000" indent="-228600" algn="ctr" fontAlgn="base">
              <a:spcBef>
                <a:spcPct val="0"/>
              </a:spcBef>
              <a:spcAft>
                <a:spcPct val="0"/>
              </a:spcAft>
              <a:defRPr>
                <a:solidFill>
                  <a:schemeClr val="tx1"/>
                </a:solidFill>
                <a:latin typeface="Arial" panose="020B0604020202020204" pitchFamily="34" charset="0"/>
              </a:defRPr>
            </a:lvl8pPr>
            <a:lvl9pPr marL="3886200" indent="-228600" algn="ctr" fontAlgn="base">
              <a:spcBef>
                <a:spcPct val="0"/>
              </a:spcBef>
              <a:spcAft>
                <a:spcPct val="0"/>
              </a:spcAft>
              <a:defRPr>
                <a:solidFill>
                  <a:schemeClr val="tx1"/>
                </a:solidFill>
                <a:latin typeface="Arial" panose="020B0604020202020204" pitchFamily="34" charset="0"/>
              </a:defRPr>
            </a:lvl9pPr>
          </a:lstStyle>
          <a:p>
            <a:pPr eaLnBrk="0" hangingPunct="0">
              <a:defRPr/>
            </a:pPr>
            <a:r>
              <a:rPr lang="es-ES_tradnl" altLang="es-VE" sz="3000" b="1" kern="10" spc="150" dirty="0">
                <a:ln w="9525">
                  <a:solidFill>
                    <a:srgbClr val="000000"/>
                  </a:solidFill>
                  <a:round/>
                  <a:headEnd/>
                  <a:tailEnd/>
                </a:ln>
                <a:solidFill>
                  <a:srgbClr val="009352"/>
                </a:solidFill>
                <a:latin typeface="Arial Black"/>
              </a:rPr>
              <a:t>Una Fauna diversa</a:t>
            </a:r>
          </a:p>
        </p:txBody>
      </p:sp>
      <p:pic>
        <p:nvPicPr>
          <p:cNvPr id="21" name="Picture 92">
            <a:extLst>
              <a:ext uri="{FF2B5EF4-FFF2-40B4-BE49-F238E27FC236}">
                <a16:creationId xmlns:a16="http://schemas.microsoft.com/office/drawing/2014/main" id="{95011320-66D2-4B54-B0BD-D1751EA26CD5}"/>
              </a:ext>
            </a:extLst>
          </p:cNvPr>
          <p:cNvPicPr>
            <a:picLocks noChangeAspect="1" noChangeArrowheads="1"/>
          </p:cNvPicPr>
          <p:nvPr/>
        </p:nvPicPr>
        <p:blipFill>
          <a:blip r:embed="rId2"/>
          <a:srcRect/>
          <a:stretch>
            <a:fillRect/>
          </a:stretch>
        </p:blipFill>
        <p:spPr bwMode="auto">
          <a:xfrm>
            <a:off x="7292398" y="3810305"/>
            <a:ext cx="1771650" cy="1155700"/>
          </a:xfrm>
          <a:prstGeom prst="rect">
            <a:avLst/>
          </a:prstGeom>
          <a:noFill/>
          <a:ln w="9525">
            <a:noFill/>
            <a:miter lim="800000"/>
            <a:headEnd/>
            <a:tailEnd/>
          </a:ln>
        </p:spPr>
      </p:pic>
      <p:pic>
        <p:nvPicPr>
          <p:cNvPr id="22" name="Picture 94">
            <a:extLst>
              <a:ext uri="{FF2B5EF4-FFF2-40B4-BE49-F238E27FC236}">
                <a16:creationId xmlns:a16="http://schemas.microsoft.com/office/drawing/2014/main" id="{6B1A401F-A431-4969-8D4A-0FD01CD7A1BA}"/>
              </a:ext>
            </a:extLst>
          </p:cNvPr>
          <p:cNvPicPr>
            <a:picLocks noChangeAspect="1" noChangeArrowheads="1"/>
          </p:cNvPicPr>
          <p:nvPr/>
        </p:nvPicPr>
        <p:blipFill>
          <a:blip r:embed="rId3"/>
          <a:srcRect/>
          <a:stretch>
            <a:fillRect/>
          </a:stretch>
        </p:blipFill>
        <p:spPr bwMode="auto">
          <a:xfrm>
            <a:off x="7285182" y="2575663"/>
            <a:ext cx="1771650" cy="1187450"/>
          </a:xfrm>
          <a:prstGeom prst="rect">
            <a:avLst/>
          </a:prstGeom>
          <a:noFill/>
          <a:ln w="9525">
            <a:noFill/>
            <a:miter lim="800000"/>
            <a:headEnd/>
            <a:tailEnd/>
          </a:ln>
        </p:spPr>
      </p:pic>
      <p:pic>
        <p:nvPicPr>
          <p:cNvPr id="23" name="Picture 91">
            <a:extLst>
              <a:ext uri="{FF2B5EF4-FFF2-40B4-BE49-F238E27FC236}">
                <a16:creationId xmlns:a16="http://schemas.microsoft.com/office/drawing/2014/main" id="{217C95C7-5BAB-471D-A87B-3EB9D0CFA15C}"/>
              </a:ext>
            </a:extLst>
          </p:cNvPr>
          <p:cNvPicPr>
            <a:picLocks noChangeAspect="1" noChangeArrowheads="1"/>
          </p:cNvPicPr>
          <p:nvPr/>
        </p:nvPicPr>
        <p:blipFill>
          <a:blip r:embed="rId4"/>
          <a:srcRect/>
          <a:stretch>
            <a:fillRect/>
          </a:stretch>
        </p:blipFill>
        <p:spPr bwMode="auto">
          <a:xfrm>
            <a:off x="4968731" y="4948543"/>
            <a:ext cx="1857375" cy="1223962"/>
          </a:xfrm>
          <a:prstGeom prst="rect">
            <a:avLst/>
          </a:prstGeom>
          <a:noFill/>
          <a:ln w="9525">
            <a:noFill/>
            <a:miter lim="800000"/>
            <a:headEnd/>
            <a:tailEnd/>
          </a:ln>
        </p:spPr>
      </p:pic>
      <p:pic>
        <p:nvPicPr>
          <p:cNvPr id="24" name="Picture 93">
            <a:extLst>
              <a:ext uri="{FF2B5EF4-FFF2-40B4-BE49-F238E27FC236}">
                <a16:creationId xmlns:a16="http://schemas.microsoft.com/office/drawing/2014/main" id="{A5BD35AB-4D80-46CA-AB94-4ED8FE4ADEB3}"/>
              </a:ext>
            </a:extLst>
          </p:cNvPr>
          <p:cNvPicPr>
            <a:picLocks noChangeAspect="1" noChangeArrowheads="1"/>
          </p:cNvPicPr>
          <p:nvPr/>
        </p:nvPicPr>
        <p:blipFill>
          <a:blip r:embed="rId5"/>
          <a:srcRect/>
          <a:stretch>
            <a:fillRect/>
          </a:stretch>
        </p:blipFill>
        <p:spPr bwMode="auto">
          <a:xfrm>
            <a:off x="7304377" y="5013919"/>
            <a:ext cx="1771650" cy="1155700"/>
          </a:xfrm>
          <a:prstGeom prst="rect">
            <a:avLst/>
          </a:prstGeom>
          <a:noFill/>
          <a:ln w="9525">
            <a:noFill/>
            <a:miter lim="800000"/>
            <a:headEnd/>
            <a:tailEnd/>
          </a:ln>
        </p:spPr>
      </p:pic>
      <p:pic>
        <p:nvPicPr>
          <p:cNvPr id="25" name="Picture 95">
            <a:extLst>
              <a:ext uri="{FF2B5EF4-FFF2-40B4-BE49-F238E27FC236}">
                <a16:creationId xmlns:a16="http://schemas.microsoft.com/office/drawing/2014/main" id="{AF805F2F-2A32-4D7F-B76B-6655117B47E2}"/>
              </a:ext>
            </a:extLst>
          </p:cNvPr>
          <p:cNvPicPr>
            <a:picLocks noChangeAspect="1" noChangeArrowheads="1"/>
          </p:cNvPicPr>
          <p:nvPr/>
        </p:nvPicPr>
        <p:blipFill>
          <a:blip r:embed="rId6"/>
          <a:srcRect/>
          <a:stretch>
            <a:fillRect/>
          </a:stretch>
        </p:blipFill>
        <p:spPr bwMode="auto">
          <a:xfrm>
            <a:off x="249814" y="4937430"/>
            <a:ext cx="1857375" cy="1223963"/>
          </a:xfrm>
          <a:prstGeom prst="rect">
            <a:avLst/>
          </a:prstGeom>
          <a:noFill/>
          <a:ln w="9525">
            <a:noFill/>
            <a:miter lim="800000"/>
            <a:headEnd/>
            <a:tailEnd/>
          </a:ln>
        </p:spPr>
      </p:pic>
      <p:pic>
        <p:nvPicPr>
          <p:cNvPr id="26" name="Picture 96">
            <a:extLst>
              <a:ext uri="{FF2B5EF4-FFF2-40B4-BE49-F238E27FC236}">
                <a16:creationId xmlns:a16="http://schemas.microsoft.com/office/drawing/2014/main" id="{5A879D7E-5C65-49C5-A32A-EB2F5C6EEBC2}"/>
              </a:ext>
            </a:extLst>
          </p:cNvPr>
          <p:cNvPicPr>
            <a:picLocks noChangeAspect="1" noChangeArrowheads="1"/>
          </p:cNvPicPr>
          <p:nvPr/>
        </p:nvPicPr>
        <p:blipFill>
          <a:blip r:embed="rId7"/>
          <a:srcRect/>
          <a:stretch>
            <a:fillRect/>
          </a:stretch>
        </p:blipFill>
        <p:spPr bwMode="auto">
          <a:xfrm>
            <a:off x="2631497" y="4951718"/>
            <a:ext cx="1857375" cy="1222375"/>
          </a:xfrm>
          <a:prstGeom prst="rect">
            <a:avLst/>
          </a:prstGeom>
          <a:noFill/>
          <a:ln w="9525">
            <a:noFill/>
            <a:miter lim="800000"/>
            <a:headEnd/>
            <a:tailEnd/>
          </a:ln>
        </p:spPr>
      </p:pic>
      <p:pic>
        <p:nvPicPr>
          <p:cNvPr id="27" name="Picture 127">
            <a:extLst>
              <a:ext uri="{FF2B5EF4-FFF2-40B4-BE49-F238E27FC236}">
                <a16:creationId xmlns:a16="http://schemas.microsoft.com/office/drawing/2014/main" id="{92EF9376-6275-4544-89C7-3E69EBA046B6}"/>
              </a:ext>
            </a:extLst>
          </p:cNvPr>
          <p:cNvPicPr>
            <a:picLocks noChangeAspect="1" noChangeArrowheads="1"/>
          </p:cNvPicPr>
          <p:nvPr/>
        </p:nvPicPr>
        <p:blipFill>
          <a:blip r:embed="rId8"/>
          <a:srcRect/>
          <a:stretch>
            <a:fillRect/>
          </a:stretch>
        </p:blipFill>
        <p:spPr bwMode="auto">
          <a:xfrm>
            <a:off x="7778895" y="750470"/>
            <a:ext cx="1271587" cy="1770063"/>
          </a:xfrm>
          <a:prstGeom prst="rect">
            <a:avLst/>
          </a:prstGeom>
          <a:noFill/>
          <a:ln w="9525">
            <a:noFill/>
            <a:miter lim="800000"/>
            <a:headEnd/>
            <a:tailEnd/>
          </a:ln>
        </p:spPr>
      </p:pic>
      <p:sp>
        <p:nvSpPr>
          <p:cNvPr id="2" name="Marcador de pie de página 1">
            <a:extLst>
              <a:ext uri="{FF2B5EF4-FFF2-40B4-BE49-F238E27FC236}">
                <a16:creationId xmlns:a16="http://schemas.microsoft.com/office/drawing/2014/main" id="{46C6A545-A6A5-45B8-8D68-5BB47DE47B54}"/>
              </a:ext>
            </a:extLst>
          </p:cNvPr>
          <p:cNvSpPr>
            <a:spLocks noGrp="1"/>
          </p:cNvSpPr>
          <p:nvPr>
            <p:ph type="ftr" sz="quarter" idx="3"/>
          </p:nvPr>
        </p:nvSpPr>
        <p:spPr/>
        <p:txBody>
          <a:bodyPr/>
          <a:lstStyle/>
          <a:p>
            <a:pPr algn="ctr">
              <a:defRPr/>
            </a:pPr>
            <a:r>
              <a:rPr lang="es-VE"/>
              <a:t>Diseño y Montaje: Francisco Lau - 2020</a:t>
            </a:r>
            <a:endParaRPr lang="es-ES" dirty="0"/>
          </a:p>
        </p:txBody>
      </p:sp>
    </p:spTree>
    <p:extLst>
      <p:ext uri="{BB962C8B-B14F-4D97-AF65-F5344CB8AC3E}">
        <p14:creationId xmlns:p14="http://schemas.microsoft.com/office/powerpoint/2010/main" val="18492014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down)">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down)">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down)">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down)">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wipe(down)">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wipe(down)">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wipe(down)">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wipe(down)">
                                      <p:cBhvr>
                                        <p:cTn id="42" dur="500"/>
                                        <p:tgtEl>
                                          <p:spTgt spid="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5AA4F552-EB8E-4996-9437-1A1FBB7EA648}"/>
              </a:ext>
            </a:extLst>
          </p:cNvPr>
          <p:cNvGrpSpPr>
            <a:grpSpLocks noChangeAspect="1"/>
          </p:cNvGrpSpPr>
          <p:nvPr/>
        </p:nvGrpSpPr>
        <p:grpSpPr>
          <a:xfrm>
            <a:off x="320130" y="2276872"/>
            <a:ext cx="8516364" cy="3730625"/>
            <a:chOff x="261911" y="2448448"/>
            <a:chExt cx="7812114" cy="3422127"/>
          </a:xfrm>
        </p:grpSpPr>
        <p:sp>
          <p:nvSpPr>
            <p:cNvPr id="11" name="Freeform 90">
              <a:extLst>
                <a:ext uri="{FF2B5EF4-FFF2-40B4-BE49-F238E27FC236}">
                  <a16:creationId xmlns:a16="http://schemas.microsoft.com/office/drawing/2014/main" id="{255F32E8-0DEB-4D8D-895D-ABE42B19B90D}"/>
                </a:ext>
              </a:extLst>
            </p:cNvPr>
            <p:cNvSpPr>
              <a:spLocks/>
            </p:cNvSpPr>
            <p:nvPr/>
          </p:nvSpPr>
          <p:spPr bwMode="auto">
            <a:xfrm>
              <a:off x="1033463" y="5707063"/>
              <a:ext cx="7040562" cy="163512"/>
            </a:xfrm>
            <a:custGeom>
              <a:avLst/>
              <a:gdLst>
                <a:gd name="T0" fmla="*/ 0 w 4990"/>
                <a:gd name="T1" fmla="*/ 2147483647 h 103"/>
                <a:gd name="T2" fmla="*/ 2147483647 w 4990"/>
                <a:gd name="T3" fmla="*/ 2147483647 h 103"/>
                <a:gd name="T4" fmla="*/ 2147483647 w 4990"/>
                <a:gd name="T5" fmla="*/ 0 h 103"/>
                <a:gd name="T6" fmla="*/ 2147483647 w 4990"/>
                <a:gd name="T7" fmla="*/ 0 h 103"/>
                <a:gd name="T8" fmla="*/ 0 w 4990"/>
                <a:gd name="T9" fmla="*/ 2147483647 h 103"/>
                <a:gd name="T10" fmla="*/ 0 60000 65536"/>
                <a:gd name="T11" fmla="*/ 0 60000 65536"/>
                <a:gd name="T12" fmla="*/ 0 60000 65536"/>
                <a:gd name="T13" fmla="*/ 0 60000 65536"/>
                <a:gd name="T14" fmla="*/ 0 60000 65536"/>
                <a:gd name="T15" fmla="*/ 0 w 4990"/>
                <a:gd name="T16" fmla="*/ 0 h 103"/>
                <a:gd name="T17" fmla="*/ 4990 w 4990"/>
                <a:gd name="T18" fmla="*/ 103 h 103"/>
              </a:gdLst>
              <a:ahLst/>
              <a:cxnLst>
                <a:cxn ang="T10">
                  <a:pos x="T0" y="T1"/>
                </a:cxn>
                <a:cxn ang="T11">
                  <a:pos x="T2" y="T3"/>
                </a:cxn>
                <a:cxn ang="T12">
                  <a:pos x="T4" y="T5"/>
                </a:cxn>
                <a:cxn ang="T13">
                  <a:pos x="T6" y="T7"/>
                </a:cxn>
                <a:cxn ang="T14">
                  <a:pos x="T8" y="T9"/>
                </a:cxn>
              </a:cxnLst>
              <a:rect l="T15" t="T16" r="T17" b="T18"/>
              <a:pathLst>
                <a:path w="4990" h="103">
                  <a:moveTo>
                    <a:pt x="0" y="103"/>
                  </a:moveTo>
                  <a:lnTo>
                    <a:pt x="4990" y="103"/>
                  </a:lnTo>
                  <a:lnTo>
                    <a:pt x="4990" y="0"/>
                  </a:lnTo>
                  <a:lnTo>
                    <a:pt x="1543" y="0"/>
                  </a:lnTo>
                  <a:lnTo>
                    <a:pt x="0" y="103"/>
                  </a:lnTo>
                  <a:close/>
                </a:path>
              </a:pathLst>
            </a:custGeom>
            <a:solidFill>
              <a:srgbClr val="1CAA00"/>
            </a:solidFill>
            <a:ln w="9525">
              <a:noFill/>
              <a:round/>
              <a:headEnd/>
              <a:tailEnd/>
            </a:ln>
          </p:spPr>
          <p:txBody>
            <a:bodyPr/>
            <a:lstStyle/>
            <a:p>
              <a:endParaRPr lang="es-VE"/>
            </a:p>
          </p:txBody>
        </p:sp>
        <p:sp>
          <p:nvSpPr>
            <p:cNvPr id="12" name="Freeform 91">
              <a:extLst>
                <a:ext uri="{FF2B5EF4-FFF2-40B4-BE49-F238E27FC236}">
                  <a16:creationId xmlns:a16="http://schemas.microsoft.com/office/drawing/2014/main" id="{B315B233-F7E2-4943-BCA7-0A4331B36FC4}"/>
                </a:ext>
              </a:extLst>
            </p:cNvPr>
            <p:cNvSpPr>
              <a:spLocks/>
            </p:cNvSpPr>
            <p:nvPr/>
          </p:nvSpPr>
          <p:spPr bwMode="auto">
            <a:xfrm>
              <a:off x="3136900" y="5514975"/>
              <a:ext cx="4937125" cy="219075"/>
            </a:xfrm>
            <a:custGeom>
              <a:avLst/>
              <a:gdLst>
                <a:gd name="T0" fmla="*/ 2147483647 w 3499"/>
                <a:gd name="T1" fmla="*/ 2147483647 h 138"/>
                <a:gd name="T2" fmla="*/ 2147483647 w 3499"/>
                <a:gd name="T3" fmla="*/ 0 h 138"/>
                <a:gd name="T4" fmla="*/ 2147483647 w 3499"/>
                <a:gd name="T5" fmla="*/ 0 h 138"/>
                <a:gd name="T6" fmla="*/ 0 w 3499"/>
                <a:gd name="T7" fmla="*/ 2147483647 h 138"/>
                <a:gd name="T8" fmla="*/ 2147483647 w 3499"/>
                <a:gd name="T9" fmla="*/ 2147483647 h 138"/>
                <a:gd name="T10" fmla="*/ 2147483647 w 3499"/>
                <a:gd name="T11" fmla="*/ 2147483647 h 138"/>
                <a:gd name="T12" fmla="*/ 0 60000 65536"/>
                <a:gd name="T13" fmla="*/ 0 60000 65536"/>
                <a:gd name="T14" fmla="*/ 0 60000 65536"/>
                <a:gd name="T15" fmla="*/ 0 60000 65536"/>
                <a:gd name="T16" fmla="*/ 0 60000 65536"/>
                <a:gd name="T17" fmla="*/ 0 60000 65536"/>
                <a:gd name="T18" fmla="*/ 0 w 3499"/>
                <a:gd name="T19" fmla="*/ 0 h 138"/>
                <a:gd name="T20" fmla="*/ 3499 w 3499"/>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3499" h="138">
                  <a:moveTo>
                    <a:pt x="3499" y="138"/>
                  </a:moveTo>
                  <a:lnTo>
                    <a:pt x="3499" y="0"/>
                  </a:lnTo>
                  <a:lnTo>
                    <a:pt x="733" y="0"/>
                  </a:lnTo>
                  <a:lnTo>
                    <a:pt x="0" y="138"/>
                  </a:lnTo>
                  <a:lnTo>
                    <a:pt x="3481" y="138"/>
                  </a:lnTo>
                  <a:lnTo>
                    <a:pt x="3499" y="138"/>
                  </a:lnTo>
                  <a:close/>
                </a:path>
              </a:pathLst>
            </a:custGeom>
            <a:solidFill>
              <a:srgbClr val="00FF00"/>
            </a:solidFill>
            <a:ln w="9525">
              <a:noFill/>
              <a:round/>
              <a:headEnd/>
              <a:tailEnd/>
            </a:ln>
          </p:spPr>
          <p:txBody>
            <a:bodyPr/>
            <a:lstStyle/>
            <a:p>
              <a:endParaRPr lang="es-VE"/>
            </a:p>
          </p:txBody>
        </p:sp>
        <p:sp>
          <p:nvSpPr>
            <p:cNvPr id="13" name="Freeform 92">
              <a:extLst>
                <a:ext uri="{FF2B5EF4-FFF2-40B4-BE49-F238E27FC236}">
                  <a16:creationId xmlns:a16="http://schemas.microsoft.com/office/drawing/2014/main" id="{B827F8BE-62AF-4EEB-8A74-B3B85A43F06B}"/>
                </a:ext>
              </a:extLst>
            </p:cNvPr>
            <p:cNvSpPr>
              <a:spLocks/>
            </p:cNvSpPr>
            <p:nvPr/>
          </p:nvSpPr>
          <p:spPr bwMode="auto">
            <a:xfrm>
              <a:off x="4171950" y="5132388"/>
              <a:ext cx="3902075" cy="382587"/>
            </a:xfrm>
            <a:custGeom>
              <a:avLst/>
              <a:gdLst>
                <a:gd name="T0" fmla="*/ 2147483647 w 2766"/>
                <a:gd name="T1" fmla="*/ 2147483647 h 241"/>
                <a:gd name="T2" fmla="*/ 2147483647 w 2766"/>
                <a:gd name="T3" fmla="*/ 0 h 241"/>
                <a:gd name="T4" fmla="*/ 2147483647 w 2766"/>
                <a:gd name="T5" fmla="*/ 0 h 241"/>
                <a:gd name="T6" fmla="*/ 0 w 2766"/>
                <a:gd name="T7" fmla="*/ 2147483647 h 241"/>
                <a:gd name="T8" fmla="*/ 2147483647 w 2766"/>
                <a:gd name="T9" fmla="*/ 2147483647 h 241"/>
                <a:gd name="T10" fmla="*/ 2147483647 w 2766"/>
                <a:gd name="T11" fmla="*/ 2147483647 h 241"/>
                <a:gd name="T12" fmla="*/ 0 60000 65536"/>
                <a:gd name="T13" fmla="*/ 0 60000 65536"/>
                <a:gd name="T14" fmla="*/ 0 60000 65536"/>
                <a:gd name="T15" fmla="*/ 0 60000 65536"/>
                <a:gd name="T16" fmla="*/ 0 60000 65536"/>
                <a:gd name="T17" fmla="*/ 0 60000 65536"/>
                <a:gd name="T18" fmla="*/ 0 w 2766"/>
                <a:gd name="T19" fmla="*/ 0 h 241"/>
                <a:gd name="T20" fmla="*/ 2766 w 2766"/>
                <a:gd name="T21" fmla="*/ 241 h 241"/>
              </a:gdLst>
              <a:ahLst/>
              <a:cxnLst>
                <a:cxn ang="T12">
                  <a:pos x="T0" y="T1"/>
                </a:cxn>
                <a:cxn ang="T13">
                  <a:pos x="T2" y="T3"/>
                </a:cxn>
                <a:cxn ang="T14">
                  <a:pos x="T4" y="T5"/>
                </a:cxn>
                <a:cxn ang="T15">
                  <a:pos x="T6" y="T7"/>
                </a:cxn>
                <a:cxn ang="T16">
                  <a:pos x="T8" y="T9"/>
                </a:cxn>
                <a:cxn ang="T17">
                  <a:pos x="T10" y="T11"/>
                </a:cxn>
              </a:cxnLst>
              <a:rect l="T18" t="T19" r="T20" b="T21"/>
              <a:pathLst>
                <a:path w="2766" h="241">
                  <a:moveTo>
                    <a:pt x="2766" y="241"/>
                  </a:moveTo>
                  <a:lnTo>
                    <a:pt x="2714" y="0"/>
                  </a:lnTo>
                  <a:lnTo>
                    <a:pt x="611" y="0"/>
                  </a:lnTo>
                  <a:lnTo>
                    <a:pt x="0" y="241"/>
                  </a:lnTo>
                  <a:lnTo>
                    <a:pt x="2748" y="241"/>
                  </a:lnTo>
                  <a:lnTo>
                    <a:pt x="2766" y="241"/>
                  </a:lnTo>
                  <a:close/>
                </a:path>
              </a:pathLst>
            </a:custGeom>
            <a:solidFill>
              <a:srgbClr val="DE9C4C"/>
            </a:solidFill>
            <a:ln w="9525">
              <a:noFill/>
              <a:round/>
              <a:headEnd/>
              <a:tailEnd/>
            </a:ln>
          </p:spPr>
          <p:txBody>
            <a:bodyPr/>
            <a:lstStyle/>
            <a:p>
              <a:endParaRPr lang="es-VE"/>
            </a:p>
          </p:txBody>
        </p:sp>
        <p:sp>
          <p:nvSpPr>
            <p:cNvPr id="14" name="Freeform 93">
              <a:extLst>
                <a:ext uri="{FF2B5EF4-FFF2-40B4-BE49-F238E27FC236}">
                  <a16:creationId xmlns:a16="http://schemas.microsoft.com/office/drawing/2014/main" id="{CF9802FA-04E1-4B24-B5C2-68FFF394E26B}"/>
                </a:ext>
              </a:extLst>
            </p:cNvPr>
            <p:cNvSpPr>
              <a:spLocks/>
            </p:cNvSpPr>
            <p:nvPr/>
          </p:nvSpPr>
          <p:spPr bwMode="auto">
            <a:xfrm>
              <a:off x="5033963" y="4776788"/>
              <a:ext cx="2967037" cy="355600"/>
            </a:xfrm>
            <a:custGeom>
              <a:avLst/>
              <a:gdLst>
                <a:gd name="T0" fmla="*/ 2147483647 w 2103"/>
                <a:gd name="T1" fmla="*/ 2147483647 h 224"/>
                <a:gd name="T2" fmla="*/ 2147483647 w 2103"/>
                <a:gd name="T3" fmla="*/ 0 h 224"/>
                <a:gd name="T4" fmla="*/ 2147483647 w 2103"/>
                <a:gd name="T5" fmla="*/ 0 h 224"/>
                <a:gd name="T6" fmla="*/ 0 w 2103"/>
                <a:gd name="T7" fmla="*/ 2147483647 h 224"/>
                <a:gd name="T8" fmla="*/ 2147483647 w 2103"/>
                <a:gd name="T9" fmla="*/ 2147483647 h 224"/>
                <a:gd name="T10" fmla="*/ 2147483647 w 2103"/>
                <a:gd name="T11" fmla="*/ 2147483647 h 224"/>
                <a:gd name="T12" fmla="*/ 0 60000 65536"/>
                <a:gd name="T13" fmla="*/ 0 60000 65536"/>
                <a:gd name="T14" fmla="*/ 0 60000 65536"/>
                <a:gd name="T15" fmla="*/ 0 60000 65536"/>
                <a:gd name="T16" fmla="*/ 0 60000 65536"/>
                <a:gd name="T17" fmla="*/ 0 60000 65536"/>
                <a:gd name="T18" fmla="*/ 0 w 2103"/>
                <a:gd name="T19" fmla="*/ 0 h 224"/>
                <a:gd name="T20" fmla="*/ 2103 w 2103"/>
                <a:gd name="T21" fmla="*/ 224 h 224"/>
              </a:gdLst>
              <a:ahLst/>
              <a:cxnLst>
                <a:cxn ang="T12">
                  <a:pos x="T0" y="T1"/>
                </a:cxn>
                <a:cxn ang="T13">
                  <a:pos x="T2" y="T3"/>
                </a:cxn>
                <a:cxn ang="T14">
                  <a:pos x="T4" y="T5"/>
                </a:cxn>
                <a:cxn ang="T15">
                  <a:pos x="T6" y="T7"/>
                </a:cxn>
                <a:cxn ang="T16">
                  <a:pos x="T8" y="T9"/>
                </a:cxn>
                <a:cxn ang="T17">
                  <a:pos x="T10" y="T11"/>
                </a:cxn>
              </a:cxnLst>
              <a:rect l="T18" t="T19" r="T20" b="T21"/>
              <a:pathLst>
                <a:path w="2103" h="224">
                  <a:moveTo>
                    <a:pt x="2103" y="224"/>
                  </a:moveTo>
                  <a:lnTo>
                    <a:pt x="1982" y="0"/>
                  </a:lnTo>
                  <a:lnTo>
                    <a:pt x="517" y="0"/>
                  </a:lnTo>
                  <a:lnTo>
                    <a:pt x="0" y="224"/>
                  </a:lnTo>
                  <a:lnTo>
                    <a:pt x="2086" y="224"/>
                  </a:lnTo>
                  <a:lnTo>
                    <a:pt x="2103" y="224"/>
                  </a:lnTo>
                  <a:close/>
                </a:path>
              </a:pathLst>
            </a:custGeom>
            <a:solidFill>
              <a:srgbClr val="E5B070"/>
            </a:solidFill>
            <a:ln w="9525">
              <a:noFill/>
              <a:round/>
              <a:headEnd/>
              <a:tailEnd/>
            </a:ln>
          </p:spPr>
          <p:txBody>
            <a:bodyPr/>
            <a:lstStyle/>
            <a:p>
              <a:endParaRPr lang="es-VE"/>
            </a:p>
          </p:txBody>
        </p:sp>
        <p:sp>
          <p:nvSpPr>
            <p:cNvPr id="15" name="Freeform 94">
              <a:extLst>
                <a:ext uri="{FF2B5EF4-FFF2-40B4-BE49-F238E27FC236}">
                  <a16:creationId xmlns:a16="http://schemas.microsoft.com/office/drawing/2014/main" id="{5E3C6E97-D002-4B6F-B5B3-505A891AB674}"/>
                </a:ext>
              </a:extLst>
            </p:cNvPr>
            <p:cNvSpPr>
              <a:spLocks/>
            </p:cNvSpPr>
            <p:nvPr/>
          </p:nvSpPr>
          <p:spPr bwMode="auto">
            <a:xfrm>
              <a:off x="5775325" y="4394200"/>
              <a:ext cx="2054225" cy="382588"/>
            </a:xfrm>
            <a:custGeom>
              <a:avLst/>
              <a:gdLst>
                <a:gd name="T0" fmla="*/ 2147483647 w 1456"/>
                <a:gd name="T1" fmla="*/ 2147483647 h 241"/>
                <a:gd name="T2" fmla="*/ 2147483647 w 1456"/>
                <a:gd name="T3" fmla="*/ 0 h 241"/>
                <a:gd name="T4" fmla="*/ 2147483647 w 1456"/>
                <a:gd name="T5" fmla="*/ 0 h 241"/>
                <a:gd name="T6" fmla="*/ 2147483647 w 1456"/>
                <a:gd name="T7" fmla="*/ 2147483647 h 241"/>
                <a:gd name="T8" fmla="*/ 0 w 1456"/>
                <a:gd name="T9" fmla="*/ 2147483647 h 241"/>
                <a:gd name="T10" fmla="*/ 2147483647 w 1456"/>
                <a:gd name="T11" fmla="*/ 2147483647 h 241"/>
                <a:gd name="T12" fmla="*/ 0 60000 65536"/>
                <a:gd name="T13" fmla="*/ 0 60000 65536"/>
                <a:gd name="T14" fmla="*/ 0 60000 65536"/>
                <a:gd name="T15" fmla="*/ 0 60000 65536"/>
                <a:gd name="T16" fmla="*/ 0 60000 65536"/>
                <a:gd name="T17" fmla="*/ 0 60000 65536"/>
                <a:gd name="T18" fmla="*/ 0 w 1456"/>
                <a:gd name="T19" fmla="*/ 0 h 241"/>
                <a:gd name="T20" fmla="*/ 1456 w 1456"/>
                <a:gd name="T21" fmla="*/ 241 h 241"/>
              </a:gdLst>
              <a:ahLst/>
              <a:cxnLst>
                <a:cxn ang="T12">
                  <a:pos x="T0" y="T1"/>
                </a:cxn>
                <a:cxn ang="T13">
                  <a:pos x="T2" y="T3"/>
                </a:cxn>
                <a:cxn ang="T14">
                  <a:pos x="T4" y="T5"/>
                </a:cxn>
                <a:cxn ang="T15">
                  <a:pos x="T6" y="T7"/>
                </a:cxn>
                <a:cxn ang="T16">
                  <a:pos x="T8" y="T9"/>
                </a:cxn>
                <a:cxn ang="T17">
                  <a:pos x="T10" y="T11"/>
                </a:cxn>
              </a:cxnLst>
              <a:rect l="T18" t="T19" r="T20" b="T21"/>
              <a:pathLst>
                <a:path w="1456" h="241">
                  <a:moveTo>
                    <a:pt x="1456" y="241"/>
                  </a:moveTo>
                  <a:lnTo>
                    <a:pt x="1267" y="0"/>
                  </a:lnTo>
                  <a:lnTo>
                    <a:pt x="371" y="0"/>
                  </a:lnTo>
                  <a:lnTo>
                    <a:pt x="310" y="17"/>
                  </a:lnTo>
                  <a:lnTo>
                    <a:pt x="0" y="241"/>
                  </a:lnTo>
                  <a:lnTo>
                    <a:pt x="1456" y="241"/>
                  </a:lnTo>
                  <a:close/>
                </a:path>
              </a:pathLst>
            </a:custGeom>
            <a:solidFill>
              <a:srgbClr val="EBC494"/>
            </a:solidFill>
            <a:ln w="9525">
              <a:noFill/>
              <a:round/>
              <a:headEnd/>
              <a:tailEnd/>
            </a:ln>
          </p:spPr>
          <p:txBody>
            <a:bodyPr/>
            <a:lstStyle/>
            <a:p>
              <a:endParaRPr lang="es-VE"/>
            </a:p>
          </p:txBody>
        </p:sp>
        <p:sp>
          <p:nvSpPr>
            <p:cNvPr id="16" name="Freeform 95">
              <a:extLst>
                <a:ext uri="{FF2B5EF4-FFF2-40B4-BE49-F238E27FC236}">
                  <a16:creationId xmlns:a16="http://schemas.microsoft.com/office/drawing/2014/main" id="{1CEEA4EE-9C37-439F-B356-A3BF739AAD48}"/>
                </a:ext>
              </a:extLst>
            </p:cNvPr>
            <p:cNvSpPr>
              <a:spLocks/>
            </p:cNvSpPr>
            <p:nvPr/>
          </p:nvSpPr>
          <p:spPr bwMode="auto">
            <a:xfrm>
              <a:off x="6323013" y="4065588"/>
              <a:ext cx="1265237" cy="328612"/>
            </a:xfrm>
            <a:custGeom>
              <a:avLst/>
              <a:gdLst>
                <a:gd name="T0" fmla="*/ 2147483647 w 896"/>
                <a:gd name="T1" fmla="*/ 2147483647 h 207"/>
                <a:gd name="T2" fmla="*/ 2147483647 w 896"/>
                <a:gd name="T3" fmla="*/ 0 h 207"/>
                <a:gd name="T4" fmla="*/ 2147483647 w 896"/>
                <a:gd name="T5" fmla="*/ 0 h 207"/>
                <a:gd name="T6" fmla="*/ 0 w 896"/>
                <a:gd name="T7" fmla="*/ 2147483647 h 207"/>
                <a:gd name="T8" fmla="*/ 2147483647 w 896"/>
                <a:gd name="T9" fmla="*/ 2147483647 h 207"/>
                <a:gd name="T10" fmla="*/ 2147483647 w 896"/>
                <a:gd name="T11" fmla="*/ 2147483647 h 207"/>
                <a:gd name="T12" fmla="*/ 0 60000 65536"/>
                <a:gd name="T13" fmla="*/ 0 60000 65536"/>
                <a:gd name="T14" fmla="*/ 0 60000 65536"/>
                <a:gd name="T15" fmla="*/ 0 60000 65536"/>
                <a:gd name="T16" fmla="*/ 0 60000 65536"/>
                <a:gd name="T17" fmla="*/ 0 60000 65536"/>
                <a:gd name="T18" fmla="*/ 0 w 896"/>
                <a:gd name="T19" fmla="*/ 0 h 207"/>
                <a:gd name="T20" fmla="*/ 896 w 896"/>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896" h="207">
                  <a:moveTo>
                    <a:pt x="879" y="207"/>
                  </a:moveTo>
                  <a:lnTo>
                    <a:pt x="646" y="0"/>
                  </a:lnTo>
                  <a:lnTo>
                    <a:pt x="215" y="0"/>
                  </a:lnTo>
                  <a:lnTo>
                    <a:pt x="0" y="207"/>
                  </a:lnTo>
                  <a:lnTo>
                    <a:pt x="896" y="207"/>
                  </a:lnTo>
                  <a:lnTo>
                    <a:pt x="879" y="207"/>
                  </a:lnTo>
                  <a:close/>
                </a:path>
              </a:pathLst>
            </a:custGeom>
            <a:solidFill>
              <a:srgbClr val="F2D8B8"/>
            </a:solidFill>
            <a:ln w="9525">
              <a:noFill/>
              <a:round/>
              <a:headEnd/>
              <a:tailEnd/>
            </a:ln>
          </p:spPr>
          <p:txBody>
            <a:bodyPr/>
            <a:lstStyle/>
            <a:p>
              <a:endParaRPr lang="es-VE"/>
            </a:p>
          </p:txBody>
        </p:sp>
        <p:sp>
          <p:nvSpPr>
            <p:cNvPr id="17" name="Freeform 96">
              <a:extLst>
                <a:ext uri="{FF2B5EF4-FFF2-40B4-BE49-F238E27FC236}">
                  <a16:creationId xmlns:a16="http://schemas.microsoft.com/office/drawing/2014/main" id="{02994736-3AAE-4535-BA0A-1A078C9318D8}"/>
                </a:ext>
              </a:extLst>
            </p:cNvPr>
            <p:cNvSpPr>
              <a:spLocks/>
            </p:cNvSpPr>
            <p:nvPr/>
          </p:nvSpPr>
          <p:spPr bwMode="auto">
            <a:xfrm>
              <a:off x="6626225" y="3778250"/>
              <a:ext cx="608013" cy="287338"/>
            </a:xfrm>
            <a:custGeom>
              <a:avLst/>
              <a:gdLst>
                <a:gd name="T0" fmla="*/ 2147483647 w 431"/>
                <a:gd name="T1" fmla="*/ 2147483647 h 181"/>
                <a:gd name="T2" fmla="*/ 2147483647 w 431"/>
                <a:gd name="T3" fmla="*/ 0 h 181"/>
                <a:gd name="T4" fmla="*/ 0 w 431"/>
                <a:gd name="T5" fmla="*/ 2147483647 h 181"/>
                <a:gd name="T6" fmla="*/ 2147483647 w 431"/>
                <a:gd name="T7" fmla="*/ 2147483647 h 181"/>
                <a:gd name="T8" fmla="*/ 2147483647 w 431"/>
                <a:gd name="T9" fmla="*/ 2147483647 h 181"/>
                <a:gd name="T10" fmla="*/ 0 60000 65536"/>
                <a:gd name="T11" fmla="*/ 0 60000 65536"/>
                <a:gd name="T12" fmla="*/ 0 60000 65536"/>
                <a:gd name="T13" fmla="*/ 0 60000 65536"/>
                <a:gd name="T14" fmla="*/ 0 60000 65536"/>
                <a:gd name="T15" fmla="*/ 0 w 431"/>
                <a:gd name="T16" fmla="*/ 0 h 181"/>
                <a:gd name="T17" fmla="*/ 431 w 431"/>
                <a:gd name="T18" fmla="*/ 181 h 181"/>
              </a:gdLst>
              <a:ahLst/>
              <a:cxnLst>
                <a:cxn ang="T10">
                  <a:pos x="T0" y="T1"/>
                </a:cxn>
                <a:cxn ang="T11">
                  <a:pos x="T2" y="T3"/>
                </a:cxn>
                <a:cxn ang="T12">
                  <a:pos x="T4" y="T5"/>
                </a:cxn>
                <a:cxn ang="T13">
                  <a:pos x="T6" y="T7"/>
                </a:cxn>
                <a:cxn ang="T14">
                  <a:pos x="T8" y="T9"/>
                </a:cxn>
              </a:cxnLst>
              <a:rect l="T15" t="T16" r="T17" b="T18"/>
              <a:pathLst>
                <a:path w="431" h="181">
                  <a:moveTo>
                    <a:pt x="431" y="181"/>
                  </a:moveTo>
                  <a:lnTo>
                    <a:pt x="259" y="0"/>
                  </a:lnTo>
                  <a:lnTo>
                    <a:pt x="0" y="181"/>
                  </a:lnTo>
                  <a:lnTo>
                    <a:pt x="414" y="181"/>
                  </a:lnTo>
                  <a:lnTo>
                    <a:pt x="431" y="181"/>
                  </a:lnTo>
                  <a:close/>
                </a:path>
              </a:pathLst>
            </a:custGeom>
            <a:solidFill>
              <a:srgbClr val="FFFFFF"/>
            </a:solidFill>
            <a:ln w="9525">
              <a:noFill/>
              <a:round/>
              <a:headEnd/>
              <a:tailEnd/>
            </a:ln>
          </p:spPr>
          <p:txBody>
            <a:bodyPr/>
            <a:lstStyle/>
            <a:p>
              <a:endParaRPr lang="es-VE"/>
            </a:p>
          </p:txBody>
        </p:sp>
        <p:sp>
          <p:nvSpPr>
            <p:cNvPr id="18" name="Rectangle 99">
              <a:extLst>
                <a:ext uri="{FF2B5EF4-FFF2-40B4-BE49-F238E27FC236}">
                  <a16:creationId xmlns:a16="http://schemas.microsoft.com/office/drawing/2014/main" id="{39A4D272-1499-4CD9-9A8B-F203446BF7B5}"/>
                </a:ext>
              </a:extLst>
            </p:cNvPr>
            <p:cNvSpPr>
              <a:spLocks noChangeArrowheads="1"/>
            </p:cNvSpPr>
            <p:nvPr/>
          </p:nvSpPr>
          <p:spPr bwMode="auto">
            <a:xfrm>
              <a:off x="6357938" y="4071938"/>
              <a:ext cx="1214437" cy="396875"/>
            </a:xfrm>
            <a:prstGeom prst="rect">
              <a:avLst/>
            </a:prstGeom>
            <a:noFill/>
            <a:ln w="9525">
              <a:noFill/>
              <a:miter lim="800000"/>
              <a:headEnd/>
              <a:tailEnd/>
            </a:ln>
          </p:spPr>
          <p:txBody>
            <a:bodyPr wrap="none" lIns="0" tIns="0" rIns="0" bIns="0">
              <a:spAutoFit/>
            </a:bodyPr>
            <a:lstStyle/>
            <a:p>
              <a:pPr eaLnBrk="0" hangingPunct="0">
                <a:defRPr/>
              </a:pPr>
              <a:r>
                <a:rPr lang="es-ES_tradnl" sz="2600" b="1" dirty="0">
                  <a:solidFill>
                    <a:srgbClr val="000000"/>
                  </a:solidFill>
                  <a:latin typeface="Helvetica" pitchFamily="34" charset="0"/>
                  <a:cs typeface="+mn-cs"/>
                </a:rPr>
                <a:t>5.000 m</a:t>
              </a:r>
              <a:endParaRPr lang="es-ES_tradnl" sz="3600" b="1" dirty="0">
                <a:effectLst>
                  <a:outerShdw blurRad="38100" dist="38100" dir="2700000" algn="tl">
                    <a:srgbClr val="C0C0C0"/>
                  </a:outerShdw>
                </a:effectLst>
                <a:latin typeface="B Helvetica Bold"/>
                <a:cs typeface="+mn-cs"/>
              </a:endParaRPr>
            </a:p>
          </p:txBody>
        </p:sp>
        <p:pic>
          <p:nvPicPr>
            <p:cNvPr id="19" name="Picture 120">
              <a:extLst>
                <a:ext uri="{FF2B5EF4-FFF2-40B4-BE49-F238E27FC236}">
                  <a16:creationId xmlns:a16="http://schemas.microsoft.com/office/drawing/2014/main" id="{8AD1DCF0-4F9B-44EF-8060-A35F85DB004B}"/>
                </a:ext>
              </a:extLst>
            </p:cNvPr>
            <p:cNvPicPr>
              <a:picLocks noChangeAspect="1" noChangeArrowheads="1"/>
            </p:cNvPicPr>
            <p:nvPr/>
          </p:nvPicPr>
          <p:blipFill>
            <a:blip r:embed="rId2"/>
            <a:srcRect/>
            <a:stretch>
              <a:fillRect/>
            </a:stretch>
          </p:blipFill>
          <p:spPr bwMode="auto">
            <a:xfrm>
              <a:off x="5962188" y="2448448"/>
              <a:ext cx="2066925" cy="1546225"/>
            </a:xfrm>
            <a:prstGeom prst="rect">
              <a:avLst/>
            </a:prstGeom>
            <a:noFill/>
            <a:ln w="9525">
              <a:solidFill>
                <a:schemeClr val="tx1">
                  <a:lumMod val="50000"/>
                  <a:lumOff val="50000"/>
                </a:schemeClr>
              </a:solidFill>
              <a:miter lim="800000"/>
              <a:headEnd/>
              <a:tailEnd/>
            </a:ln>
          </p:spPr>
        </p:pic>
        <p:pic>
          <p:nvPicPr>
            <p:cNvPr id="20" name="Picture 119">
              <a:extLst>
                <a:ext uri="{FF2B5EF4-FFF2-40B4-BE49-F238E27FC236}">
                  <a16:creationId xmlns:a16="http://schemas.microsoft.com/office/drawing/2014/main" id="{7B807734-BC1A-4118-B994-9B6D110FC36C}"/>
                </a:ext>
              </a:extLst>
            </p:cNvPr>
            <p:cNvPicPr>
              <a:picLocks noChangeAspect="1" noChangeArrowheads="1"/>
            </p:cNvPicPr>
            <p:nvPr/>
          </p:nvPicPr>
          <p:blipFill>
            <a:blip r:embed="rId3"/>
            <a:srcRect/>
            <a:stretch>
              <a:fillRect/>
            </a:stretch>
          </p:blipFill>
          <p:spPr bwMode="auto">
            <a:xfrm>
              <a:off x="261911" y="4100735"/>
              <a:ext cx="2066925" cy="1560513"/>
            </a:xfrm>
            <a:prstGeom prst="rect">
              <a:avLst/>
            </a:prstGeom>
            <a:noFill/>
            <a:ln w="9525">
              <a:solidFill>
                <a:schemeClr val="tx1">
                  <a:lumMod val="50000"/>
                  <a:lumOff val="50000"/>
                </a:schemeClr>
              </a:solidFill>
              <a:miter lim="800000"/>
              <a:headEnd/>
              <a:tailEnd/>
            </a:ln>
          </p:spPr>
        </p:pic>
      </p:grpSp>
      <p:sp>
        <p:nvSpPr>
          <p:cNvPr id="21" name="Rectángulo 20">
            <a:extLst>
              <a:ext uri="{FF2B5EF4-FFF2-40B4-BE49-F238E27FC236}">
                <a16:creationId xmlns:a16="http://schemas.microsoft.com/office/drawing/2014/main" id="{5751A48B-96A5-42C6-9D25-E144E2D1498A}"/>
              </a:ext>
            </a:extLst>
          </p:cNvPr>
          <p:cNvSpPr/>
          <p:nvPr/>
        </p:nvSpPr>
        <p:spPr>
          <a:xfrm>
            <a:off x="160850" y="66690"/>
            <a:ext cx="8110109" cy="553998"/>
          </a:xfrm>
          <a:prstGeom prst="rect">
            <a:avLst/>
          </a:prstGeom>
          <a:solidFill>
            <a:srgbClr val="E7F4D8">
              <a:alpha val="50000"/>
            </a:srgbClr>
          </a:solidFill>
        </p:spPr>
        <p:txBody>
          <a:bodyPr wrap="square" lIns="0" tIns="0" rIns="0" bIns="0">
            <a:spAutoFit/>
          </a:bodyPr>
          <a:lstStyle/>
          <a:p>
            <a:pPr algn="ctr">
              <a:defRPr/>
            </a:pPr>
            <a:r>
              <a:rPr lang="es-VE" sz="3600" b="1" kern="10" spc="150" dirty="0">
                <a:ln w="9525">
                  <a:solidFill>
                    <a:srgbClr val="000000"/>
                  </a:solidFill>
                  <a:round/>
                  <a:headEnd/>
                  <a:tailEnd/>
                </a:ln>
                <a:solidFill>
                  <a:srgbClr val="009352"/>
                </a:solidFill>
                <a:latin typeface="Arial Black"/>
              </a:rPr>
              <a:t>Diversidad de Paisajes</a:t>
            </a:r>
          </a:p>
        </p:txBody>
      </p:sp>
      <p:sp>
        <p:nvSpPr>
          <p:cNvPr id="22" name="Rectángulo 21">
            <a:extLst>
              <a:ext uri="{FF2B5EF4-FFF2-40B4-BE49-F238E27FC236}">
                <a16:creationId xmlns:a16="http://schemas.microsoft.com/office/drawing/2014/main" id="{9E150F5A-0FCC-47A0-863F-7ABC9EFBDC9C}"/>
              </a:ext>
            </a:extLst>
          </p:cNvPr>
          <p:cNvSpPr/>
          <p:nvPr/>
        </p:nvSpPr>
        <p:spPr>
          <a:xfrm>
            <a:off x="250825" y="980728"/>
            <a:ext cx="8642350" cy="1292662"/>
          </a:xfrm>
          <a:prstGeom prst="rect">
            <a:avLst/>
          </a:prstGeom>
        </p:spPr>
        <p:txBody>
          <a:bodyPr wrap="square">
            <a:spAutoFit/>
          </a:bodyPr>
          <a:lstStyle/>
          <a:p>
            <a:pPr>
              <a:defRPr/>
            </a:pPr>
            <a:r>
              <a:rPr lang="es-VE" sz="2600" kern="10" dirty="0">
                <a:ln w="9525">
                  <a:solidFill>
                    <a:srgbClr val="000000"/>
                  </a:solidFill>
                  <a:round/>
                  <a:headEnd/>
                  <a:tailEnd/>
                </a:ln>
                <a:solidFill>
                  <a:srgbClr val="0066FF"/>
                </a:solidFill>
                <a:latin typeface="Arial Black"/>
              </a:rPr>
              <a:t>El relieve varía desde el nivel del mar hasta las montañas cubiertas de nieve a cinco mil metros de altura</a:t>
            </a:r>
          </a:p>
        </p:txBody>
      </p:sp>
      <p:sp>
        <p:nvSpPr>
          <p:cNvPr id="2" name="Marcador de pie de página 1">
            <a:extLst>
              <a:ext uri="{FF2B5EF4-FFF2-40B4-BE49-F238E27FC236}">
                <a16:creationId xmlns:a16="http://schemas.microsoft.com/office/drawing/2014/main" id="{C10A631C-25BD-4E0B-A921-A485A16D157F}"/>
              </a:ext>
            </a:extLst>
          </p:cNvPr>
          <p:cNvSpPr>
            <a:spLocks noGrp="1"/>
          </p:cNvSpPr>
          <p:nvPr>
            <p:ph type="ftr" sz="quarter" idx="3"/>
          </p:nvPr>
        </p:nvSpPr>
        <p:spPr/>
        <p:txBody>
          <a:bodyPr/>
          <a:lstStyle/>
          <a:p>
            <a:pPr algn="ctr">
              <a:defRPr/>
            </a:pPr>
            <a:r>
              <a:rPr lang="es-VE" dirty="0"/>
              <a:t>Diseño y Montaje: Francisco Lau - 2020</a:t>
            </a:r>
            <a:endParaRPr lang="es-ES" dirty="0"/>
          </a:p>
        </p:txBody>
      </p:sp>
    </p:spTree>
    <p:extLst>
      <p:ext uri="{BB962C8B-B14F-4D97-AF65-F5344CB8AC3E}">
        <p14:creationId xmlns:p14="http://schemas.microsoft.com/office/powerpoint/2010/main" val="4080913546"/>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2">
            <a:extLst>
              <a:ext uri="{FF2B5EF4-FFF2-40B4-BE49-F238E27FC236}">
                <a16:creationId xmlns:a16="http://schemas.microsoft.com/office/drawing/2014/main" id="{3C2E815C-3403-4C0E-ABAC-33D24F51C238}"/>
              </a:ext>
            </a:extLst>
          </p:cNvPr>
          <p:cNvSpPr txBox="1">
            <a:spLocks noGrp="1"/>
          </p:cNvSpPr>
          <p:nvPr/>
        </p:nvSpPr>
        <p:spPr bwMode="auto">
          <a:xfrm>
            <a:off x="8629650" y="6732588"/>
            <a:ext cx="514350" cy="122237"/>
          </a:xfrm>
          <a:prstGeom prst="rect">
            <a:avLst/>
          </a:prstGeom>
          <a:noFill/>
          <a:ln w="9525">
            <a:noFill/>
            <a:miter lim="800000"/>
            <a:headEnd/>
            <a:tailEnd/>
          </a:ln>
        </p:spPr>
        <p:txBody>
          <a:bodyPr lIns="0" tIns="0" rIns="0" bIns="0">
            <a:spAutoFit/>
          </a:bodyPr>
          <a:lstStyle/>
          <a:p>
            <a:pPr algn="r"/>
            <a:fld id="{48C8D9CD-2E0C-4D4F-A6AB-FCF13382567E}" type="slidenum">
              <a:rPr lang="es-ES" altLang="es-VE" sz="800">
                <a:solidFill>
                  <a:srgbClr val="4D4D4D"/>
                </a:solidFill>
              </a:rPr>
              <a:pPr algn="r"/>
              <a:t>73</a:t>
            </a:fld>
            <a:endParaRPr lang="es-ES" altLang="es-VE" sz="800">
              <a:solidFill>
                <a:srgbClr val="4D4D4D"/>
              </a:solidFill>
            </a:endParaRPr>
          </a:p>
        </p:txBody>
      </p:sp>
      <p:sp>
        <p:nvSpPr>
          <p:cNvPr id="10" name="Rectangle 98">
            <a:extLst>
              <a:ext uri="{FF2B5EF4-FFF2-40B4-BE49-F238E27FC236}">
                <a16:creationId xmlns:a16="http://schemas.microsoft.com/office/drawing/2014/main" id="{171C0DBF-17E3-45AD-8C28-DE58BE86DC02}"/>
              </a:ext>
            </a:extLst>
          </p:cNvPr>
          <p:cNvSpPr>
            <a:spLocks noChangeArrowheads="1"/>
          </p:cNvSpPr>
          <p:nvPr/>
        </p:nvSpPr>
        <p:spPr bwMode="auto">
          <a:xfrm>
            <a:off x="179512" y="55015"/>
            <a:ext cx="8066088" cy="553998"/>
          </a:xfrm>
          <a:prstGeom prst="rect">
            <a:avLst/>
          </a:prstGeom>
          <a:noFill/>
          <a:ln w="9525">
            <a:noFill/>
            <a:miter lim="800000"/>
            <a:headEnd/>
            <a:tailEnd/>
          </a:ln>
        </p:spPr>
        <p:txBody>
          <a:bodyPr wrap="square" lIns="0" tIns="0" rIns="0" bIns="0">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fontAlgn="base">
              <a:spcBef>
                <a:spcPct val="0"/>
              </a:spcBef>
              <a:spcAft>
                <a:spcPct val="0"/>
              </a:spcAft>
              <a:defRPr>
                <a:solidFill>
                  <a:schemeClr val="tx1"/>
                </a:solidFill>
                <a:latin typeface="Arial" panose="020B0604020202020204" pitchFamily="34" charset="0"/>
              </a:defRPr>
            </a:lvl6pPr>
            <a:lvl7pPr marL="2971800" indent="-228600" algn="ctr" fontAlgn="base">
              <a:spcBef>
                <a:spcPct val="0"/>
              </a:spcBef>
              <a:spcAft>
                <a:spcPct val="0"/>
              </a:spcAft>
              <a:defRPr>
                <a:solidFill>
                  <a:schemeClr val="tx1"/>
                </a:solidFill>
                <a:latin typeface="Arial" panose="020B0604020202020204" pitchFamily="34" charset="0"/>
              </a:defRPr>
            </a:lvl7pPr>
            <a:lvl8pPr marL="3429000" indent="-228600" algn="ctr" fontAlgn="base">
              <a:spcBef>
                <a:spcPct val="0"/>
              </a:spcBef>
              <a:spcAft>
                <a:spcPct val="0"/>
              </a:spcAft>
              <a:defRPr>
                <a:solidFill>
                  <a:schemeClr val="tx1"/>
                </a:solidFill>
                <a:latin typeface="Arial" panose="020B0604020202020204" pitchFamily="34" charset="0"/>
              </a:defRPr>
            </a:lvl8pPr>
            <a:lvl9pPr marL="3886200" indent="-228600" algn="ctr" fontAlgn="base">
              <a:spcBef>
                <a:spcPct val="0"/>
              </a:spcBef>
              <a:spcAft>
                <a:spcPct val="0"/>
              </a:spcAft>
              <a:defRPr>
                <a:solidFill>
                  <a:schemeClr val="tx1"/>
                </a:solidFill>
                <a:latin typeface="Arial" panose="020B0604020202020204" pitchFamily="34" charset="0"/>
              </a:defRPr>
            </a:lvl9pPr>
          </a:lstStyle>
          <a:p>
            <a:pPr eaLnBrk="0" hangingPunct="0">
              <a:defRPr/>
            </a:pPr>
            <a:r>
              <a:rPr lang="es-ES_tradnl" altLang="es-VE" sz="3600" b="1" kern="10" spc="150" dirty="0">
                <a:ln w="9525">
                  <a:solidFill>
                    <a:srgbClr val="000000"/>
                  </a:solidFill>
                  <a:round/>
                  <a:headEnd/>
                  <a:tailEnd/>
                </a:ln>
                <a:solidFill>
                  <a:srgbClr val="009352"/>
                </a:solidFill>
                <a:latin typeface="Arial Black"/>
              </a:rPr>
              <a:t>Diversidad de Ecosistemas</a:t>
            </a:r>
          </a:p>
        </p:txBody>
      </p:sp>
      <p:sp>
        <p:nvSpPr>
          <p:cNvPr id="11" name="Rectangle 107">
            <a:extLst>
              <a:ext uri="{FF2B5EF4-FFF2-40B4-BE49-F238E27FC236}">
                <a16:creationId xmlns:a16="http://schemas.microsoft.com/office/drawing/2014/main" id="{1F117E00-FFEF-4CB8-95CC-687BCF9D45A1}"/>
              </a:ext>
            </a:extLst>
          </p:cNvPr>
          <p:cNvSpPr txBox="1">
            <a:spLocks noChangeArrowheads="1"/>
          </p:cNvSpPr>
          <p:nvPr/>
        </p:nvSpPr>
        <p:spPr>
          <a:xfrm>
            <a:off x="261911" y="1198488"/>
            <a:ext cx="8631264" cy="4462760"/>
          </a:xfrm>
          <a:prstGeom prst="rect">
            <a:avLst/>
          </a:prstGeom>
        </p:spPr>
        <p:txBody>
          <a:bodyPr wrap="square" lIns="0" tIns="0" rIns="0" bIns="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60000" indent="-360000">
              <a:spcBef>
                <a:spcPts val="1200"/>
              </a:spcBef>
              <a:buClr>
                <a:srgbClr val="FF0000"/>
              </a:buClr>
              <a:buSzPct val="120000"/>
              <a:buFont typeface="Wingdings" panose="05000000000000000000" pitchFamily="2" charset="2"/>
              <a:buChar char="Ø"/>
              <a:defRPr/>
            </a:pPr>
            <a:r>
              <a:rPr lang="es-VE"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Su especial condición geográfica de ser al mismo tiempo Amazónico, Andino, Atlántico, Caribeño y Llanero, hacen de Venezuela una real expresión del </a:t>
            </a:r>
            <a:r>
              <a:rPr lang="es-VE" altLang="es-VE" sz="2800" b="1" dirty="0" err="1">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neotrópico</a:t>
            </a:r>
            <a:r>
              <a:rPr lang="es-VE"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a:t>
            </a:r>
          </a:p>
          <a:p>
            <a:pPr marL="360000" indent="-360000">
              <a:spcBef>
                <a:spcPts val="1200"/>
              </a:spcBef>
              <a:buClr>
                <a:srgbClr val="FF0000"/>
              </a:buClr>
              <a:buSzPct val="120000"/>
              <a:buFont typeface="Wingdings" panose="05000000000000000000" pitchFamily="2" charset="2"/>
              <a:buChar char="Ø"/>
              <a:defRPr/>
            </a:pPr>
            <a:r>
              <a:rPr lang="es-VE"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Presenta una diversidad de ambientes que van desde nieves perpetuas en los Andes, hasta zonas desérticas o </a:t>
            </a:r>
            <a:r>
              <a:rPr lang="es-VE" altLang="es-VE" sz="2800" b="1" dirty="0" err="1">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semi</a:t>
            </a:r>
            <a:r>
              <a:rPr lang="es-VE"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 desérticas en Falcón, pasando por una enorme variedad de hábitats que incluyen arrecifes coralinos, sabanas, </a:t>
            </a:r>
            <a:r>
              <a:rPr lang="es-VE" altLang="es-VE" sz="2800" b="1" dirty="0" err="1">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tepuyes</a:t>
            </a:r>
            <a:r>
              <a:rPr lang="es-VE"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 y morichales, entre otros.</a:t>
            </a:r>
            <a:endParaRPr lang="es-ES"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endParaRPr>
          </a:p>
        </p:txBody>
      </p:sp>
      <p:sp>
        <p:nvSpPr>
          <p:cNvPr id="12" name="Marcador de pie de página 1">
            <a:extLst>
              <a:ext uri="{FF2B5EF4-FFF2-40B4-BE49-F238E27FC236}">
                <a16:creationId xmlns:a16="http://schemas.microsoft.com/office/drawing/2014/main" id="{6BA1D5E7-658F-4449-9F72-C355773D48BA}"/>
              </a:ext>
            </a:extLst>
          </p:cNvPr>
          <p:cNvSpPr txBox="1">
            <a:spLocks/>
          </p:cNvSpPr>
          <p:nvPr/>
        </p:nvSpPr>
        <p:spPr>
          <a:xfrm>
            <a:off x="4139952" y="6705654"/>
            <a:ext cx="3313113" cy="107722"/>
          </a:xfrm>
          <a:prstGeom prst="rect">
            <a:avLst/>
          </a:prstGeom>
        </p:spPr>
        <p:txBody>
          <a:bodyPr vert="horz" wrap="square" lIns="0" tIns="0" rIns="0" bIns="0" numCol="1" anchor="ctr" anchorCtr="0" compatLnSpc="1">
            <a:prstTxWarp prst="textNoShape">
              <a:avLst/>
            </a:prstTxWarp>
            <a:spAutoFit/>
          </a:bodyPr>
          <a:lstStyle>
            <a:defPPr>
              <a:defRPr lang="es-V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eaLnBrk="0" hangingPunct="0"/>
            <a:r>
              <a:rPr lang="es-VE"/>
              <a:t>Recopilación, Edición y Montaje: F. Lau / Oct. 2016</a:t>
            </a:r>
            <a:endParaRPr lang="es-ES" dirty="0"/>
          </a:p>
        </p:txBody>
      </p:sp>
      <p:sp>
        <p:nvSpPr>
          <p:cNvPr id="2" name="Marcador de pie de página 1">
            <a:extLst>
              <a:ext uri="{FF2B5EF4-FFF2-40B4-BE49-F238E27FC236}">
                <a16:creationId xmlns:a16="http://schemas.microsoft.com/office/drawing/2014/main" id="{C11163B2-C465-48BC-81F3-92B75EBF7A5D}"/>
              </a:ext>
            </a:extLst>
          </p:cNvPr>
          <p:cNvSpPr>
            <a:spLocks noGrp="1"/>
          </p:cNvSpPr>
          <p:nvPr>
            <p:ph type="ftr" sz="quarter" idx="3"/>
          </p:nvPr>
        </p:nvSpPr>
        <p:spPr/>
        <p:txBody>
          <a:bodyPr/>
          <a:lstStyle/>
          <a:p>
            <a:pPr algn="ctr">
              <a:defRPr/>
            </a:pPr>
            <a:r>
              <a:rPr lang="es-VE"/>
              <a:t>Diseño y Montaje: Francisco Lau - 2020</a:t>
            </a:r>
            <a:endParaRPr lang="es-ES" dirty="0"/>
          </a:p>
        </p:txBody>
      </p:sp>
    </p:spTree>
    <p:extLst>
      <p:ext uri="{BB962C8B-B14F-4D97-AF65-F5344CB8AC3E}">
        <p14:creationId xmlns:p14="http://schemas.microsoft.com/office/powerpoint/2010/main" val="24182067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ext Box 3">
            <a:extLst>
              <a:ext uri="{FF2B5EF4-FFF2-40B4-BE49-F238E27FC236}">
                <a16:creationId xmlns:a16="http://schemas.microsoft.com/office/drawing/2014/main" id="{02265DCE-FEF9-4E94-926E-B462E70F8F51}"/>
              </a:ext>
            </a:extLst>
          </p:cNvPr>
          <p:cNvSpPr txBox="1">
            <a:spLocks noChangeArrowheads="1"/>
          </p:cNvSpPr>
          <p:nvPr/>
        </p:nvSpPr>
        <p:spPr bwMode="auto">
          <a:xfrm>
            <a:off x="228600" y="4160838"/>
            <a:ext cx="316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Arrecifes Coralinos</a:t>
            </a:r>
          </a:p>
        </p:txBody>
      </p:sp>
      <p:sp>
        <p:nvSpPr>
          <p:cNvPr id="5" name="Line 4">
            <a:extLst>
              <a:ext uri="{FF2B5EF4-FFF2-40B4-BE49-F238E27FC236}">
                <a16:creationId xmlns:a16="http://schemas.microsoft.com/office/drawing/2014/main" id="{EF23B63F-7600-4927-AD2C-EA08CB461386}"/>
              </a:ext>
            </a:extLst>
          </p:cNvPr>
          <p:cNvSpPr>
            <a:spLocks noChangeShapeType="1"/>
          </p:cNvSpPr>
          <p:nvPr/>
        </p:nvSpPr>
        <p:spPr bwMode="auto">
          <a:xfrm>
            <a:off x="304800" y="4013200"/>
            <a:ext cx="2895600" cy="0"/>
          </a:xfrm>
          <a:prstGeom prst="line">
            <a:avLst/>
          </a:prstGeom>
          <a:noFill/>
          <a:ln w="76200">
            <a:solidFill>
              <a:srgbClr val="C2BE0E"/>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6" name="Line 5">
            <a:extLst>
              <a:ext uri="{FF2B5EF4-FFF2-40B4-BE49-F238E27FC236}">
                <a16:creationId xmlns:a16="http://schemas.microsoft.com/office/drawing/2014/main" id="{8BA5CC8D-473C-412A-95BE-651E3EB5E923}"/>
              </a:ext>
            </a:extLst>
          </p:cNvPr>
          <p:cNvSpPr>
            <a:spLocks noChangeShapeType="1"/>
          </p:cNvSpPr>
          <p:nvPr/>
        </p:nvSpPr>
        <p:spPr bwMode="auto">
          <a:xfrm>
            <a:off x="304800" y="4546600"/>
            <a:ext cx="2895600" cy="0"/>
          </a:xfrm>
          <a:prstGeom prst="line">
            <a:avLst/>
          </a:prstGeom>
          <a:noFill/>
          <a:ln w="76200">
            <a:solidFill>
              <a:srgbClr val="B0005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7" name="Line 6">
            <a:extLst>
              <a:ext uri="{FF2B5EF4-FFF2-40B4-BE49-F238E27FC236}">
                <a16:creationId xmlns:a16="http://schemas.microsoft.com/office/drawing/2014/main" id="{1143A772-ACC2-45E2-83CD-0A2B9F3B6072}"/>
              </a:ext>
            </a:extLst>
          </p:cNvPr>
          <p:cNvSpPr>
            <a:spLocks noChangeShapeType="1"/>
          </p:cNvSpPr>
          <p:nvPr/>
        </p:nvSpPr>
        <p:spPr bwMode="auto">
          <a:xfrm>
            <a:off x="304800" y="5080000"/>
            <a:ext cx="2895600" cy="0"/>
          </a:xfrm>
          <a:prstGeom prst="line">
            <a:avLst/>
          </a:prstGeom>
          <a:noFill/>
          <a:ln w="76200">
            <a:solidFill>
              <a:srgbClr val="00ACA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9" name="Text Box 7">
            <a:extLst>
              <a:ext uri="{FF2B5EF4-FFF2-40B4-BE49-F238E27FC236}">
                <a16:creationId xmlns:a16="http://schemas.microsoft.com/office/drawing/2014/main" id="{34767D31-5B5F-4C98-A2BB-4996575BBEDE}"/>
              </a:ext>
            </a:extLst>
          </p:cNvPr>
          <p:cNvSpPr txBox="1">
            <a:spLocks noChangeArrowheads="1"/>
          </p:cNvSpPr>
          <p:nvPr/>
        </p:nvSpPr>
        <p:spPr bwMode="auto">
          <a:xfrm>
            <a:off x="228600" y="4694238"/>
            <a:ext cx="316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Ecosistemas Pelágicos</a:t>
            </a:r>
          </a:p>
        </p:txBody>
      </p:sp>
      <p:sp>
        <p:nvSpPr>
          <p:cNvPr id="10" name="Line 8">
            <a:extLst>
              <a:ext uri="{FF2B5EF4-FFF2-40B4-BE49-F238E27FC236}">
                <a16:creationId xmlns:a16="http://schemas.microsoft.com/office/drawing/2014/main" id="{E21774E3-FE7F-4769-9A35-775A4E26EFC0}"/>
              </a:ext>
            </a:extLst>
          </p:cNvPr>
          <p:cNvSpPr>
            <a:spLocks noChangeShapeType="1"/>
          </p:cNvSpPr>
          <p:nvPr/>
        </p:nvSpPr>
        <p:spPr bwMode="auto">
          <a:xfrm>
            <a:off x="304800" y="5613400"/>
            <a:ext cx="2895600" cy="0"/>
          </a:xfrm>
          <a:prstGeom prst="line">
            <a:avLst/>
          </a:prstGeom>
          <a:noFill/>
          <a:ln w="76200">
            <a:solidFill>
              <a:srgbClr val="4F009E"/>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11" name="Text Box 9">
            <a:extLst>
              <a:ext uri="{FF2B5EF4-FFF2-40B4-BE49-F238E27FC236}">
                <a16:creationId xmlns:a16="http://schemas.microsoft.com/office/drawing/2014/main" id="{426FB906-B09A-468E-9827-EE876D4EE54E}"/>
              </a:ext>
            </a:extLst>
          </p:cNvPr>
          <p:cNvSpPr txBox="1">
            <a:spLocks noChangeArrowheads="1"/>
          </p:cNvSpPr>
          <p:nvPr/>
        </p:nvSpPr>
        <p:spPr bwMode="auto">
          <a:xfrm>
            <a:off x="228600" y="5227638"/>
            <a:ext cx="316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Manglares</a:t>
            </a:r>
          </a:p>
        </p:txBody>
      </p:sp>
      <p:sp>
        <p:nvSpPr>
          <p:cNvPr id="12" name="Line 10">
            <a:extLst>
              <a:ext uri="{FF2B5EF4-FFF2-40B4-BE49-F238E27FC236}">
                <a16:creationId xmlns:a16="http://schemas.microsoft.com/office/drawing/2014/main" id="{ED784BB9-2D5A-4201-B8D7-7BAE1AFF9BAA}"/>
              </a:ext>
            </a:extLst>
          </p:cNvPr>
          <p:cNvSpPr>
            <a:spLocks noChangeShapeType="1"/>
          </p:cNvSpPr>
          <p:nvPr/>
        </p:nvSpPr>
        <p:spPr bwMode="auto">
          <a:xfrm>
            <a:off x="6019800" y="5156200"/>
            <a:ext cx="1676400" cy="0"/>
          </a:xfrm>
          <a:prstGeom prst="line">
            <a:avLst/>
          </a:prstGeom>
          <a:noFill/>
          <a:ln w="76200">
            <a:solidFill>
              <a:srgbClr val="42E109"/>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13" name="Line 11">
            <a:extLst>
              <a:ext uri="{FF2B5EF4-FFF2-40B4-BE49-F238E27FC236}">
                <a16:creationId xmlns:a16="http://schemas.microsoft.com/office/drawing/2014/main" id="{36EFF12B-05EA-430C-AD03-DC18567F1B34}"/>
              </a:ext>
            </a:extLst>
          </p:cNvPr>
          <p:cNvSpPr>
            <a:spLocks noChangeShapeType="1"/>
          </p:cNvSpPr>
          <p:nvPr/>
        </p:nvSpPr>
        <p:spPr bwMode="auto">
          <a:xfrm>
            <a:off x="6019800" y="4775200"/>
            <a:ext cx="1676400" cy="0"/>
          </a:xfrm>
          <a:prstGeom prst="line">
            <a:avLst/>
          </a:prstGeom>
          <a:noFill/>
          <a:ln w="76200">
            <a:solidFill>
              <a:srgbClr val="A60EB2"/>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14" name="Text Box 12">
            <a:extLst>
              <a:ext uri="{FF2B5EF4-FFF2-40B4-BE49-F238E27FC236}">
                <a16:creationId xmlns:a16="http://schemas.microsoft.com/office/drawing/2014/main" id="{86B68D30-4E5E-43D2-A213-90968DDAE348}"/>
              </a:ext>
            </a:extLst>
          </p:cNvPr>
          <p:cNvSpPr txBox="1">
            <a:spLocks noChangeArrowheads="1"/>
          </p:cNvSpPr>
          <p:nvPr/>
        </p:nvSpPr>
        <p:spPr bwMode="auto">
          <a:xfrm>
            <a:off x="6019800" y="4389438"/>
            <a:ext cx="1266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Páramos</a:t>
            </a:r>
          </a:p>
        </p:txBody>
      </p:sp>
      <p:sp>
        <p:nvSpPr>
          <p:cNvPr id="15" name="Text Box 13">
            <a:extLst>
              <a:ext uri="{FF2B5EF4-FFF2-40B4-BE49-F238E27FC236}">
                <a16:creationId xmlns:a16="http://schemas.microsoft.com/office/drawing/2014/main" id="{CFC4BA0E-6F60-474B-855D-06C41D97BF2B}"/>
              </a:ext>
            </a:extLst>
          </p:cNvPr>
          <p:cNvSpPr txBox="1">
            <a:spLocks noChangeArrowheads="1"/>
          </p:cNvSpPr>
          <p:nvPr/>
        </p:nvSpPr>
        <p:spPr bwMode="auto">
          <a:xfrm>
            <a:off x="6019800" y="4770438"/>
            <a:ext cx="1176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Sabanas</a:t>
            </a:r>
          </a:p>
        </p:txBody>
      </p:sp>
      <p:sp>
        <p:nvSpPr>
          <p:cNvPr id="16" name="Line 14">
            <a:extLst>
              <a:ext uri="{FF2B5EF4-FFF2-40B4-BE49-F238E27FC236}">
                <a16:creationId xmlns:a16="http://schemas.microsoft.com/office/drawing/2014/main" id="{BA84BBDA-66D3-4E79-9789-89F624715C8B}"/>
              </a:ext>
            </a:extLst>
          </p:cNvPr>
          <p:cNvSpPr>
            <a:spLocks noChangeShapeType="1"/>
          </p:cNvSpPr>
          <p:nvPr/>
        </p:nvSpPr>
        <p:spPr bwMode="auto">
          <a:xfrm>
            <a:off x="304800" y="6146800"/>
            <a:ext cx="2895600" cy="0"/>
          </a:xfrm>
          <a:prstGeom prst="line">
            <a:avLst/>
          </a:prstGeom>
          <a:noFill/>
          <a:ln w="7620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17" name="Text Box 15">
            <a:extLst>
              <a:ext uri="{FF2B5EF4-FFF2-40B4-BE49-F238E27FC236}">
                <a16:creationId xmlns:a16="http://schemas.microsoft.com/office/drawing/2014/main" id="{A2572B77-21FC-41F5-BB5C-9473FA614D73}"/>
              </a:ext>
            </a:extLst>
          </p:cNvPr>
          <p:cNvSpPr txBox="1">
            <a:spLocks noChangeArrowheads="1"/>
          </p:cNvSpPr>
          <p:nvPr/>
        </p:nvSpPr>
        <p:spPr bwMode="auto">
          <a:xfrm>
            <a:off x="228600" y="5761038"/>
            <a:ext cx="2986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Ecosistemas Tepuyanos</a:t>
            </a:r>
          </a:p>
        </p:txBody>
      </p:sp>
      <p:sp>
        <p:nvSpPr>
          <p:cNvPr id="18" name="Line 16">
            <a:extLst>
              <a:ext uri="{FF2B5EF4-FFF2-40B4-BE49-F238E27FC236}">
                <a16:creationId xmlns:a16="http://schemas.microsoft.com/office/drawing/2014/main" id="{36E78EB6-E28E-495D-9507-303D1B5E3467}"/>
              </a:ext>
            </a:extLst>
          </p:cNvPr>
          <p:cNvSpPr>
            <a:spLocks noChangeShapeType="1"/>
          </p:cNvSpPr>
          <p:nvPr/>
        </p:nvSpPr>
        <p:spPr bwMode="auto">
          <a:xfrm>
            <a:off x="6019800" y="5613400"/>
            <a:ext cx="1676400" cy="0"/>
          </a:xfrm>
          <a:prstGeom prst="line">
            <a:avLst/>
          </a:prstGeom>
          <a:noFill/>
          <a:ln w="76200">
            <a:solidFill>
              <a:srgbClr val="009644"/>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19" name="Text Box 17">
            <a:extLst>
              <a:ext uri="{FF2B5EF4-FFF2-40B4-BE49-F238E27FC236}">
                <a16:creationId xmlns:a16="http://schemas.microsoft.com/office/drawing/2014/main" id="{6D619262-0594-4F2C-B961-1F1C9CB5CA86}"/>
              </a:ext>
            </a:extLst>
          </p:cNvPr>
          <p:cNvSpPr txBox="1">
            <a:spLocks noChangeArrowheads="1"/>
          </p:cNvSpPr>
          <p:nvPr/>
        </p:nvSpPr>
        <p:spPr bwMode="auto">
          <a:xfrm>
            <a:off x="6019800" y="5227638"/>
            <a:ext cx="1176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Bosques</a:t>
            </a:r>
          </a:p>
        </p:txBody>
      </p:sp>
      <p:sp>
        <p:nvSpPr>
          <p:cNvPr id="20" name="Text Box 18">
            <a:extLst>
              <a:ext uri="{FF2B5EF4-FFF2-40B4-BE49-F238E27FC236}">
                <a16:creationId xmlns:a16="http://schemas.microsoft.com/office/drawing/2014/main" id="{A97E50DD-559B-44D2-A84D-44C1B44C8BD5}"/>
              </a:ext>
            </a:extLst>
          </p:cNvPr>
          <p:cNvSpPr txBox="1">
            <a:spLocks noChangeArrowheads="1"/>
          </p:cNvSpPr>
          <p:nvPr/>
        </p:nvSpPr>
        <p:spPr bwMode="auto">
          <a:xfrm>
            <a:off x="6019800" y="5684838"/>
            <a:ext cx="144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Morichales</a:t>
            </a:r>
          </a:p>
        </p:txBody>
      </p:sp>
      <p:sp>
        <p:nvSpPr>
          <p:cNvPr id="21" name="Line 19">
            <a:extLst>
              <a:ext uri="{FF2B5EF4-FFF2-40B4-BE49-F238E27FC236}">
                <a16:creationId xmlns:a16="http://schemas.microsoft.com/office/drawing/2014/main" id="{D1057769-3F78-4F59-8383-187995BEF3CD}"/>
              </a:ext>
            </a:extLst>
          </p:cNvPr>
          <p:cNvSpPr>
            <a:spLocks noChangeShapeType="1"/>
          </p:cNvSpPr>
          <p:nvPr/>
        </p:nvSpPr>
        <p:spPr bwMode="auto">
          <a:xfrm>
            <a:off x="6019800" y="6070600"/>
            <a:ext cx="1676400" cy="0"/>
          </a:xfrm>
          <a:prstGeom prst="line">
            <a:avLst/>
          </a:prstGeom>
          <a:noFill/>
          <a:ln w="76200">
            <a:solidFill>
              <a:srgbClr val="6C4800"/>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22" name="Text Box 20">
            <a:extLst>
              <a:ext uri="{FF2B5EF4-FFF2-40B4-BE49-F238E27FC236}">
                <a16:creationId xmlns:a16="http://schemas.microsoft.com/office/drawing/2014/main" id="{7AA1A9B9-2ABF-4FBD-A196-9DF05868BBCA}"/>
              </a:ext>
            </a:extLst>
          </p:cNvPr>
          <p:cNvSpPr txBox="1">
            <a:spLocks noChangeArrowheads="1"/>
          </p:cNvSpPr>
          <p:nvPr/>
        </p:nvSpPr>
        <p:spPr bwMode="auto">
          <a:xfrm>
            <a:off x="228600" y="3627438"/>
            <a:ext cx="3981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7" rIns="91434" bIns="45717">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es-VE" sz="1400" b="0">
                <a:effectLst/>
                <a:latin typeface="Arial Black" panose="020B0A04020102020204" pitchFamily="34" charset="0"/>
              </a:rPr>
              <a:t>Matorrales, Cardonales y Espinares</a:t>
            </a:r>
          </a:p>
        </p:txBody>
      </p:sp>
      <p:sp>
        <p:nvSpPr>
          <p:cNvPr id="23" name="WordArt 21">
            <a:extLst>
              <a:ext uri="{FF2B5EF4-FFF2-40B4-BE49-F238E27FC236}">
                <a16:creationId xmlns:a16="http://schemas.microsoft.com/office/drawing/2014/main" id="{1AD84F49-848C-41B0-AB75-860D0018059C}"/>
              </a:ext>
            </a:extLst>
          </p:cNvPr>
          <p:cNvSpPr>
            <a:spLocks noChangeArrowheads="1" noChangeShapeType="1" noTextEdit="1"/>
          </p:cNvSpPr>
          <p:nvPr/>
        </p:nvSpPr>
        <p:spPr bwMode="auto">
          <a:xfrm>
            <a:off x="152400" y="1955800"/>
            <a:ext cx="4749800" cy="1447800"/>
          </a:xfrm>
          <a:prstGeom prst="rect">
            <a:avLst/>
          </a:prstGeom>
        </p:spPr>
        <p:txBody>
          <a:bodyPr wrap="none" fromWordArt="1">
            <a:prstTxWarp prst="textPlain">
              <a:avLst>
                <a:gd name="adj" fmla="val 50000"/>
              </a:avLst>
            </a:prstTxWarp>
          </a:bodyPr>
          <a:lstStyle/>
          <a:p>
            <a:pPr algn="ctr"/>
            <a:r>
              <a:rPr lang="es-VE" kern="10" dirty="0">
                <a:ln w="28575">
                  <a:solidFill>
                    <a:schemeClr val="tx1"/>
                  </a:solidFill>
                  <a:round/>
                  <a:headEnd/>
                  <a:tailEnd/>
                </a:ln>
                <a:solidFill>
                  <a:srgbClr val="FFFFFF"/>
                </a:solidFill>
                <a:effectLst>
                  <a:outerShdw algn="tl" rotWithShape="0">
                    <a:srgbClr val="000000">
                      <a:alpha val="70000"/>
                    </a:srgbClr>
                  </a:outerShdw>
                </a:effectLst>
                <a:latin typeface="Arial Black" panose="020B0A04020102020204" pitchFamily="34" charset="0"/>
              </a:rPr>
              <a:t>Ecosistemas </a:t>
            </a:r>
          </a:p>
          <a:p>
            <a:pPr algn="ctr"/>
            <a:r>
              <a:rPr lang="es-VE" kern="10" dirty="0">
                <a:ln w="28575">
                  <a:solidFill>
                    <a:schemeClr val="tx1"/>
                  </a:solidFill>
                  <a:round/>
                  <a:headEnd/>
                  <a:tailEnd/>
                </a:ln>
                <a:solidFill>
                  <a:srgbClr val="FFFFFF"/>
                </a:solidFill>
                <a:effectLst>
                  <a:outerShdw algn="tl" rotWithShape="0">
                    <a:srgbClr val="000000">
                      <a:alpha val="70000"/>
                    </a:srgbClr>
                  </a:outerShdw>
                </a:effectLst>
                <a:latin typeface="Arial Black" panose="020B0A04020102020204" pitchFamily="34" charset="0"/>
              </a:rPr>
              <a:t>de Venezuela</a:t>
            </a:r>
          </a:p>
        </p:txBody>
      </p:sp>
      <p:sp>
        <p:nvSpPr>
          <p:cNvPr id="24" name="Line 4">
            <a:extLst>
              <a:ext uri="{FF2B5EF4-FFF2-40B4-BE49-F238E27FC236}">
                <a16:creationId xmlns:a16="http://schemas.microsoft.com/office/drawing/2014/main" id="{808A7915-502E-41F3-BBE9-62CDFC1DB7C0}"/>
              </a:ext>
            </a:extLst>
          </p:cNvPr>
          <p:cNvSpPr>
            <a:spLocks noChangeShapeType="1"/>
          </p:cNvSpPr>
          <p:nvPr/>
        </p:nvSpPr>
        <p:spPr bwMode="auto">
          <a:xfrm>
            <a:off x="304800" y="4013200"/>
            <a:ext cx="2895600" cy="0"/>
          </a:xfrm>
          <a:prstGeom prst="line">
            <a:avLst/>
          </a:prstGeom>
          <a:noFill/>
          <a:ln w="76200">
            <a:solidFill>
              <a:srgbClr val="C2BE0E"/>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25" name="Line 5">
            <a:extLst>
              <a:ext uri="{FF2B5EF4-FFF2-40B4-BE49-F238E27FC236}">
                <a16:creationId xmlns:a16="http://schemas.microsoft.com/office/drawing/2014/main" id="{96ECA3D4-DE92-4256-A3DD-BA84D77A6921}"/>
              </a:ext>
            </a:extLst>
          </p:cNvPr>
          <p:cNvSpPr>
            <a:spLocks noChangeShapeType="1"/>
          </p:cNvSpPr>
          <p:nvPr/>
        </p:nvSpPr>
        <p:spPr bwMode="auto">
          <a:xfrm>
            <a:off x="304800" y="4546600"/>
            <a:ext cx="2895600" cy="0"/>
          </a:xfrm>
          <a:prstGeom prst="line">
            <a:avLst/>
          </a:prstGeom>
          <a:noFill/>
          <a:ln w="76200">
            <a:solidFill>
              <a:srgbClr val="B0005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26" name="Line 6">
            <a:extLst>
              <a:ext uri="{FF2B5EF4-FFF2-40B4-BE49-F238E27FC236}">
                <a16:creationId xmlns:a16="http://schemas.microsoft.com/office/drawing/2014/main" id="{B610C028-67A7-4FCF-8D85-FA4B1400A057}"/>
              </a:ext>
            </a:extLst>
          </p:cNvPr>
          <p:cNvSpPr>
            <a:spLocks noChangeShapeType="1"/>
          </p:cNvSpPr>
          <p:nvPr/>
        </p:nvSpPr>
        <p:spPr bwMode="auto">
          <a:xfrm>
            <a:off x="304800" y="5080000"/>
            <a:ext cx="2895600" cy="0"/>
          </a:xfrm>
          <a:prstGeom prst="line">
            <a:avLst/>
          </a:prstGeom>
          <a:noFill/>
          <a:ln w="76200">
            <a:solidFill>
              <a:srgbClr val="00ACA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27" name="Line 4">
            <a:extLst>
              <a:ext uri="{FF2B5EF4-FFF2-40B4-BE49-F238E27FC236}">
                <a16:creationId xmlns:a16="http://schemas.microsoft.com/office/drawing/2014/main" id="{2854AF4B-2DFE-4D26-91BF-A6D0E47887A9}"/>
              </a:ext>
            </a:extLst>
          </p:cNvPr>
          <p:cNvSpPr>
            <a:spLocks noChangeShapeType="1"/>
          </p:cNvSpPr>
          <p:nvPr/>
        </p:nvSpPr>
        <p:spPr bwMode="auto">
          <a:xfrm>
            <a:off x="304800" y="4013200"/>
            <a:ext cx="2895600" cy="0"/>
          </a:xfrm>
          <a:prstGeom prst="line">
            <a:avLst/>
          </a:prstGeom>
          <a:noFill/>
          <a:ln w="76200">
            <a:solidFill>
              <a:srgbClr val="C2BE0E"/>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28" name="Line 5">
            <a:extLst>
              <a:ext uri="{FF2B5EF4-FFF2-40B4-BE49-F238E27FC236}">
                <a16:creationId xmlns:a16="http://schemas.microsoft.com/office/drawing/2014/main" id="{C64F2330-2710-4F31-B413-C2E553BD6D82}"/>
              </a:ext>
            </a:extLst>
          </p:cNvPr>
          <p:cNvSpPr>
            <a:spLocks noChangeShapeType="1"/>
          </p:cNvSpPr>
          <p:nvPr/>
        </p:nvSpPr>
        <p:spPr bwMode="auto">
          <a:xfrm>
            <a:off x="304800" y="4546600"/>
            <a:ext cx="2895600" cy="0"/>
          </a:xfrm>
          <a:prstGeom prst="line">
            <a:avLst/>
          </a:prstGeom>
          <a:noFill/>
          <a:ln w="76200">
            <a:solidFill>
              <a:srgbClr val="B0005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29" name="Line 8">
            <a:extLst>
              <a:ext uri="{FF2B5EF4-FFF2-40B4-BE49-F238E27FC236}">
                <a16:creationId xmlns:a16="http://schemas.microsoft.com/office/drawing/2014/main" id="{CFA85B95-8004-4BB0-AB01-DC83BB7B41A6}"/>
              </a:ext>
            </a:extLst>
          </p:cNvPr>
          <p:cNvSpPr>
            <a:spLocks noChangeShapeType="1"/>
          </p:cNvSpPr>
          <p:nvPr/>
        </p:nvSpPr>
        <p:spPr bwMode="auto">
          <a:xfrm>
            <a:off x="304800" y="5613400"/>
            <a:ext cx="2895600" cy="0"/>
          </a:xfrm>
          <a:prstGeom prst="line">
            <a:avLst/>
          </a:prstGeom>
          <a:noFill/>
          <a:ln w="76200">
            <a:solidFill>
              <a:srgbClr val="4F009E"/>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0" name="Line 6">
            <a:extLst>
              <a:ext uri="{FF2B5EF4-FFF2-40B4-BE49-F238E27FC236}">
                <a16:creationId xmlns:a16="http://schemas.microsoft.com/office/drawing/2014/main" id="{DC5DC5A3-5188-4C05-A118-5C7118E6C6E0}"/>
              </a:ext>
            </a:extLst>
          </p:cNvPr>
          <p:cNvSpPr>
            <a:spLocks noChangeShapeType="1"/>
          </p:cNvSpPr>
          <p:nvPr/>
        </p:nvSpPr>
        <p:spPr bwMode="auto">
          <a:xfrm>
            <a:off x="304800" y="5080000"/>
            <a:ext cx="2895600" cy="0"/>
          </a:xfrm>
          <a:prstGeom prst="line">
            <a:avLst/>
          </a:prstGeom>
          <a:noFill/>
          <a:ln w="76200">
            <a:solidFill>
              <a:srgbClr val="00ACA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1" name="Line 4">
            <a:extLst>
              <a:ext uri="{FF2B5EF4-FFF2-40B4-BE49-F238E27FC236}">
                <a16:creationId xmlns:a16="http://schemas.microsoft.com/office/drawing/2014/main" id="{A74AB224-C5A7-4ED7-9001-B8040ABB6611}"/>
              </a:ext>
            </a:extLst>
          </p:cNvPr>
          <p:cNvSpPr>
            <a:spLocks noChangeShapeType="1"/>
          </p:cNvSpPr>
          <p:nvPr/>
        </p:nvSpPr>
        <p:spPr bwMode="auto">
          <a:xfrm>
            <a:off x="304800" y="4013200"/>
            <a:ext cx="2895600" cy="0"/>
          </a:xfrm>
          <a:prstGeom prst="line">
            <a:avLst/>
          </a:prstGeom>
          <a:noFill/>
          <a:ln w="76200">
            <a:solidFill>
              <a:srgbClr val="C2BE0E"/>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2" name="Line 5">
            <a:extLst>
              <a:ext uri="{FF2B5EF4-FFF2-40B4-BE49-F238E27FC236}">
                <a16:creationId xmlns:a16="http://schemas.microsoft.com/office/drawing/2014/main" id="{D38C1145-9FC5-4337-8673-B5125B04DF18}"/>
              </a:ext>
            </a:extLst>
          </p:cNvPr>
          <p:cNvSpPr>
            <a:spLocks noChangeShapeType="1"/>
          </p:cNvSpPr>
          <p:nvPr/>
        </p:nvSpPr>
        <p:spPr bwMode="auto">
          <a:xfrm>
            <a:off x="304800" y="4546600"/>
            <a:ext cx="2895600" cy="0"/>
          </a:xfrm>
          <a:prstGeom prst="line">
            <a:avLst/>
          </a:prstGeom>
          <a:noFill/>
          <a:ln w="76200">
            <a:solidFill>
              <a:srgbClr val="B0005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3" name="Line 14">
            <a:extLst>
              <a:ext uri="{FF2B5EF4-FFF2-40B4-BE49-F238E27FC236}">
                <a16:creationId xmlns:a16="http://schemas.microsoft.com/office/drawing/2014/main" id="{27A745BE-7B97-493A-8071-4C7FAB0963F0}"/>
              </a:ext>
            </a:extLst>
          </p:cNvPr>
          <p:cNvSpPr>
            <a:spLocks noChangeShapeType="1"/>
          </p:cNvSpPr>
          <p:nvPr/>
        </p:nvSpPr>
        <p:spPr bwMode="auto">
          <a:xfrm>
            <a:off x="304800" y="6146800"/>
            <a:ext cx="2895600" cy="0"/>
          </a:xfrm>
          <a:prstGeom prst="line">
            <a:avLst/>
          </a:prstGeom>
          <a:noFill/>
          <a:ln w="76200">
            <a:solidFill>
              <a:srgbClr val="FF9933"/>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4" name="Line 8">
            <a:extLst>
              <a:ext uri="{FF2B5EF4-FFF2-40B4-BE49-F238E27FC236}">
                <a16:creationId xmlns:a16="http://schemas.microsoft.com/office/drawing/2014/main" id="{40B76DC4-E13A-4439-99AD-1E870A67159A}"/>
              </a:ext>
            </a:extLst>
          </p:cNvPr>
          <p:cNvSpPr>
            <a:spLocks noChangeShapeType="1"/>
          </p:cNvSpPr>
          <p:nvPr/>
        </p:nvSpPr>
        <p:spPr bwMode="auto">
          <a:xfrm>
            <a:off x="304800" y="5613400"/>
            <a:ext cx="2895600" cy="0"/>
          </a:xfrm>
          <a:prstGeom prst="line">
            <a:avLst/>
          </a:prstGeom>
          <a:noFill/>
          <a:ln w="76200">
            <a:solidFill>
              <a:srgbClr val="4F009E"/>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5" name="Line 6">
            <a:extLst>
              <a:ext uri="{FF2B5EF4-FFF2-40B4-BE49-F238E27FC236}">
                <a16:creationId xmlns:a16="http://schemas.microsoft.com/office/drawing/2014/main" id="{AD336F7E-6931-40D6-8B9A-0AF53E324DA1}"/>
              </a:ext>
            </a:extLst>
          </p:cNvPr>
          <p:cNvSpPr>
            <a:spLocks noChangeShapeType="1"/>
          </p:cNvSpPr>
          <p:nvPr/>
        </p:nvSpPr>
        <p:spPr bwMode="auto">
          <a:xfrm>
            <a:off x="304800" y="5080000"/>
            <a:ext cx="2895600" cy="0"/>
          </a:xfrm>
          <a:prstGeom prst="line">
            <a:avLst/>
          </a:prstGeom>
          <a:noFill/>
          <a:ln w="76200">
            <a:solidFill>
              <a:srgbClr val="00ACA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6" name="Line 4">
            <a:extLst>
              <a:ext uri="{FF2B5EF4-FFF2-40B4-BE49-F238E27FC236}">
                <a16:creationId xmlns:a16="http://schemas.microsoft.com/office/drawing/2014/main" id="{41667D25-2FDC-4A72-8DB1-61374DFA4B97}"/>
              </a:ext>
            </a:extLst>
          </p:cNvPr>
          <p:cNvSpPr>
            <a:spLocks noChangeShapeType="1"/>
          </p:cNvSpPr>
          <p:nvPr/>
        </p:nvSpPr>
        <p:spPr bwMode="auto">
          <a:xfrm>
            <a:off x="304800" y="4013200"/>
            <a:ext cx="2895600" cy="0"/>
          </a:xfrm>
          <a:prstGeom prst="line">
            <a:avLst/>
          </a:prstGeom>
          <a:noFill/>
          <a:ln w="76200">
            <a:solidFill>
              <a:srgbClr val="C2BE0E"/>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7" name="Line 5">
            <a:extLst>
              <a:ext uri="{FF2B5EF4-FFF2-40B4-BE49-F238E27FC236}">
                <a16:creationId xmlns:a16="http://schemas.microsoft.com/office/drawing/2014/main" id="{CDA61B3A-E208-4E4D-ABFB-6E5210BD225D}"/>
              </a:ext>
            </a:extLst>
          </p:cNvPr>
          <p:cNvSpPr>
            <a:spLocks noChangeShapeType="1"/>
          </p:cNvSpPr>
          <p:nvPr/>
        </p:nvSpPr>
        <p:spPr bwMode="auto">
          <a:xfrm>
            <a:off x="304800" y="4546600"/>
            <a:ext cx="2895600" cy="0"/>
          </a:xfrm>
          <a:prstGeom prst="line">
            <a:avLst/>
          </a:prstGeom>
          <a:noFill/>
          <a:ln w="76200">
            <a:solidFill>
              <a:srgbClr val="B00058"/>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8" name="Line 10">
            <a:extLst>
              <a:ext uri="{FF2B5EF4-FFF2-40B4-BE49-F238E27FC236}">
                <a16:creationId xmlns:a16="http://schemas.microsoft.com/office/drawing/2014/main" id="{7BA6D0AF-AF09-4924-BDF1-0B3DC07ADD46}"/>
              </a:ext>
            </a:extLst>
          </p:cNvPr>
          <p:cNvSpPr>
            <a:spLocks noChangeShapeType="1"/>
          </p:cNvSpPr>
          <p:nvPr/>
        </p:nvSpPr>
        <p:spPr bwMode="auto">
          <a:xfrm>
            <a:off x="6019800" y="5156200"/>
            <a:ext cx="1676400" cy="0"/>
          </a:xfrm>
          <a:prstGeom prst="line">
            <a:avLst/>
          </a:prstGeom>
          <a:noFill/>
          <a:ln w="76200">
            <a:solidFill>
              <a:srgbClr val="42E109"/>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39" name="Line 11">
            <a:extLst>
              <a:ext uri="{FF2B5EF4-FFF2-40B4-BE49-F238E27FC236}">
                <a16:creationId xmlns:a16="http://schemas.microsoft.com/office/drawing/2014/main" id="{D2972CA4-4399-40E7-9F66-AA7664B25F90}"/>
              </a:ext>
            </a:extLst>
          </p:cNvPr>
          <p:cNvSpPr>
            <a:spLocks noChangeShapeType="1"/>
          </p:cNvSpPr>
          <p:nvPr/>
        </p:nvSpPr>
        <p:spPr bwMode="auto">
          <a:xfrm>
            <a:off x="6019800" y="4775200"/>
            <a:ext cx="1676400" cy="0"/>
          </a:xfrm>
          <a:prstGeom prst="line">
            <a:avLst/>
          </a:prstGeom>
          <a:noFill/>
          <a:ln w="76200">
            <a:solidFill>
              <a:srgbClr val="A60EB2"/>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40" name="Line 16">
            <a:extLst>
              <a:ext uri="{FF2B5EF4-FFF2-40B4-BE49-F238E27FC236}">
                <a16:creationId xmlns:a16="http://schemas.microsoft.com/office/drawing/2014/main" id="{1FFB7260-A4CA-4D74-9D7C-52E86B2523E4}"/>
              </a:ext>
            </a:extLst>
          </p:cNvPr>
          <p:cNvSpPr>
            <a:spLocks noChangeShapeType="1"/>
          </p:cNvSpPr>
          <p:nvPr/>
        </p:nvSpPr>
        <p:spPr bwMode="auto">
          <a:xfrm>
            <a:off x="6019800" y="5613400"/>
            <a:ext cx="1676400" cy="0"/>
          </a:xfrm>
          <a:prstGeom prst="line">
            <a:avLst/>
          </a:prstGeom>
          <a:noFill/>
          <a:ln w="76200">
            <a:solidFill>
              <a:srgbClr val="009644"/>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41" name="Line 19">
            <a:extLst>
              <a:ext uri="{FF2B5EF4-FFF2-40B4-BE49-F238E27FC236}">
                <a16:creationId xmlns:a16="http://schemas.microsoft.com/office/drawing/2014/main" id="{D039418B-0A7C-4B12-B8D9-48EE7A4E7F63}"/>
              </a:ext>
            </a:extLst>
          </p:cNvPr>
          <p:cNvSpPr>
            <a:spLocks noChangeShapeType="1"/>
          </p:cNvSpPr>
          <p:nvPr/>
        </p:nvSpPr>
        <p:spPr bwMode="auto">
          <a:xfrm>
            <a:off x="6019800" y="6070600"/>
            <a:ext cx="1676400" cy="0"/>
          </a:xfrm>
          <a:prstGeom prst="line">
            <a:avLst/>
          </a:prstGeom>
          <a:noFill/>
          <a:ln w="76200">
            <a:solidFill>
              <a:srgbClr val="6C4800"/>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42" name="Line 10">
            <a:extLst>
              <a:ext uri="{FF2B5EF4-FFF2-40B4-BE49-F238E27FC236}">
                <a16:creationId xmlns:a16="http://schemas.microsoft.com/office/drawing/2014/main" id="{D0F80D0E-AC6F-46A0-B880-9EF824AE8A25}"/>
              </a:ext>
            </a:extLst>
          </p:cNvPr>
          <p:cNvSpPr>
            <a:spLocks noChangeShapeType="1"/>
          </p:cNvSpPr>
          <p:nvPr/>
        </p:nvSpPr>
        <p:spPr bwMode="auto">
          <a:xfrm>
            <a:off x="6019800" y="5156200"/>
            <a:ext cx="1676400" cy="0"/>
          </a:xfrm>
          <a:prstGeom prst="line">
            <a:avLst/>
          </a:prstGeom>
          <a:noFill/>
          <a:ln w="76200">
            <a:solidFill>
              <a:srgbClr val="42E109"/>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43" name="Line 11">
            <a:extLst>
              <a:ext uri="{FF2B5EF4-FFF2-40B4-BE49-F238E27FC236}">
                <a16:creationId xmlns:a16="http://schemas.microsoft.com/office/drawing/2014/main" id="{5005A329-1785-4662-8C13-109094AB4233}"/>
              </a:ext>
            </a:extLst>
          </p:cNvPr>
          <p:cNvSpPr>
            <a:spLocks noChangeShapeType="1"/>
          </p:cNvSpPr>
          <p:nvPr/>
        </p:nvSpPr>
        <p:spPr bwMode="auto">
          <a:xfrm>
            <a:off x="6019800" y="4775200"/>
            <a:ext cx="1676400" cy="0"/>
          </a:xfrm>
          <a:prstGeom prst="line">
            <a:avLst/>
          </a:prstGeom>
          <a:noFill/>
          <a:ln w="76200">
            <a:solidFill>
              <a:srgbClr val="A60EB2"/>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
        <p:nvSpPr>
          <p:cNvPr id="44" name="Line 16">
            <a:extLst>
              <a:ext uri="{FF2B5EF4-FFF2-40B4-BE49-F238E27FC236}">
                <a16:creationId xmlns:a16="http://schemas.microsoft.com/office/drawing/2014/main" id="{E18F7D28-DE85-4D3A-ABCC-430CD49F9F6F}"/>
              </a:ext>
            </a:extLst>
          </p:cNvPr>
          <p:cNvSpPr>
            <a:spLocks noChangeShapeType="1"/>
          </p:cNvSpPr>
          <p:nvPr/>
        </p:nvSpPr>
        <p:spPr bwMode="auto">
          <a:xfrm>
            <a:off x="6019800" y="5613400"/>
            <a:ext cx="1676400" cy="0"/>
          </a:xfrm>
          <a:prstGeom prst="line">
            <a:avLst/>
          </a:prstGeom>
          <a:noFill/>
          <a:ln w="76200">
            <a:solidFill>
              <a:srgbClr val="009644"/>
            </a:solidFill>
            <a:round/>
            <a:headEnd/>
            <a:tailEnd/>
          </a:ln>
          <a:extLst>
            <a:ext uri="{909E8E84-426E-40DD-AFC4-6F175D3DCCD1}">
              <a14:hiddenFill xmlns:a14="http://schemas.microsoft.com/office/drawing/2010/main">
                <a:noFill/>
              </a14:hiddenFill>
            </a:ext>
          </a:extLst>
        </p:spPr>
        <p:txBody>
          <a:bodyPr wrap="none" anchor="ctr"/>
          <a:lstStyle/>
          <a:p>
            <a:endParaRPr lang="es-VE"/>
          </a:p>
        </p:txBody>
      </p:sp>
    </p:spTree>
    <p:extLst>
      <p:ext uri="{BB962C8B-B14F-4D97-AF65-F5344CB8AC3E}">
        <p14:creationId xmlns:p14="http://schemas.microsoft.com/office/powerpoint/2010/main" val="135769153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ppt_w"/>
                                          </p:val>
                                        </p:tav>
                                        <p:tav tm="100000">
                                          <p:val>
                                            <p:strVal val="#ppt_w"/>
                                          </p:val>
                                        </p:tav>
                                      </p:tavLst>
                                    </p:anim>
                                    <p:anim calcmode="lin" valueType="num">
                                      <p:cBhvr>
                                        <p:cTn id="8" dur="500" fill="hold"/>
                                        <p:tgtEl>
                                          <p:spTgt spid="2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strVal val="4*#ppt_w"/>
                                          </p:val>
                                        </p:tav>
                                        <p:tav tm="100000">
                                          <p:val>
                                            <p:strVal val="#ppt_w"/>
                                          </p:val>
                                        </p:tav>
                                      </p:tavLst>
                                    </p:anim>
                                    <p:anim calcmode="lin" valueType="num">
                                      <p:cBhvr>
                                        <p:cTn id="14" dur="500" fill="hold"/>
                                        <p:tgtEl>
                                          <p:spTgt spid="22"/>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4*#ppt_w"/>
                                          </p:val>
                                        </p:tav>
                                        <p:tav tm="100000">
                                          <p:val>
                                            <p:strVal val="#ppt_w"/>
                                          </p:val>
                                        </p:tav>
                                      </p:tavLst>
                                    </p:anim>
                                    <p:anim calcmode="lin" valueType="num">
                                      <p:cBhvr>
                                        <p:cTn id="20"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strVal val="4*#ppt_w"/>
                                          </p:val>
                                        </p:tav>
                                        <p:tav tm="100000">
                                          <p:val>
                                            <p:strVal val="#ppt_w"/>
                                          </p:val>
                                        </p:tav>
                                      </p:tavLst>
                                    </p:anim>
                                    <p:anim calcmode="lin" valueType="num">
                                      <p:cBhvr>
                                        <p:cTn id="26" dur="500" fill="hold"/>
                                        <p:tgtEl>
                                          <p:spTgt spid="9"/>
                                        </p:tgtEl>
                                        <p:attrNameLst>
                                          <p:attrName>ppt_h</p:attrName>
                                        </p:attrNameLst>
                                      </p:cBhvr>
                                      <p:tavLst>
                                        <p:tav tm="0">
                                          <p:val>
                                            <p:strVal val="4*#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4*#ppt_w"/>
                                          </p:val>
                                        </p:tav>
                                        <p:tav tm="100000">
                                          <p:val>
                                            <p:strVal val="#ppt_w"/>
                                          </p:val>
                                        </p:tav>
                                      </p:tavLst>
                                    </p:anim>
                                    <p:anim calcmode="lin" valueType="num">
                                      <p:cBhvr>
                                        <p:cTn id="32" dur="500" fill="hold"/>
                                        <p:tgtEl>
                                          <p:spTgt spid="11"/>
                                        </p:tgtEl>
                                        <p:attrNameLst>
                                          <p:attrName>ppt_h</p:attrName>
                                        </p:attrNameLst>
                                      </p:cBhvr>
                                      <p:tavLst>
                                        <p:tav tm="0">
                                          <p:val>
                                            <p:strVal val="4*#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strVal val="4*#ppt_w"/>
                                          </p:val>
                                        </p:tav>
                                        <p:tav tm="100000">
                                          <p:val>
                                            <p:strVal val="#ppt_w"/>
                                          </p:val>
                                        </p:tav>
                                      </p:tavLst>
                                    </p:anim>
                                    <p:anim calcmode="lin" valueType="num">
                                      <p:cBhvr>
                                        <p:cTn id="38" dur="500" fill="hold"/>
                                        <p:tgtEl>
                                          <p:spTgt spid="17"/>
                                        </p:tgtEl>
                                        <p:attrNameLst>
                                          <p:attrName>ppt_h</p:attrName>
                                        </p:attrNameLst>
                                      </p:cBhvr>
                                      <p:tavLst>
                                        <p:tav tm="0">
                                          <p:val>
                                            <p:strVal val="4*#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strVal val="4*#ppt_w"/>
                                          </p:val>
                                        </p:tav>
                                        <p:tav tm="100000">
                                          <p:val>
                                            <p:strVal val="#ppt_w"/>
                                          </p:val>
                                        </p:tav>
                                      </p:tavLst>
                                    </p:anim>
                                    <p:anim calcmode="lin" valueType="num">
                                      <p:cBhvr>
                                        <p:cTn id="44" dur="500" fill="hold"/>
                                        <p:tgtEl>
                                          <p:spTgt spid="14"/>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32"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strVal val="4*#ppt_w"/>
                                          </p:val>
                                        </p:tav>
                                        <p:tav tm="100000">
                                          <p:val>
                                            <p:strVal val="#ppt_w"/>
                                          </p:val>
                                        </p:tav>
                                      </p:tavLst>
                                    </p:anim>
                                    <p:anim calcmode="lin" valueType="num">
                                      <p:cBhvr>
                                        <p:cTn id="50" dur="500" fill="hold"/>
                                        <p:tgtEl>
                                          <p:spTgt spid="15"/>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32"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strVal val="4*#ppt_w"/>
                                          </p:val>
                                        </p:tav>
                                        <p:tav tm="100000">
                                          <p:val>
                                            <p:strVal val="#ppt_w"/>
                                          </p:val>
                                        </p:tav>
                                      </p:tavLst>
                                    </p:anim>
                                    <p:anim calcmode="lin" valueType="num">
                                      <p:cBhvr>
                                        <p:cTn id="56" dur="500" fill="hold"/>
                                        <p:tgtEl>
                                          <p:spTgt spid="19"/>
                                        </p:tgtEl>
                                        <p:attrNameLst>
                                          <p:attrName>ppt_h</p:attrName>
                                        </p:attrNameLst>
                                      </p:cBhvr>
                                      <p:tavLst>
                                        <p:tav tm="0">
                                          <p:val>
                                            <p:strVal val="4*#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32"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strVal val="4*#ppt_w"/>
                                          </p:val>
                                        </p:tav>
                                        <p:tav tm="100000">
                                          <p:val>
                                            <p:strVal val="#ppt_w"/>
                                          </p:val>
                                        </p:tav>
                                      </p:tavLst>
                                    </p:anim>
                                    <p:anim calcmode="lin" valueType="num">
                                      <p:cBhvr>
                                        <p:cTn id="62" dur="500" fill="hold"/>
                                        <p:tgtEl>
                                          <p:spTgt spid="2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9" grpId="0" autoUpdateAnimBg="0"/>
      <p:bldP spid="11" grpId="0" autoUpdateAnimBg="0"/>
      <p:bldP spid="14" grpId="0" autoUpdateAnimBg="0"/>
      <p:bldP spid="15" grpId="0" autoUpdateAnimBg="0"/>
      <p:bldP spid="17" grpId="0" autoUpdateAnimBg="0"/>
      <p:bldP spid="19" grpId="0" autoUpdateAnimBg="0"/>
      <p:bldP spid="20" grpId="0" autoUpdateAnimBg="0"/>
      <p:bldP spid="22"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pic>
        <p:nvPicPr>
          <p:cNvPr id="4" name="Picture 2">
            <a:extLst>
              <a:ext uri="{FF2B5EF4-FFF2-40B4-BE49-F238E27FC236}">
                <a16:creationId xmlns:a16="http://schemas.microsoft.com/office/drawing/2014/main" id="{763FBB9F-FADE-4BE6-A9A1-69A2E6AA3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323" b="12729"/>
          <a:stretch>
            <a:fillRect/>
          </a:stretch>
        </p:blipFill>
        <p:spPr bwMode="auto">
          <a:xfrm>
            <a:off x="5493970" y="2599840"/>
            <a:ext cx="3529013" cy="1454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3E098401-0BB5-46F1-950F-541002E41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05"/>
          <a:stretch>
            <a:fillRect/>
          </a:stretch>
        </p:blipFill>
        <p:spPr bwMode="auto">
          <a:xfrm>
            <a:off x="4387483" y="699846"/>
            <a:ext cx="4672012" cy="17414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B71CCAAE-FD0B-4C35-B7EC-08000A65AAE6}"/>
              </a:ext>
            </a:extLst>
          </p:cNvPr>
          <p:cNvSpPr txBox="1">
            <a:spLocks noChangeArrowheads="1"/>
          </p:cNvSpPr>
          <p:nvPr/>
        </p:nvSpPr>
        <p:spPr bwMode="auto">
          <a:xfrm>
            <a:off x="609600" y="152400"/>
            <a:ext cx="853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ES" altLang="es-VE" sz="3200">
                <a:effectLst>
                  <a:outerShdw blurRad="38100" dist="38100" dir="2700000" algn="tl">
                    <a:srgbClr val="C0C0C0"/>
                  </a:outerShdw>
                </a:effectLst>
                <a:latin typeface="Plump MT"/>
              </a:rPr>
              <a:t>Biomas de Venezuela</a:t>
            </a:r>
          </a:p>
        </p:txBody>
      </p:sp>
      <p:sp>
        <p:nvSpPr>
          <p:cNvPr id="7" name="Text Box 6">
            <a:extLst>
              <a:ext uri="{FF2B5EF4-FFF2-40B4-BE49-F238E27FC236}">
                <a16:creationId xmlns:a16="http://schemas.microsoft.com/office/drawing/2014/main" id="{4F5E0C63-B41B-4FF3-81C1-59C7AF25F5CD}"/>
              </a:ext>
            </a:extLst>
          </p:cNvPr>
          <p:cNvSpPr txBox="1">
            <a:spLocks noChangeArrowheads="1"/>
          </p:cNvSpPr>
          <p:nvPr/>
        </p:nvSpPr>
        <p:spPr bwMode="auto">
          <a:xfrm>
            <a:off x="111373" y="592019"/>
            <a:ext cx="946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s-ES" altLang="es-VE" sz="1800" dirty="0">
                <a:solidFill>
                  <a:srgbClr val="0000FF"/>
                </a:solidFill>
                <a:effectLst/>
                <a:latin typeface="Plump MT"/>
              </a:rPr>
              <a:t>Dunas </a:t>
            </a:r>
          </a:p>
        </p:txBody>
      </p:sp>
      <p:sp>
        <p:nvSpPr>
          <p:cNvPr id="9" name="Text Box 7">
            <a:extLst>
              <a:ext uri="{FF2B5EF4-FFF2-40B4-BE49-F238E27FC236}">
                <a16:creationId xmlns:a16="http://schemas.microsoft.com/office/drawing/2014/main" id="{B3363092-CF8B-4168-9F2A-FF0458334EB5}"/>
              </a:ext>
            </a:extLst>
          </p:cNvPr>
          <p:cNvSpPr txBox="1">
            <a:spLocks noChangeArrowheads="1"/>
          </p:cNvSpPr>
          <p:nvPr/>
        </p:nvSpPr>
        <p:spPr bwMode="auto">
          <a:xfrm>
            <a:off x="301139" y="889004"/>
            <a:ext cx="26999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dirty="0">
                <a:solidFill>
                  <a:srgbClr val="0000FF"/>
                </a:solidFill>
                <a:effectLst/>
                <a:latin typeface="Plump MT"/>
              </a:rPr>
              <a:t>Planicies saladas </a:t>
            </a:r>
          </a:p>
        </p:txBody>
      </p:sp>
      <p:sp>
        <p:nvSpPr>
          <p:cNvPr id="10" name="Text Box 8">
            <a:extLst>
              <a:ext uri="{FF2B5EF4-FFF2-40B4-BE49-F238E27FC236}">
                <a16:creationId xmlns:a16="http://schemas.microsoft.com/office/drawing/2014/main" id="{DB08812F-A886-4A62-8590-EFD2AAC813C6}"/>
              </a:ext>
            </a:extLst>
          </p:cNvPr>
          <p:cNvSpPr txBox="1">
            <a:spLocks noChangeArrowheads="1"/>
          </p:cNvSpPr>
          <p:nvPr/>
        </p:nvSpPr>
        <p:spPr bwMode="auto">
          <a:xfrm>
            <a:off x="527663" y="1244607"/>
            <a:ext cx="1277693" cy="27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dirty="0">
                <a:solidFill>
                  <a:srgbClr val="0000FF"/>
                </a:solidFill>
                <a:effectLst/>
                <a:latin typeface="Plump MT"/>
              </a:rPr>
              <a:t>Sabanas </a:t>
            </a:r>
          </a:p>
        </p:txBody>
      </p:sp>
      <p:sp>
        <p:nvSpPr>
          <p:cNvPr id="11" name="Text Box 9">
            <a:extLst>
              <a:ext uri="{FF2B5EF4-FFF2-40B4-BE49-F238E27FC236}">
                <a16:creationId xmlns:a16="http://schemas.microsoft.com/office/drawing/2014/main" id="{1E0967CC-F9C8-4922-BA38-B4E043851798}"/>
              </a:ext>
            </a:extLst>
          </p:cNvPr>
          <p:cNvSpPr txBox="1">
            <a:spLocks noChangeArrowheads="1"/>
          </p:cNvSpPr>
          <p:nvPr/>
        </p:nvSpPr>
        <p:spPr bwMode="auto">
          <a:xfrm>
            <a:off x="789355" y="1598779"/>
            <a:ext cx="18097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dirty="0">
                <a:solidFill>
                  <a:srgbClr val="0000FF"/>
                </a:solidFill>
                <a:effectLst/>
                <a:latin typeface="Plump MT"/>
              </a:rPr>
              <a:t>Morichales </a:t>
            </a:r>
          </a:p>
        </p:txBody>
      </p:sp>
      <p:sp>
        <p:nvSpPr>
          <p:cNvPr id="12" name="Text Box 10">
            <a:extLst>
              <a:ext uri="{FF2B5EF4-FFF2-40B4-BE49-F238E27FC236}">
                <a16:creationId xmlns:a16="http://schemas.microsoft.com/office/drawing/2014/main" id="{CBDE55CD-3A60-452D-90ED-0897C8854E00}"/>
              </a:ext>
            </a:extLst>
          </p:cNvPr>
          <p:cNvSpPr txBox="1">
            <a:spLocks noChangeArrowheads="1"/>
          </p:cNvSpPr>
          <p:nvPr/>
        </p:nvSpPr>
        <p:spPr bwMode="auto">
          <a:xfrm>
            <a:off x="1037738" y="1978273"/>
            <a:ext cx="15765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a:solidFill>
                  <a:srgbClr val="0000FF"/>
                </a:solidFill>
                <a:effectLst/>
                <a:latin typeface="Plump MT"/>
              </a:rPr>
              <a:t>Páramos  </a:t>
            </a:r>
          </a:p>
        </p:txBody>
      </p:sp>
      <p:sp>
        <p:nvSpPr>
          <p:cNvPr id="13" name="Text Box 11">
            <a:extLst>
              <a:ext uri="{FF2B5EF4-FFF2-40B4-BE49-F238E27FC236}">
                <a16:creationId xmlns:a16="http://schemas.microsoft.com/office/drawing/2014/main" id="{27D6D21B-F20F-4A33-B3FC-BE8802147987}"/>
              </a:ext>
            </a:extLst>
          </p:cNvPr>
          <p:cNvSpPr txBox="1">
            <a:spLocks noChangeArrowheads="1"/>
          </p:cNvSpPr>
          <p:nvPr/>
        </p:nvSpPr>
        <p:spPr bwMode="auto">
          <a:xfrm>
            <a:off x="1170478" y="2293699"/>
            <a:ext cx="33083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dirty="0">
                <a:solidFill>
                  <a:srgbClr val="0000FF"/>
                </a:solidFill>
                <a:effectLst/>
                <a:latin typeface="Plump MT"/>
              </a:rPr>
              <a:t>Bosques de galería. </a:t>
            </a:r>
          </a:p>
        </p:txBody>
      </p:sp>
      <p:sp>
        <p:nvSpPr>
          <p:cNvPr id="14" name="Text Box 12">
            <a:extLst>
              <a:ext uri="{FF2B5EF4-FFF2-40B4-BE49-F238E27FC236}">
                <a16:creationId xmlns:a16="http://schemas.microsoft.com/office/drawing/2014/main" id="{931F9413-DBEB-4D64-B0E7-EB3B78F3444F}"/>
              </a:ext>
            </a:extLst>
          </p:cNvPr>
          <p:cNvSpPr txBox="1">
            <a:spLocks noChangeArrowheads="1"/>
          </p:cNvSpPr>
          <p:nvPr/>
        </p:nvSpPr>
        <p:spPr bwMode="auto">
          <a:xfrm>
            <a:off x="1408724" y="2699685"/>
            <a:ext cx="16744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a:solidFill>
                  <a:srgbClr val="0000FF"/>
                </a:solidFill>
                <a:effectLst/>
                <a:latin typeface="Plump MT"/>
              </a:rPr>
              <a:t>Manglares </a:t>
            </a:r>
          </a:p>
        </p:txBody>
      </p:sp>
      <p:sp>
        <p:nvSpPr>
          <p:cNvPr id="15" name="Text Box 13">
            <a:extLst>
              <a:ext uri="{FF2B5EF4-FFF2-40B4-BE49-F238E27FC236}">
                <a16:creationId xmlns:a16="http://schemas.microsoft.com/office/drawing/2014/main" id="{279BDF9B-45CD-4F63-BB2B-A8804FEAF658}"/>
              </a:ext>
            </a:extLst>
          </p:cNvPr>
          <p:cNvSpPr txBox="1">
            <a:spLocks noChangeArrowheads="1"/>
          </p:cNvSpPr>
          <p:nvPr/>
        </p:nvSpPr>
        <p:spPr bwMode="auto">
          <a:xfrm>
            <a:off x="1646970" y="3097705"/>
            <a:ext cx="28781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dirty="0">
                <a:solidFill>
                  <a:srgbClr val="0000FF"/>
                </a:solidFill>
                <a:effectLst/>
                <a:latin typeface="Plump MT"/>
              </a:rPr>
              <a:t>Bosques xerófilos </a:t>
            </a:r>
          </a:p>
        </p:txBody>
      </p:sp>
      <p:sp>
        <p:nvSpPr>
          <p:cNvPr id="16" name="Text Box 14">
            <a:extLst>
              <a:ext uri="{FF2B5EF4-FFF2-40B4-BE49-F238E27FC236}">
                <a16:creationId xmlns:a16="http://schemas.microsoft.com/office/drawing/2014/main" id="{54B6F6B5-5863-4BCC-8A22-7B3057C271B4}"/>
              </a:ext>
            </a:extLst>
          </p:cNvPr>
          <p:cNvSpPr txBox="1">
            <a:spLocks noChangeArrowheads="1"/>
          </p:cNvSpPr>
          <p:nvPr/>
        </p:nvSpPr>
        <p:spPr bwMode="auto">
          <a:xfrm>
            <a:off x="1860183" y="3513874"/>
            <a:ext cx="28781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dirty="0">
                <a:solidFill>
                  <a:srgbClr val="0000FF"/>
                </a:solidFill>
                <a:effectLst/>
                <a:latin typeface="Plump MT"/>
              </a:rPr>
              <a:t>Bosques deciduos </a:t>
            </a:r>
          </a:p>
        </p:txBody>
      </p:sp>
      <p:sp>
        <p:nvSpPr>
          <p:cNvPr id="17" name="Text Box 15">
            <a:extLst>
              <a:ext uri="{FF2B5EF4-FFF2-40B4-BE49-F238E27FC236}">
                <a16:creationId xmlns:a16="http://schemas.microsoft.com/office/drawing/2014/main" id="{0E7AACE4-6F26-4F4D-8F3F-C94F9C6F8E9E}"/>
              </a:ext>
            </a:extLst>
          </p:cNvPr>
          <p:cNvSpPr txBox="1">
            <a:spLocks noChangeArrowheads="1"/>
          </p:cNvSpPr>
          <p:nvPr/>
        </p:nvSpPr>
        <p:spPr bwMode="auto">
          <a:xfrm>
            <a:off x="1981200" y="3885959"/>
            <a:ext cx="24828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dirty="0">
                <a:solidFill>
                  <a:srgbClr val="0000FF"/>
                </a:solidFill>
                <a:effectLst/>
                <a:latin typeface="Plump MT"/>
              </a:rPr>
              <a:t>Selva nublada </a:t>
            </a:r>
          </a:p>
        </p:txBody>
      </p:sp>
      <p:sp>
        <p:nvSpPr>
          <p:cNvPr id="18" name="Text Box 16">
            <a:extLst>
              <a:ext uri="{FF2B5EF4-FFF2-40B4-BE49-F238E27FC236}">
                <a16:creationId xmlns:a16="http://schemas.microsoft.com/office/drawing/2014/main" id="{D1EB60D3-5622-48AE-922D-C701D6FC64F7}"/>
              </a:ext>
            </a:extLst>
          </p:cNvPr>
          <p:cNvSpPr txBox="1">
            <a:spLocks noChangeArrowheads="1"/>
          </p:cNvSpPr>
          <p:nvPr/>
        </p:nvSpPr>
        <p:spPr bwMode="auto">
          <a:xfrm>
            <a:off x="2126884" y="4256457"/>
            <a:ext cx="4953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s-ES" altLang="es-VE" sz="1800" dirty="0">
                <a:solidFill>
                  <a:srgbClr val="0000FF"/>
                </a:solidFill>
                <a:effectLst/>
                <a:latin typeface="Plump MT"/>
              </a:rPr>
              <a:t>Selvas pluviales o higrófilas </a:t>
            </a:r>
          </a:p>
        </p:txBody>
      </p:sp>
      <p:pic>
        <p:nvPicPr>
          <p:cNvPr id="19" name="Picture 17">
            <a:extLst>
              <a:ext uri="{FF2B5EF4-FFF2-40B4-BE49-F238E27FC236}">
                <a16:creationId xmlns:a16="http://schemas.microsoft.com/office/drawing/2014/main" id="{DCA0D354-0FC1-46E7-A126-BF047D095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49560"/>
            <a:ext cx="9144000" cy="146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9543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childTnLst>
                                </p:cTn>
                              </p:par>
                            </p:childTnLst>
                          </p:cTn>
                        </p:par>
                        <p:par>
                          <p:cTn id="56" fill="hold">
                            <p:stCondLst>
                              <p:cond delay="7500"/>
                            </p:stCondLst>
                            <p:childTnLst>
                              <p:par>
                                <p:cTn id="57" presetID="10" presetClass="entr" presetSubtype="0"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1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36 Rectángulo">
            <a:extLst>
              <a:ext uri="{FF2B5EF4-FFF2-40B4-BE49-F238E27FC236}">
                <a16:creationId xmlns:a16="http://schemas.microsoft.com/office/drawing/2014/main" id="{A8A431A1-4D46-4D9E-8622-74ED29BDD6CF}"/>
              </a:ext>
            </a:extLst>
          </p:cNvPr>
          <p:cNvSpPr/>
          <p:nvPr/>
        </p:nvSpPr>
        <p:spPr>
          <a:xfrm>
            <a:off x="4686300" y="1066800"/>
            <a:ext cx="4000500" cy="4800600"/>
          </a:xfrm>
          <a:prstGeom prst="rect">
            <a:avLst/>
          </a:prstGeom>
          <a:solidFill>
            <a:schemeClr val="accent6"/>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b="0">
              <a:effectLst/>
            </a:endParaRPr>
          </a:p>
        </p:txBody>
      </p:sp>
      <p:sp>
        <p:nvSpPr>
          <p:cNvPr id="5" name="Rectangle 11">
            <a:extLst>
              <a:ext uri="{FF2B5EF4-FFF2-40B4-BE49-F238E27FC236}">
                <a16:creationId xmlns:a16="http://schemas.microsoft.com/office/drawing/2014/main" id="{4AA6635A-A56A-465C-90DE-0B801DEC3CF6}"/>
              </a:ext>
            </a:extLst>
          </p:cNvPr>
          <p:cNvSpPr txBox="1">
            <a:spLocks/>
          </p:cNvSpPr>
          <p:nvPr/>
        </p:nvSpPr>
        <p:spPr>
          <a:xfrm>
            <a:off x="123825" y="0"/>
            <a:ext cx="8915400" cy="914400"/>
          </a:xfrm>
          <a:prstGeom prst="rect">
            <a:avLst/>
          </a:prstGeom>
          <a:noFill/>
          <a:ln w="9525">
            <a:noFill/>
            <a:miter lim="800000"/>
            <a:headEnd/>
            <a:tailEnd/>
          </a:ln>
        </p:spPr>
        <p:txBody>
          <a:bodyPr wrap="square" lIns="0" tIns="0" rIns="0" bIns="0">
            <a:spAutoFit/>
          </a:bodyPr>
          <a:lstStyle>
            <a:defPPr>
              <a:defRPr lang="es-VE"/>
            </a:defPPr>
            <a:lvl1pPr algn="ctr" eaLnBrk="0" hangingPunct="0">
              <a:defRPr sz="3000" b="1" kern="10" spc="150">
                <a:ln w="19050">
                  <a:solidFill>
                    <a:srgbClr val="32000A"/>
                  </a:solidFill>
                  <a:round/>
                  <a:headEnd/>
                  <a:tailEnd/>
                </a:ln>
                <a:solidFill>
                  <a:srgbClr val="FF6969"/>
                </a:solidFill>
                <a:latin typeface="Arial Black"/>
              </a:defRPr>
            </a:lvl1pPr>
            <a:lvl2pPr marL="742950" indent="-285750" algn="ctr">
              <a:defRPr>
                <a:latin typeface="Arial" panose="020B0604020202020204" pitchFamily="34" charset="0"/>
              </a:defRPr>
            </a:lvl2pPr>
            <a:lvl3pPr marL="1143000" indent="-228600" algn="ctr">
              <a:defRPr>
                <a:latin typeface="Arial" panose="020B0604020202020204" pitchFamily="34" charset="0"/>
              </a:defRPr>
            </a:lvl3pPr>
            <a:lvl4pPr marL="1600200" indent="-228600" algn="ctr">
              <a:defRPr>
                <a:latin typeface="Arial" panose="020B0604020202020204" pitchFamily="34" charset="0"/>
              </a:defRPr>
            </a:lvl4pPr>
            <a:lvl5pPr marL="2057400" indent="-228600" algn="ctr">
              <a:defRPr>
                <a:latin typeface="Arial" panose="020B0604020202020204" pitchFamily="34" charset="0"/>
              </a:defRPr>
            </a:lvl5pPr>
            <a:lvl6pPr marL="2514600" indent="-228600" algn="ctr" fontAlgn="base">
              <a:spcBef>
                <a:spcPct val="0"/>
              </a:spcBef>
              <a:spcAft>
                <a:spcPct val="0"/>
              </a:spcAft>
              <a:defRPr>
                <a:latin typeface="Arial" panose="020B0604020202020204" pitchFamily="34" charset="0"/>
              </a:defRPr>
            </a:lvl6pPr>
            <a:lvl7pPr marL="2971800" indent="-228600" algn="ctr" fontAlgn="base">
              <a:spcBef>
                <a:spcPct val="0"/>
              </a:spcBef>
              <a:spcAft>
                <a:spcPct val="0"/>
              </a:spcAft>
              <a:defRPr>
                <a:latin typeface="Arial" panose="020B0604020202020204" pitchFamily="34" charset="0"/>
              </a:defRPr>
            </a:lvl7pPr>
            <a:lvl8pPr marL="3429000" indent="-228600" algn="ctr" fontAlgn="base">
              <a:spcBef>
                <a:spcPct val="0"/>
              </a:spcBef>
              <a:spcAft>
                <a:spcPct val="0"/>
              </a:spcAft>
              <a:defRPr>
                <a:latin typeface="Arial" panose="020B0604020202020204" pitchFamily="34" charset="0"/>
              </a:defRPr>
            </a:lvl8pPr>
            <a:lvl9pPr marL="3886200" indent="-228600" algn="ctr" fontAlgn="base">
              <a:spcBef>
                <a:spcPct val="0"/>
              </a:spcBef>
              <a:spcAft>
                <a:spcPct val="0"/>
              </a:spcAft>
              <a:defRPr>
                <a:latin typeface="Arial" panose="020B0604020202020204" pitchFamily="34" charset="0"/>
              </a:defRPr>
            </a:lvl9pPr>
          </a:lstStyle>
          <a:p>
            <a:r>
              <a:rPr lang="es-VE" dirty="0"/>
              <a:t>Disminución de la diversidad biológica en Venezuela. Los hechos.</a:t>
            </a:r>
          </a:p>
        </p:txBody>
      </p:sp>
      <p:grpSp>
        <p:nvGrpSpPr>
          <p:cNvPr id="6" name="30 Grupo">
            <a:extLst>
              <a:ext uri="{FF2B5EF4-FFF2-40B4-BE49-F238E27FC236}">
                <a16:creationId xmlns:a16="http://schemas.microsoft.com/office/drawing/2014/main" id="{D11456AC-387C-4EF0-BB70-6227077872AB}"/>
              </a:ext>
            </a:extLst>
          </p:cNvPr>
          <p:cNvGrpSpPr/>
          <p:nvPr/>
        </p:nvGrpSpPr>
        <p:grpSpPr>
          <a:xfrm>
            <a:off x="6430106" y="1244400"/>
            <a:ext cx="1768497" cy="4456785"/>
            <a:chOff x="6643702" y="2000240"/>
            <a:chExt cx="1371600" cy="3857644"/>
          </a:xfrm>
          <a:effectLst>
            <a:outerShdw blurRad="50800" dist="38100" dir="8100000" algn="tr" rotWithShape="0">
              <a:prstClr val="black">
                <a:alpha val="40000"/>
              </a:prstClr>
            </a:outerShdw>
          </a:effectLst>
        </p:grpSpPr>
        <p:pic>
          <p:nvPicPr>
            <p:cNvPr id="7" name="26 Imagen" descr="cardenalito.jpg">
              <a:extLst>
                <a:ext uri="{FF2B5EF4-FFF2-40B4-BE49-F238E27FC236}">
                  <a16:creationId xmlns:a16="http://schemas.microsoft.com/office/drawing/2014/main" id="{30C1446D-0753-4632-9C96-84F9203D75D1}"/>
                </a:ext>
              </a:extLst>
            </p:cNvPr>
            <p:cNvPicPr>
              <a:picLocks noChangeAspect="1"/>
            </p:cNvPicPr>
            <p:nvPr/>
          </p:nvPicPr>
          <p:blipFill>
            <a:blip r:embed="rId2" cstate="email"/>
            <a:srcRect/>
            <a:stretch>
              <a:fillRect/>
            </a:stretch>
          </p:blipFill>
          <p:spPr>
            <a:xfrm>
              <a:off x="6643702" y="2000240"/>
              <a:ext cx="1285884" cy="1214446"/>
            </a:xfrm>
            <a:prstGeom prst="rect">
              <a:avLst/>
            </a:prstGeom>
          </p:spPr>
        </p:pic>
        <p:pic>
          <p:nvPicPr>
            <p:cNvPr id="9" name="28 Imagen" descr="crocodile.jpg">
              <a:extLst>
                <a:ext uri="{FF2B5EF4-FFF2-40B4-BE49-F238E27FC236}">
                  <a16:creationId xmlns:a16="http://schemas.microsoft.com/office/drawing/2014/main" id="{3580B589-B0DC-457B-AC37-B036F9D3D56A}"/>
                </a:ext>
              </a:extLst>
            </p:cNvPr>
            <p:cNvPicPr>
              <a:picLocks noChangeAspect="1"/>
            </p:cNvPicPr>
            <p:nvPr/>
          </p:nvPicPr>
          <p:blipFill>
            <a:blip r:embed="rId3" cstate="email"/>
            <a:srcRect/>
            <a:stretch>
              <a:fillRect/>
            </a:stretch>
          </p:blipFill>
          <p:spPr>
            <a:xfrm>
              <a:off x="6643702" y="3286124"/>
              <a:ext cx="1285884" cy="1211698"/>
            </a:xfrm>
            <a:prstGeom prst="rect">
              <a:avLst/>
            </a:prstGeom>
          </p:spPr>
        </p:pic>
        <p:pic>
          <p:nvPicPr>
            <p:cNvPr id="10" name="29 Imagen" descr="Solanum sessiliflorum2.jpg">
              <a:extLst>
                <a:ext uri="{FF2B5EF4-FFF2-40B4-BE49-F238E27FC236}">
                  <a16:creationId xmlns:a16="http://schemas.microsoft.com/office/drawing/2014/main" id="{CAB8DE09-12A5-4320-8CD2-E4E4217987F3}"/>
                </a:ext>
              </a:extLst>
            </p:cNvPr>
            <p:cNvPicPr>
              <a:picLocks noChangeAspect="1"/>
            </p:cNvPicPr>
            <p:nvPr/>
          </p:nvPicPr>
          <p:blipFill>
            <a:blip r:embed="rId4" cstate="email"/>
            <a:stretch>
              <a:fillRect/>
            </a:stretch>
          </p:blipFill>
          <p:spPr>
            <a:xfrm>
              <a:off x="6643702" y="4714884"/>
              <a:ext cx="1371600" cy="1143000"/>
            </a:xfrm>
            <a:prstGeom prst="rect">
              <a:avLst/>
            </a:prstGeom>
          </p:spPr>
        </p:pic>
      </p:grpSp>
      <p:graphicFrame>
        <p:nvGraphicFramePr>
          <p:cNvPr id="11" name="33 Diagrama">
            <a:extLst>
              <a:ext uri="{FF2B5EF4-FFF2-40B4-BE49-F238E27FC236}">
                <a16:creationId xmlns:a16="http://schemas.microsoft.com/office/drawing/2014/main" id="{A058293A-B7D4-4ED4-A1E3-123E7B742189}"/>
              </a:ext>
            </a:extLst>
          </p:cNvPr>
          <p:cNvGraphicFramePr/>
          <p:nvPr/>
        </p:nvGraphicFramePr>
        <p:xfrm>
          <a:off x="320650" y="1479575"/>
          <a:ext cx="3931940" cy="45572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4155632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2">
            <a:extLst>
              <a:ext uri="{FF2B5EF4-FFF2-40B4-BE49-F238E27FC236}">
                <a16:creationId xmlns:a16="http://schemas.microsoft.com/office/drawing/2014/main" id="{6B7246C6-D72E-4510-9518-748C7C8C7F27}"/>
              </a:ext>
            </a:extLst>
          </p:cNvPr>
          <p:cNvSpPr txBox="1">
            <a:spLocks noGrp="1"/>
          </p:cNvSpPr>
          <p:nvPr/>
        </p:nvSpPr>
        <p:spPr bwMode="auto">
          <a:xfrm>
            <a:off x="8629650" y="6739845"/>
            <a:ext cx="514350" cy="107722"/>
          </a:xfrm>
          <a:prstGeom prst="rect">
            <a:avLst/>
          </a:prstGeom>
        </p:spPr>
        <p:txBody>
          <a:bodyPr vert="horz" wrap="square" lIns="0" tIns="0" rIns="0" bIns="0" numCol="1" anchor="ctr" anchorCtr="0" compatLnSpc="1">
            <a:prstTxWarp prst="textNoShape">
              <a:avLst/>
            </a:prstTxWarp>
            <a:spAutoFit/>
          </a:bodyPr>
          <a:lstStyle>
            <a:defPPr>
              <a:defRPr lang="es-ES"/>
            </a:defPPr>
            <a:lvl1pPr algn="r" eaLnBrk="0" hangingPunct="0">
              <a:defRPr sz="700">
                <a:solidFill>
                  <a:srgbClr val="E7E6E6">
                    <a:lumMod val="75000"/>
                  </a:srgbClr>
                </a:solidFill>
                <a:latin typeface="Arial" panose="020B0604020202020204" pitchFamily="34" charset="0"/>
                <a:cs typeface="Arial" panose="020B0604020202020204" pitchFamily="34" charset="0"/>
              </a:defRPr>
            </a:lvl1pPr>
          </a:lstStyle>
          <a:p>
            <a:fld id="{A673E89C-66D6-4B77-B177-96EB04A2F7FA}" type="slidenum">
              <a:rPr lang="es-ES" altLang="es-VE"/>
              <a:pPr/>
              <a:t>77</a:t>
            </a:fld>
            <a:endParaRPr lang="es-ES" altLang="es-VE"/>
          </a:p>
        </p:txBody>
      </p:sp>
      <p:sp>
        <p:nvSpPr>
          <p:cNvPr id="10" name="Rectangle 98">
            <a:extLst>
              <a:ext uri="{FF2B5EF4-FFF2-40B4-BE49-F238E27FC236}">
                <a16:creationId xmlns:a16="http://schemas.microsoft.com/office/drawing/2014/main" id="{D537AAA2-062B-4563-B0E5-A3CAA1C007FA}"/>
              </a:ext>
            </a:extLst>
          </p:cNvPr>
          <p:cNvSpPr>
            <a:spLocks noChangeArrowheads="1"/>
          </p:cNvSpPr>
          <p:nvPr/>
        </p:nvSpPr>
        <p:spPr bwMode="auto">
          <a:xfrm>
            <a:off x="486910" y="103624"/>
            <a:ext cx="8378825" cy="461665"/>
          </a:xfrm>
          <a:prstGeom prst="rect">
            <a:avLst/>
          </a:prstGeom>
          <a:noFill/>
          <a:ln w="9525">
            <a:noFill/>
            <a:miter lim="800000"/>
            <a:headEnd/>
            <a:tailEnd/>
          </a:ln>
        </p:spPr>
        <p:txBody>
          <a:bodyPr wrap="square" lIns="0" tIns="0" rIns="0" bIns="0">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fontAlgn="base">
              <a:spcBef>
                <a:spcPct val="0"/>
              </a:spcBef>
              <a:spcAft>
                <a:spcPct val="0"/>
              </a:spcAft>
              <a:defRPr>
                <a:solidFill>
                  <a:schemeClr val="tx1"/>
                </a:solidFill>
                <a:latin typeface="Arial" panose="020B0604020202020204" pitchFamily="34" charset="0"/>
              </a:defRPr>
            </a:lvl6pPr>
            <a:lvl7pPr marL="2971800" indent="-228600" algn="ctr" fontAlgn="base">
              <a:spcBef>
                <a:spcPct val="0"/>
              </a:spcBef>
              <a:spcAft>
                <a:spcPct val="0"/>
              </a:spcAft>
              <a:defRPr>
                <a:solidFill>
                  <a:schemeClr val="tx1"/>
                </a:solidFill>
                <a:latin typeface="Arial" panose="020B0604020202020204" pitchFamily="34" charset="0"/>
              </a:defRPr>
            </a:lvl7pPr>
            <a:lvl8pPr marL="3429000" indent="-228600" algn="ctr" fontAlgn="base">
              <a:spcBef>
                <a:spcPct val="0"/>
              </a:spcBef>
              <a:spcAft>
                <a:spcPct val="0"/>
              </a:spcAft>
              <a:defRPr>
                <a:solidFill>
                  <a:schemeClr val="tx1"/>
                </a:solidFill>
                <a:latin typeface="Arial" panose="020B0604020202020204" pitchFamily="34" charset="0"/>
              </a:defRPr>
            </a:lvl8pPr>
            <a:lvl9pPr marL="3886200" indent="-228600" algn="ctr" fontAlgn="base">
              <a:spcBef>
                <a:spcPct val="0"/>
              </a:spcBef>
              <a:spcAft>
                <a:spcPct val="0"/>
              </a:spcAft>
              <a:defRPr>
                <a:solidFill>
                  <a:schemeClr val="tx1"/>
                </a:solidFill>
                <a:latin typeface="Arial" panose="020B0604020202020204" pitchFamily="34" charset="0"/>
              </a:defRPr>
            </a:lvl9pPr>
          </a:lstStyle>
          <a:p>
            <a:pPr eaLnBrk="0" hangingPunct="0">
              <a:defRPr/>
            </a:pPr>
            <a:r>
              <a:rPr lang="es-ES" altLang="es-VE" sz="3000" b="1" kern="10" spc="150" dirty="0">
                <a:ln w="19050">
                  <a:solidFill>
                    <a:srgbClr val="32000A"/>
                  </a:solidFill>
                  <a:round/>
                  <a:headEnd/>
                  <a:tailEnd/>
                </a:ln>
                <a:solidFill>
                  <a:srgbClr val="FF6969"/>
                </a:solidFill>
                <a:latin typeface="Arial Black"/>
              </a:rPr>
              <a:t>Especies Amenazadas en Venezuela</a:t>
            </a:r>
            <a:endParaRPr lang="es-ES_tradnl" altLang="es-VE" sz="3000" b="1" kern="10" spc="150" dirty="0">
              <a:ln w="19050">
                <a:solidFill>
                  <a:srgbClr val="32000A"/>
                </a:solidFill>
                <a:round/>
                <a:headEnd/>
                <a:tailEnd/>
              </a:ln>
              <a:solidFill>
                <a:srgbClr val="FF6969"/>
              </a:solidFill>
              <a:latin typeface="Arial Black"/>
            </a:endParaRPr>
          </a:p>
        </p:txBody>
      </p:sp>
      <p:pic>
        <p:nvPicPr>
          <p:cNvPr id="11" name="Picture 2">
            <a:extLst>
              <a:ext uri="{FF2B5EF4-FFF2-40B4-BE49-F238E27FC236}">
                <a16:creationId xmlns:a16="http://schemas.microsoft.com/office/drawing/2014/main" id="{59373303-3708-4F51-8D67-50858B1F9036}"/>
              </a:ext>
            </a:extLst>
          </p:cNvPr>
          <p:cNvPicPr>
            <a:picLocks noChangeAspect="1" noChangeArrowheads="1"/>
          </p:cNvPicPr>
          <p:nvPr/>
        </p:nvPicPr>
        <p:blipFill>
          <a:blip r:embed="rId2"/>
          <a:srcRect l="22511" t="60547" r="53880" b="13086"/>
          <a:stretch>
            <a:fillRect/>
          </a:stretch>
        </p:blipFill>
        <p:spPr bwMode="auto">
          <a:xfrm>
            <a:off x="4572000" y="765175"/>
            <a:ext cx="3071813" cy="1928813"/>
          </a:xfrm>
          <a:prstGeom prst="rect">
            <a:avLst/>
          </a:prstGeom>
          <a:solidFill>
            <a:schemeClr val="bg1">
              <a:alpha val="0"/>
            </a:schemeClr>
          </a:solidFill>
          <a:ln w="9525">
            <a:noFill/>
            <a:miter lim="800000"/>
            <a:headEnd/>
            <a:tailEnd/>
          </a:ln>
        </p:spPr>
      </p:pic>
      <p:pic>
        <p:nvPicPr>
          <p:cNvPr id="12" name="Picture 2">
            <a:extLst>
              <a:ext uri="{FF2B5EF4-FFF2-40B4-BE49-F238E27FC236}">
                <a16:creationId xmlns:a16="http://schemas.microsoft.com/office/drawing/2014/main" id="{84FA00B2-A619-433E-AF37-A218AB89121A}"/>
              </a:ext>
            </a:extLst>
          </p:cNvPr>
          <p:cNvPicPr>
            <a:picLocks noChangeAspect="1" noChangeArrowheads="1"/>
          </p:cNvPicPr>
          <p:nvPr/>
        </p:nvPicPr>
        <p:blipFill>
          <a:blip r:embed="rId2"/>
          <a:srcRect l="46120" t="60547" r="22585" b="10156"/>
          <a:stretch>
            <a:fillRect/>
          </a:stretch>
        </p:blipFill>
        <p:spPr bwMode="auto">
          <a:xfrm>
            <a:off x="285750" y="765175"/>
            <a:ext cx="4071938" cy="2143125"/>
          </a:xfrm>
          <a:prstGeom prst="rect">
            <a:avLst/>
          </a:prstGeom>
          <a:noFill/>
          <a:ln w="9525">
            <a:noFill/>
            <a:miter lim="800000"/>
            <a:headEnd/>
            <a:tailEnd/>
          </a:ln>
        </p:spPr>
      </p:pic>
      <p:pic>
        <p:nvPicPr>
          <p:cNvPr id="13" name="Picture 3">
            <a:extLst>
              <a:ext uri="{FF2B5EF4-FFF2-40B4-BE49-F238E27FC236}">
                <a16:creationId xmlns:a16="http://schemas.microsoft.com/office/drawing/2014/main" id="{F834A83F-B065-40E4-9ACE-CF3330383893}"/>
              </a:ext>
            </a:extLst>
          </p:cNvPr>
          <p:cNvPicPr>
            <a:picLocks noChangeAspect="1" noChangeArrowheads="1"/>
          </p:cNvPicPr>
          <p:nvPr/>
        </p:nvPicPr>
        <p:blipFill>
          <a:blip r:embed="rId3"/>
          <a:srcRect l="46706" t="37305" r="22546" b="51953"/>
          <a:stretch>
            <a:fillRect/>
          </a:stretch>
        </p:blipFill>
        <p:spPr bwMode="auto">
          <a:xfrm>
            <a:off x="1579612" y="3051175"/>
            <a:ext cx="4000500" cy="785813"/>
          </a:xfrm>
          <a:prstGeom prst="rect">
            <a:avLst/>
          </a:prstGeom>
          <a:noFill/>
          <a:ln w="9525">
            <a:noFill/>
            <a:miter lim="800000"/>
            <a:headEnd/>
            <a:tailEnd/>
          </a:ln>
        </p:spPr>
      </p:pic>
      <p:pic>
        <p:nvPicPr>
          <p:cNvPr id="14" name="Picture 3">
            <a:extLst>
              <a:ext uri="{FF2B5EF4-FFF2-40B4-BE49-F238E27FC236}">
                <a16:creationId xmlns:a16="http://schemas.microsoft.com/office/drawing/2014/main" id="{ACF3E7B9-9079-4EED-B162-A61106B4DF1D}"/>
              </a:ext>
            </a:extLst>
          </p:cNvPr>
          <p:cNvPicPr>
            <a:picLocks noChangeAspect="1" noChangeArrowheads="1"/>
          </p:cNvPicPr>
          <p:nvPr/>
        </p:nvPicPr>
        <p:blipFill>
          <a:blip r:embed="rId3"/>
          <a:srcRect l="22546" t="34375" r="53844" b="51953"/>
          <a:stretch>
            <a:fillRect/>
          </a:stretch>
        </p:blipFill>
        <p:spPr bwMode="auto">
          <a:xfrm>
            <a:off x="5857875" y="2874963"/>
            <a:ext cx="3071813" cy="1000125"/>
          </a:xfrm>
          <a:prstGeom prst="rect">
            <a:avLst/>
          </a:prstGeom>
          <a:noFill/>
          <a:ln w="9525">
            <a:noFill/>
            <a:miter lim="800000"/>
            <a:headEnd/>
            <a:tailEnd/>
          </a:ln>
        </p:spPr>
      </p:pic>
      <p:pic>
        <p:nvPicPr>
          <p:cNvPr id="15" name="Picture 3">
            <a:extLst>
              <a:ext uri="{FF2B5EF4-FFF2-40B4-BE49-F238E27FC236}">
                <a16:creationId xmlns:a16="http://schemas.microsoft.com/office/drawing/2014/main" id="{1B1929D2-04C3-4D47-8E4E-36F9984AF353}"/>
              </a:ext>
            </a:extLst>
          </p:cNvPr>
          <p:cNvPicPr>
            <a:picLocks noChangeAspect="1" noChangeArrowheads="1"/>
          </p:cNvPicPr>
          <p:nvPr/>
        </p:nvPicPr>
        <p:blipFill>
          <a:blip r:embed="rId3"/>
          <a:srcRect l="46706" t="51953" r="22546" b="27541"/>
          <a:stretch>
            <a:fillRect/>
          </a:stretch>
        </p:blipFill>
        <p:spPr bwMode="auto">
          <a:xfrm>
            <a:off x="357188" y="3908425"/>
            <a:ext cx="4000500" cy="1500188"/>
          </a:xfrm>
          <a:prstGeom prst="rect">
            <a:avLst/>
          </a:prstGeom>
          <a:noFill/>
          <a:ln w="9525">
            <a:noFill/>
            <a:miter lim="800000"/>
            <a:headEnd/>
            <a:tailEnd/>
          </a:ln>
        </p:spPr>
      </p:pic>
      <p:pic>
        <p:nvPicPr>
          <p:cNvPr id="16" name="Picture 3">
            <a:extLst>
              <a:ext uri="{FF2B5EF4-FFF2-40B4-BE49-F238E27FC236}">
                <a16:creationId xmlns:a16="http://schemas.microsoft.com/office/drawing/2014/main" id="{4F018BE7-EC3B-4F45-A38C-EEC641B5F4ED}"/>
              </a:ext>
            </a:extLst>
          </p:cNvPr>
          <p:cNvPicPr>
            <a:picLocks noChangeAspect="1" noChangeArrowheads="1"/>
          </p:cNvPicPr>
          <p:nvPr/>
        </p:nvPicPr>
        <p:blipFill>
          <a:blip r:embed="rId3"/>
          <a:srcRect l="46706" t="76237" r="22546" b="13998"/>
          <a:stretch>
            <a:fillRect/>
          </a:stretch>
        </p:blipFill>
        <p:spPr bwMode="auto">
          <a:xfrm>
            <a:off x="1723628" y="5408613"/>
            <a:ext cx="4000500" cy="714375"/>
          </a:xfrm>
          <a:prstGeom prst="rect">
            <a:avLst/>
          </a:prstGeom>
          <a:noFill/>
          <a:ln w="9525">
            <a:noFill/>
            <a:miter lim="800000"/>
            <a:headEnd/>
            <a:tailEnd/>
          </a:ln>
        </p:spPr>
      </p:pic>
      <p:pic>
        <p:nvPicPr>
          <p:cNvPr id="17" name="Picture 3">
            <a:extLst>
              <a:ext uri="{FF2B5EF4-FFF2-40B4-BE49-F238E27FC236}">
                <a16:creationId xmlns:a16="http://schemas.microsoft.com/office/drawing/2014/main" id="{000278C8-7576-461A-B4A1-815A290D045D}"/>
              </a:ext>
            </a:extLst>
          </p:cNvPr>
          <p:cNvPicPr>
            <a:picLocks noChangeAspect="1" noChangeArrowheads="1"/>
          </p:cNvPicPr>
          <p:nvPr/>
        </p:nvPicPr>
        <p:blipFill>
          <a:blip r:embed="rId3"/>
          <a:srcRect l="22546" t="53311" r="53844" b="29462"/>
          <a:stretch>
            <a:fillRect/>
          </a:stretch>
        </p:blipFill>
        <p:spPr bwMode="auto">
          <a:xfrm>
            <a:off x="4600575" y="4019550"/>
            <a:ext cx="3071813" cy="1260475"/>
          </a:xfrm>
          <a:prstGeom prst="rect">
            <a:avLst/>
          </a:prstGeom>
          <a:noFill/>
          <a:ln w="9525">
            <a:noFill/>
            <a:miter lim="800000"/>
            <a:headEnd/>
            <a:tailEnd/>
          </a:ln>
        </p:spPr>
      </p:pic>
      <p:pic>
        <p:nvPicPr>
          <p:cNvPr id="18" name="Picture 3">
            <a:extLst>
              <a:ext uri="{FF2B5EF4-FFF2-40B4-BE49-F238E27FC236}">
                <a16:creationId xmlns:a16="http://schemas.microsoft.com/office/drawing/2014/main" id="{4D48B6EC-9FB9-43E3-9813-2B21E93522A4}"/>
              </a:ext>
            </a:extLst>
          </p:cNvPr>
          <p:cNvPicPr>
            <a:picLocks noChangeAspect="1" noChangeArrowheads="1"/>
          </p:cNvPicPr>
          <p:nvPr/>
        </p:nvPicPr>
        <p:blipFill>
          <a:blip r:embed="rId3"/>
          <a:srcRect l="22546" t="76367" r="53844" b="13867"/>
          <a:stretch>
            <a:fillRect/>
          </a:stretch>
        </p:blipFill>
        <p:spPr bwMode="auto">
          <a:xfrm>
            <a:off x="5929313" y="5408613"/>
            <a:ext cx="3071812" cy="714375"/>
          </a:xfrm>
          <a:prstGeom prst="rect">
            <a:avLst/>
          </a:prstGeom>
          <a:noFill/>
          <a:ln w="9525">
            <a:noFill/>
            <a:miter lim="800000"/>
            <a:headEnd/>
            <a:tailEnd/>
          </a:ln>
        </p:spPr>
      </p:pic>
      <p:sp>
        <p:nvSpPr>
          <p:cNvPr id="2" name="Marcador de pie de página 1">
            <a:extLst>
              <a:ext uri="{FF2B5EF4-FFF2-40B4-BE49-F238E27FC236}">
                <a16:creationId xmlns:a16="http://schemas.microsoft.com/office/drawing/2014/main" id="{2A2FCC6F-0A77-42E1-83B0-72C2EB5786FE}"/>
              </a:ext>
            </a:extLst>
          </p:cNvPr>
          <p:cNvSpPr>
            <a:spLocks noGrp="1"/>
          </p:cNvSpPr>
          <p:nvPr>
            <p:ph type="ftr" sz="quarter" idx="3"/>
          </p:nvPr>
        </p:nvSpPr>
        <p:spPr/>
        <p:txBody>
          <a:bodyPr/>
          <a:lstStyle/>
          <a:p>
            <a:pPr algn="ctr">
              <a:defRPr/>
            </a:pPr>
            <a:r>
              <a:rPr lang="es-VE"/>
              <a:t>Diseño y Montaje: Francisco Lau - 2020</a:t>
            </a:r>
            <a:endParaRPr lang="es-ES" dirty="0"/>
          </a:p>
        </p:txBody>
      </p:sp>
    </p:spTree>
    <p:extLst>
      <p:ext uri="{BB962C8B-B14F-4D97-AF65-F5344CB8AC3E}">
        <p14:creationId xmlns:p14="http://schemas.microsoft.com/office/powerpoint/2010/main" val="31868072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36 Rectángulo">
            <a:extLst>
              <a:ext uri="{FF2B5EF4-FFF2-40B4-BE49-F238E27FC236}">
                <a16:creationId xmlns:a16="http://schemas.microsoft.com/office/drawing/2014/main" id="{87D13607-4771-4B9B-8710-474A9A89BA6E}"/>
              </a:ext>
            </a:extLst>
          </p:cNvPr>
          <p:cNvSpPr/>
          <p:nvPr/>
        </p:nvSpPr>
        <p:spPr>
          <a:xfrm>
            <a:off x="4800600" y="1295400"/>
            <a:ext cx="3886200" cy="4572000"/>
          </a:xfrm>
          <a:prstGeom prst="rect">
            <a:avLst/>
          </a:prstGeom>
          <a:solidFill>
            <a:srgbClr val="FFC00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800" b="0">
              <a:effectLst/>
            </a:endParaRPr>
          </a:p>
        </p:txBody>
      </p:sp>
      <p:sp>
        <p:nvSpPr>
          <p:cNvPr id="5" name="1 Título">
            <a:extLst>
              <a:ext uri="{FF2B5EF4-FFF2-40B4-BE49-F238E27FC236}">
                <a16:creationId xmlns:a16="http://schemas.microsoft.com/office/drawing/2014/main" id="{CE5D8F08-CC7B-4B79-ABFF-E78E1F8A619C}"/>
              </a:ext>
            </a:extLst>
          </p:cNvPr>
          <p:cNvSpPr txBox="1">
            <a:spLocks/>
          </p:cNvSpPr>
          <p:nvPr/>
        </p:nvSpPr>
        <p:spPr>
          <a:xfrm>
            <a:off x="76200" y="166688"/>
            <a:ext cx="8991600" cy="923330"/>
          </a:xfrm>
          <a:prstGeom prst="rect">
            <a:avLst/>
          </a:prstGeom>
          <a:noFill/>
          <a:ln w="9525">
            <a:noFill/>
            <a:miter lim="800000"/>
            <a:headEnd/>
            <a:tailEnd/>
          </a:ln>
        </p:spPr>
        <p:txBody>
          <a:bodyPr wrap="square" lIns="0" tIns="0" rIns="0" bIns="0">
            <a:spAutoFit/>
          </a:bodyPr>
          <a:lstStyle>
            <a:defPPr>
              <a:defRPr lang="es-VE"/>
            </a:defPPr>
            <a:lvl1pPr algn="ctr" eaLnBrk="0" hangingPunct="0">
              <a:defRPr sz="3000" b="1" kern="10" spc="150">
                <a:ln w="19050">
                  <a:solidFill>
                    <a:srgbClr val="32000A"/>
                  </a:solidFill>
                  <a:round/>
                  <a:headEnd/>
                  <a:tailEnd/>
                </a:ln>
                <a:solidFill>
                  <a:srgbClr val="FF6969"/>
                </a:solidFill>
                <a:latin typeface="Arial Black"/>
              </a:defRPr>
            </a:lvl1pPr>
            <a:lvl2pPr marL="742950" indent="-285750" algn="ctr">
              <a:defRPr>
                <a:latin typeface="Arial" panose="020B0604020202020204" pitchFamily="34" charset="0"/>
              </a:defRPr>
            </a:lvl2pPr>
            <a:lvl3pPr marL="1143000" indent="-228600" algn="ctr">
              <a:defRPr>
                <a:latin typeface="Arial" panose="020B0604020202020204" pitchFamily="34" charset="0"/>
              </a:defRPr>
            </a:lvl3pPr>
            <a:lvl4pPr marL="1600200" indent="-228600" algn="ctr">
              <a:defRPr>
                <a:latin typeface="Arial" panose="020B0604020202020204" pitchFamily="34" charset="0"/>
              </a:defRPr>
            </a:lvl4pPr>
            <a:lvl5pPr marL="2057400" indent="-228600" algn="ctr">
              <a:defRPr>
                <a:latin typeface="Arial" panose="020B0604020202020204" pitchFamily="34" charset="0"/>
              </a:defRPr>
            </a:lvl5pPr>
            <a:lvl6pPr marL="2514600" indent="-228600" algn="ctr" fontAlgn="base">
              <a:spcBef>
                <a:spcPct val="0"/>
              </a:spcBef>
              <a:spcAft>
                <a:spcPct val="0"/>
              </a:spcAft>
              <a:defRPr>
                <a:latin typeface="Arial" panose="020B0604020202020204" pitchFamily="34" charset="0"/>
              </a:defRPr>
            </a:lvl6pPr>
            <a:lvl7pPr marL="2971800" indent="-228600" algn="ctr" fontAlgn="base">
              <a:spcBef>
                <a:spcPct val="0"/>
              </a:spcBef>
              <a:spcAft>
                <a:spcPct val="0"/>
              </a:spcAft>
              <a:defRPr>
                <a:latin typeface="Arial" panose="020B0604020202020204" pitchFamily="34" charset="0"/>
              </a:defRPr>
            </a:lvl7pPr>
            <a:lvl8pPr marL="3429000" indent="-228600" algn="ctr" fontAlgn="base">
              <a:spcBef>
                <a:spcPct val="0"/>
              </a:spcBef>
              <a:spcAft>
                <a:spcPct val="0"/>
              </a:spcAft>
              <a:defRPr>
                <a:latin typeface="Arial" panose="020B0604020202020204" pitchFamily="34" charset="0"/>
              </a:defRPr>
            </a:lvl8pPr>
            <a:lvl9pPr marL="3886200" indent="-228600" algn="ctr" fontAlgn="base">
              <a:spcBef>
                <a:spcPct val="0"/>
              </a:spcBef>
              <a:spcAft>
                <a:spcPct val="0"/>
              </a:spcAft>
              <a:defRPr>
                <a:latin typeface="Arial" panose="020B0604020202020204" pitchFamily="34" charset="0"/>
              </a:defRPr>
            </a:lvl9pPr>
          </a:lstStyle>
          <a:p>
            <a:r>
              <a:rPr lang="es-VE"/>
              <a:t>Disminución de la diversidad biológica. Las propuestas</a:t>
            </a:r>
          </a:p>
        </p:txBody>
      </p:sp>
      <p:graphicFrame>
        <p:nvGraphicFramePr>
          <p:cNvPr id="6" name="33 Diagrama">
            <a:extLst>
              <a:ext uri="{FF2B5EF4-FFF2-40B4-BE49-F238E27FC236}">
                <a16:creationId xmlns:a16="http://schemas.microsoft.com/office/drawing/2014/main" id="{200ECE4F-4BF3-4BC2-BD56-C4437DEFDA25}"/>
              </a:ext>
            </a:extLst>
          </p:cNvPr>
          <p:cNvGraphicFramePr/>
          <p:nvPr/>
        </p:nvGraphicFramePr>
        <p:xfrm>
          <a:off x="439713" y="1374229"/>
          <a:ext cx="4075955" cy="4629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13 Imagen" descr="Jabillo3a.jpg">
            <a:extLst>
              <a:ext uri="{FF2B5EF4-FFF2-40B4-BE49-F238E27FC236}">
                <a16:creationId xmlns:a16="http://schemas.microsoft.com/office/drawing/2014/main" id="{B46E2F7A-4E99-4D8A-8DAA-7338C20D4DA6}"/>
              </a:ext>
            </a:extLst>
          </p:cNvPr>
          <p:cNvPicPr>
            <a:picLocks noChangeAspect="1"/>
          </p:cNvPicPr>
          <p:nvPr/>
        </p:nvPicPr>
        <p:blipFill>
          <a:blip r:embed="rId7"/>
          <a:srcRect/>
          <a:stretch>
            <a:fillRect/>
          </a:stretch>
        </p:blipFill>
        <p:spPr>
          <a:xfrm>
            <a:off x="5029200" y="2667000"/>
            <a:ext cx="3505200" cy="269081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2444249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Graphic spid="6"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ext Box 2">
            <a:extLst>
              <a:ext uri="{FF2B5EF4-FFF2-40B4-BE49-F238E27FC236}">
                <a16:creationId xmlns:a16="http://schemas.microsoft.com/office/drawing/2014/main" id="{DEB47F20-4E6B-4A3D-B47B-C66D4F7C22F6}"/>
              </a:ext>
            </a:extLst>
          </p:cNvPr>
          <p:cNvSpPr txBox="1">
            <a:spLocks noChangeArrowheads="1"/>
          </p:cNvSpPr>
          <p:nvPr/>
        </p:nvSpPr>
        <p:spPr bwMode="auto">
          <a:xfrm>
            <a:off x="71437" y="105508"/>
            <a:ext cx="90011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altLang="es-VE" sz="2800" dirty="0">
                <a:solidFill>
                  <a:srgbClr val="0000FF"/>
                </a:solidFill>
                <a:effectLst/>
                <a:latin typeface="Plump MT"/>
              </a:rPr>
              <a:t>Conservación de la Biodiversidad en Venezuela</a:t>
            </a:r>
          </a:p>
        </p:txBody>
      </p:sp>
      <p:sp>
        <p:nvSpPr>
          <p:cNvPr id="5" name="Text Box 3">
            <a:extLst>
              <a:ext uri="{FF2B5EF4-FFF2-40B4-BE49-F238E27FC236}">
                <a16:creationId xmlns:a16="http://schemas.microsoft.com/office/drawing/2014/main" id="{312A3420-7BC1-4151-ADF4-CA203A05E4CB}"/>
              </a:ext>
            </a:extLst>
          </p:cNvPr>
          <p:cNvSpPr txBox="1">
            <a:spLocks noChangeArrowheads="1"/>
          </p:cNvSpPr>
          <p:nvPr/>
        </p:nvSpPr>
        <p:spPr bwMode="auto">
          <a:xfrm>
            <a:off x="78767" y="1047383"/>
            <a:ext cx="56084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VE" altLang="es-VE" sz="2000" dirty="0">
                <a:solidFill>
                  <a:srgbClr val="FF0000"/>
                </a:solidFill>
                <a:effectLst>
                  <a:outerShdw blurRad="38100" dist="38100" dir="2700000" algn="tl">
                    <a:srgbClr val="C0C0C0"/>
                  </a:outerShdw>
                </a:effectLst>
                <a:latin typeface="Arial Black" panose="020B0A04020102020204" pitchFamily="34" charset="0"/>
              </a:rPr>
              <a:t>Protección de Especies Amenazadas</a:t>
            </a:r>
            <a:endParaRPr lang="es-ES" altLang="es-VE" sz="2000" dirty="0">
              <a:solidFill>
                <a:srgbClr val="FF0000"/>
              </a:solidFill>
              <a:effectLst>
                <a:outerShdw blurRad="38100" dist="38100" dir="2700000" algn="tl">
                  <a:srgbClr val="C0C0C0"/>
                </a:outerShdw>
              </a:effectLst>
              <a:latin typeface="Arial Black" panose="020B0A04020102020204" pitchFamily="34" charset="0"/>
            </a:endParaRPr>
          </a:p>
        </p:txBody>
      </p:sp>
      <p:pic>
        <p:nvPicPr>
          <p:cNvPr id="6" name="Picture 4">
            <a:extLst>
              <a:ext uri="{FF2B5EF4-FFF2-40B4-BE49-F238E27FC236}">
                <a16:creationId xmlns:a16="http://schemas.microsoft.com/office/drawing/2014/main" id="{00F871C1-26B2-4B8C-BDE9-0E0AD272C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2199058"/>
            <a:ext cx="1355725" cy="1965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0FC51A4C-E762-4131-8B47-659A5A0A2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501" y="2586775"/>
            <a:ext cx="1420812" cy="15732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005412CA-28CB-4CAB-BEAF-4091F47C4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9196" y="677377"/>
            <a:ext cx="1316038" cy="17764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a:extLst>
              <a:ext uri="{FF2B5EF4-FFF2-40B4-BE49-F238E27FC236}">
                <a16:creationId xmlns:a16="http://schemas.microsoft.com/office/drawing/2014/main" id="{4762C53C-0C91-48E5-8F6A-CE4E46805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096" y="700823"/>
            <a:ext cx="1304925" cy="17494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6B038BD4-F0D7-4AA9-A3CD-93DF99E475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76" y="4441339"/>
            <a:ext cx="2120900" cy="17668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FF2B5EF4-FFF2-40B4-BE49-F238E27FC236}">
                <a16:creationId xmlns:a16="http://schemas.microsoft.com/office/drawing/2014/main" id="{4A0F6667-C1CA-491C-AA57-2A8FB6378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2320" y="1478089"/>
            <a:ext cx="2740025" cy="26812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A0A18C97-7E7F-4DFA-8E1D-67094F2EC6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119" y="4407391"/>
            <a:ext cx="2720975" cy="1803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a:extLst>
              <a:ext uri="{FF2B5EF4-FFF2-40B4-BE49-F238E27FC236}">
                <a16:creationId xmlns:a16="http://schemas.microsoft.com/office/drawing/2014/main" id="{54AF48F0-7F9D-4EE1-8FDB-989C7775FD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7784" y="2468687"/>
            <a:ext cx="245745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1574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1BC21C1-2909-41AF-90A4-2B6F2C111C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37288"/>
          </a:xfrm>
          <a:prstGeom prst="rect">
            <a:avLst/>
          </a:prstGeom>
        </p:spPr>
      </p:pic>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92333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3200" kern="10" dirty="0">
                <a:ln w="31750">
                  <a:solidFill>
                    <a:srgbClr val="1E0F00"/>
                  </a:solidFill>
                  <a:round/>
                  <a:headEnd/>
                  <a:tailEnd/>
                </a:ln>
                <a:solidFill>
                  <a:srgbClr val="FFFF00"/>
                </a:solidFill>
                <a:latin typeface="Arial Black"/>
                <a:cs typeface="Arial" charset="0"/>
              </a:rPr>
              <a:t>Laguna Canaima</a:t>
            </a:r>
            <a:br>
              <a:rPr lang="es-VE" sz="3200" kern="10" dirty="0">
                <a:ln w="31750">
                  <a:solidFill>
                    <a:srgbClr val="1E0F00"/>
                  </a:solidFill>
                  <a:round/>
                  <a:headEnd/>
                  <a:tailEnd/>
                </a:ln>
                <a:solidFill>
                  <a:srgbClr val="FFFF00"/>
                </a:solidFill>
                <a:latin typeface="Arial Black"/>
                <a:cs typeface="Arial" charset="0"/>
              </a:rPr>
            </a:br>
            <a:r>
              <a:rPr lang="es-VE" sz="2800" kern="10" dirty="0">
                <a:ln w="31750">
                  <a:solidFill>
                    <a:srgbClr val="001400"/>
                  </a:solidFill>
                  <a:round/>
                  <a:headEnd/>
                  <a:tailEnd/>
                </a:ln>
                <a:solidFill>
                  <a:srgbClr val="92D050"/>
                </a:solidFill>
                <a:latin typeface="Arial Black"/>
                <a:cs typeface="Arial" charset="0"/>
              </a:rPr>
              <a:t>Parque Nacional Canaima</a:t>
            </a:r>
          </a:p>
        </p:txBody>
      </p:sp>
    </p:spTree>
    <p:extLst>
      <p:ext uri="{BB962C8B-B14F-4D97-AF65-F5344CB8AC3E}">
        <p14:creationId xmlns:p14="http://schemas.microsoft.com/office/powerpoint/2010/main" val="1440043228"/>
      </p:ext>
    </p:extLst>
  </p:cSld>
  <p:clrMapOvr>
    <a:masterClrMapping/>
  </p:clrMapOvr>
  <p:transition advTm="2000">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2">
            <a:extLst>
              <a:ext uri="{FF2B5EF4-FFF2-40B4-BE49-F238E27FC236}">
                <a16:creationId xmlns:a16="http://schemas.microsoft.com/office/drawing/2014/main" id="{7F2D5C7C-F920-44E3-9378-24F6EF7C8AFD}"/>
              </a:ext>
            </a:extLst>
          </p:cNvPr>
          <p:cNvSpPr txBox="1">
            <a:spLocks noGrp="1"/>
          </p:cNvSpPr>
          <p:nvPr/>
        </p:nvSpPr>
        <p:spPr bwMode="auto">
          <a:xfrm>
            <a:off x="8629650" y="6732588"/>
            <a:ext cx="514350" cy="122237"/>
          </a:xfrm>
          <a:prstGeom prst="rect">
            <a:avLst/>
          </a:prstGeom>
          <a:noFill/>
          <a:ln w="9525">
            <a:noFill/>
            <a:miter lim="800000"/>
            <a:headEnd/>
            <a:tailEnd/>
          </a:ln>
        </p:spPr>
        <p:txBody>
          <a:bodyPr lIns="0" tIns="0" rIns="0" bIns="0">
            <a:spAutoFit/>
          </a:bodyPr>
          <a:lstStyle/>
          <a:p>
            <a:pPr algn="r"/>
            <a:fld id="{48C8D9CD-2E0C-4D4F-A6AB-FCF13382567E}" type="slidenum">
              <a:rPr lang="es-ES" altLang="es-VE" sz="800">
                <a:solidFill>
                  <a:srgbClr val="4D4D4D"/>
                </a:solidFill>
              </a:rPr>
              <a:pPr algn="r"/>
              <a:t>80</a:t>
            </a:fld>
            <a:endParaRPr lang="es-ES" altLang="es-VE" sz="800">
              <a:solidFill>
                <a:srgbClr val="4D4D4D"/>
              </a:solidFill>
            </a:endParaRPr>
          </a:p>
        </p:txBody>
      </p:sp>
      <p:sp>
        <p:nvSpPr>
          <p:cNvPr id="10" name="Rectangle 98">
            <a:extLst>
              <a:ext uri="{FF2B5EF4-FFF2-40B4-BE49-F238E27FC236}">
                <a16:creationId xmlns:a16="http://schemas.microsoft.com/office/drawing/2014/main" id="{9F9089B5-4DD7-4FF5-8832-D17F567BA4BA}"/>
              </a:ext>
            </a:extLst>
          </p:cNvPr>
          <p:cNvSpPr>
            <a:spLocks noChangeArrowheads="1"/>
          </p:cNvSpPr>
          <p:nvPr/>
        </p:nvSpPr>
        <p:spPr bwMode="auto">
          <a:xfrm>
            <a:off x="250825" y="55015"/>
            <a:ext cx="7777163" cy="553998"/>
          </a:xfrm>
          <a:prstGeom prst="rect">
            <a:avLst/>
          </a:prstGeom>
          <a:noFill/>
          <a:ln w="9525">
            <a:noFill/>
            <a:miter lim="800000"/>
            <a:headEnd/>
            <a:tailEnd/>
          </a:ln>
        </p:spPr>
        <p:txBody>
          <a:bodyPr wrap="square" lIns="0" tIns="0" rIns="0" bIns="0">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fontAlgn="base">
              <a:spcBef>
                <a:spcPct val="0"/>
              </a:spcBef>
              <a:spcAft>
                <a:spcPct val="0"/>
              </a:spcAft>
              <a:defRPr>
                <a:solidFill>
                  <a:schemeClr val="tx1"/>
                </a:solidFill>
                <a:latin typeface="Arial" panose="020B0604020202020204" pitchFamily="34" charset="0"/>
              </a:defRPr>
            </a:lvl6pPr>
            <a:lvl7pPr marL="2971800" indent="-228600" algn="ctr" fontAlgn="base">
              <a:spcBef>
                <a:spcPct val="0"/>
              </a:spcBef>
              <a:spcAft>
                <a:spcPct val="0"/>
              </a:spcAft>
              <a:defRPr>
                <a:solidFill>
                  <a:schemeClr val="tx1"/>
                </a:solidFill>
                <a:latin typeface="Arial" panose="020B0604020202020204" pitchFamily="34" charset="0"/>
              </a:defRPr>
            </a:lvl7pPr>
            <a:lvl8pPr marL="3429000" indent="-228600" algn="ctr" fontAlgn="base">
              <a:spcBef>
                <a:spcPct val="0"/>
              </a:spcBef>
              <a:spcAft>
                <a:spcPct val="0"/>
              </a:spcAft>
              <a:defRPr>
                <a:solidFill>
                  <a:schemeClr val="tx1"/>
                </a:solidFill>
                <a:latin typeface="Arial" panose="020B0604020202020204" pitchFamily="34" charset="0"/>
              </a:defRPr>
            </a:lvl8pPr>
            <a:lvl9pPr marL="3886200" indent="-228600" algn="ctr" fontAlgn="base">
              <a:spcBef>
                <a:spcPct val="0"/>
              </a:spcBef>
              <a:spcAft>
                <a:spcPct val="0"/>
              </a:spcAft>
              <a:defRPr>
                <a:solidFill>
                  <a:schemeClr val="tx1"/>
                </a:solidFill>
                <a:latin typeface="Arial" panose="020B0604020202020204" pitchFamily="34" charset="0"/>
              </a:defRPr>
            </a:lvl9pPr>
          </a:lstStyle>
          <a:p>
            <a:pPr eaLnBrk="0" hangingPunct="0">
              <a:defRPr/>
            </a:pPr>
            <a:r>
              <a:rPr lang="es-ES_tradnl" altLang="es-VE" sz="3600" b="1" kern="10" spc="150" dirty="0">
                <a:ln w="9525">
                  <a:solidFill>
                    <a:srgbClr val="000000"/>
                  </a:solidFill>
                  <a:round/>
                  <a:headEnd/>
                  <a:tailEnd/>
                </a:ln>
                <a:solidFill>
                  <a:srgbClr val="009352"/>
                </a:solidFill>
                <a:latin typeface="Arial Black"/>
              </a:rPr>
              <a:t>Diversidad Étnica y Cultural</a:t>
            </a:r>
          </a:p>
        </p:txBody>
      </p:sp>
      <p:sp>
        <p:nvSpPr>
          <p:cNvPr id="11" name="Rectangle 107">
            <a:extLst>
              <a:ext uri="{FF2B5EF4-FFF2-40B4-BE49-F238E27FC236}">
                <a16:creationId xmlns:a16="http://schemas.microsoft.com/office/drawing/2014/main" id="{B45ED1FC-973C-4ADA-ACA8-BACBFAD396C2}"/>
              </a:ext>
            </a:extLst>
          </p:cNvPr>
          <p:cNvSpPr txBox="1">
            <a:spLocks noChangeArrowheads="1"/>
          </p:cNvSpPr>
          <p:nvPr/>
        </p:nvSpPr>
        <p:spPr>
          <a:xfrm>
            <a:off x="261911" y="1055633"/>
            <a:ext cx="7766077" cy="4893647"/>
          </a:xfrm>
          <a:prstGeom prst="rect">
            <a:avLst/>
          </a:prstGeom>
        </p:spPr>
        <p:txBody>
          <a:bodyPr wrap="square" lIns="0" tIns="0" rIns="0" bIns="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60000" indent="-360000">
              <a:spcBef>
                <a:spcPts val="1200"/>
              </a:spcBef>
              <a:buClr>
                <a:srgbClr val="FF0000"/>
              </a:buClr>
              <a:buSzPct val="120000"/>
              <a:buFont typeface="Wingdings" panose="05000000000000000000" pitchFamily="2" charset="2"/>
              <a:buChar char="Ø"/>
              <a:defRPr/>
            </a:pPr>
            <a:r>
              <a:rPr lang="es-VE"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315 mil indígenas, localizados principalmente en los Estados Zulia, Amazonas, Bolívar y Delta Amacuro, que en su conjunto, representan el 1.5% de la población total del país.</a:t>
            </a:r>
          </a:p>
          <a:p>
            <a:pPr marL="360000" indent="-360000">
              <a:spcBef>
                <a:spcPts val="1200"/>
              </a:spcBef>
              <a:buClr>
                <a:srgbClr val="FF0000"/>
              </a:buClr>
              <a:buSzPct val="120000"/>
              <a:buFont typeface="Wingdings" panose="05000000000000000000" pitchFamily="2" charset="2"/>
              <a:buChar char="Ø"/>
              <a:defRPr/>
            </a:pPr>
            <a:r>
              <a:rPr lang="es-VE"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rPr>
              <a:t>Al complejo y heterogéneo poblamiento hispánico, se agregan los descendientes de las etnias negras que desde África llegaron a Venezuela, procesos que en su conjunto, hacen de nuestra composición poblacional una estructura admirable.</a:t>
            </a:r>
            <a:endParaRPr lang="es-ES" altLang="es-VE" sz="2800" b="1" dirty="0">
              <a:ln w="12700">
                <a:solidFill>
                  <a:srgbClr val="000000"/>
                </a:solidFill>
              </a:ln>
              <a:solidFill>
                <a:srgbClr val="3366FF"/>
              </a:solidFill>
              <a:effectLst>
                <a:outerShdw blurRad="38100" dist="38100" dir="2700000" algn="tl">
                  <a:srgbClr val="C0C0C0"/>
                </a:outerShdw>
              </a:effectLst>
              <a:latin typeface="Tahoma" panose="020B0604030504040204" pitchFamily="34" charset="0"/>
            </a:endParaRPr>
          </a:p>
        </p:txBody>
      </p:sp>
      <p:sp>
        <p:nvSpPr>
          <p:cNvPr id="12" name="Marcador de pie de página 1">
            <a:extLst>
              <a:ext uri="{FF2B5EF4-FFF2-40B4-BE49-F238E27FC236}">
                <a16:creationId xmlns:a16="http://schemas.microsoft.com/office/drawing/2014/main" id="{0333C55B-8FA7-4033-AB0E-BC8FAEAF8845}"/>
              </a:ext>
            </a:extLst>
          </p:cNvPr>
          <p:cNvSpPr txBox="1">
            <a:spLocks/>
          </p:cNvSpPr>
          <p:nvPr/>
        </p:nvSpPr>
        <p:spPr>
          <a:xfrm>
            <a:off x="4139952" y="6732488"/>
            <a:ext cx="3313113" cy="107722"/>
          </a:xfrm>
          <a:prstGeom prst="rect">
            <a:avLst/>
          </a:prstGeom>
        </p:spPr>
        <p:txBody>
          <a:bodyPr vert="horz" wrap="square" lIns="0" tIns="0" rIns="0" bIns="0" numCol="1" anchor="ctr" anchorCtr="0" compatLnSpc="1">
            <a:prstTxWarp prst="textNoShape">
              <a:avLst/>
            </a:prstTxWarp>
            <a:spAutoFit/>
          </a:bodyPr>
          <a:lstStyle>
            <a:defPPr>
              <a:defRPr lang="es-V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eaLnBrk="0" hangingPunct="0"/>
            <a:r>
              <a:rPr lang="es-VE"/>
              <a:t>Recopilación, Edición y Montaje: F. Lau / Oct. 2016</a:t>
            </a:r>
            <a:endParaRPr lang="es-ES" dirty="0"/>
          </a:p>
        </p:txBody>
      </p:sp>
      <p:sp>
        <p:nvSpPr>
          <p:cNvPr id="2" name="Marcador de pie de página 1">
            <a:extLst>
              <a:ext uri="{FF2B5EF4-FFF2-40B4-BE49-F238E27FC236}">
                <a16:creationId xmlns:a16="http://schemas.microsoft.com/office/drawing/2014/main" id="{544EC49A-269B-402A-A9D2-D8260544848F}"/>
              </a:ext>
            </a:extLst>
          </p:cNvPr>
          <p:cNvSpPr>
            <a:spLocks noGrp="1"/>
          </p:cNvSpPr>
          <p:nvPr>
            <p:ph type="ftr" sz="quarter" idx="3"/>
          </p:nvPr>
        </p:nvSpPr>
        <p:spPr/>
        <p:txBody>
          <a:bodyPr/>
          <a:lstStyle/>
          <a:p>
            <a:pPr algn="ctr">
              <a:defRPr/>
            </a:pPr>
            <a:r>
              <a:rPr lang="es-VE"/>
              <a:t>Diseño y Montaje: Francisco Lau - 2020</a:t>
            </a:r>
            <a:endParaRPr lang="es-ES" dirty="0"/>
          </a:p>
        </p:txBody>
      </p:sp>
    </p:spTree>
    <p:extLst>
      <p:ext uri="{BB962C8B-B14F-4D97-AF65-F5344CB8AC3E}">
        <p14:creationId xmlns:p14="http://schemas.microsoft.com/office/powerpoint/2010/main" val="38873816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3" name="Text Box 3">
            <a:extLst>
              <a:ext uri="{FF2B5EF4-FFF2-40B4-BE49-F238E27FC236}">
                <a16:creationId xmlns:a16="http://schemas.microsoft.com/office/drawing/2014/main" id="{9DF6315E-7101-45FA-B683-895A1E2E5B53}"/>
              </a:ext>
            </a:extLst>
          </p:cNvPr>
          <p:cNvSpPr txBox="1">
            <a:spLocks noChangeArrowheads="1"/>
          </p:cNvSpPr>
          <p:nvPr/>
        </p:nvSpPr>
        <p:spPr bwMode="auto">
          <a:xfrm>
            <a:off x="256388" y="373613"/>
            <a:ext cx="8642350" cy="540616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30000"/>
              </a:lnSpc>
              <a:spcBef>
                <a:spcPct val="50000"/>
              </a:spcBef>
            </a:pPr>
            <a:r>
              <a:rPr lang="es-VE" altLang="es-VE" sz="5400" b="1" dirty="0">
                <a:ln>
                  <a:solidFill>
                    <a:srgbClr val="32000A"/>
                  </a:solidFill>
                </a:ln>
                <a:solidFill>
                  <a:schemeClr val="bg1"/>
                </a:solidFill>
                <a:effectLst/>
                <a:latin typeface="Arial Black" panose="020B0A04020102020204" pitchFamily="34" charset="0"/>
              </a:rPr>
              <a:t>Ser un país megadiverso ha sido un regalo de Dios que debemos conocer, valorar y conservar. </a:t>
            </a:r>
            <a:endParaRPr lang="es-ES" altLang="es-VE" sz="5400" b="1" dirty="0">
              <a:ln>
                <a:solidFill>
                  <a:srgbClr val="32000A"/>
                </a:solidFill>
              </a:ln>
              <a:solidFill>
                <a:schemeClr val="bg1"/>
              </a:solidFill>
              <a:effectLst/>
              <a:latin typeface="Arial Black" panose="020B0A04020102020204" pitchFamily="34" charset="0"/>
            </a:endParaRPr>
          </a:p>
        </p:txBody>
      </p:sp>
    </p:spTree>
    <p:extLst>
      <p:ext uri="{BB962C8B-B14F-4D97-AF65-F5344CB8AC3E}">
        <p14:creationId xmlns:p14="http://schemas.microsoft.com/office/powerpoint/2010/main" val="4211394054"/>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1549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700" kern="10" dirty="0">
                <a:ln w="25400">
                  <a:solidFill>
                    <a:srgbClr val="000000"/>
                  </a:solidFill>
                  <a:round/>
                  <a:headEnd/>
                  <a:tailEnd/>
                </a:ln>
                <a:solidFill>
                  <a:srgbClr val="FFCCFF"/>
                </a:solidFill>
                <a:latin typeface="Arial Black"/>
                <a:cs typeface="Arial" charset="0"/>
              </a:rPr>
              <a:t>Crisis Ambiental: </a:t>
            </a:r>
            <a:r>
              <a:rPr lang="es-VE" sz="2700" kern="10" dirty="0">
                <a:ln w="25400">
                  <a:solidFill>
                    <a:srgbClr val="000000"/>
                  </a:solidFill>
                  <a:round/>
                  <a:headEnd/>
                  <a:tailEnd/>
                </a:ln>
                <a:solidFill>
                  <a:srgbClr val="FFFF00"/>
                </a:solidFill>
                <a:latin typeface="Arial Black"/>
                <a:cs typeface="Arial" charset="0"/>
              </a:rPr>
              <a:t>Deforestación en Venezuela</a:t>
            </a:r>
          </a:p>
        </p:txBody>
      </p:sp>
      <p:pic>
        <p:nvPicPr>
          <p:cNvPr id="5" name="Imagen 4" descr="Venezuela - Superficie forestal (% del territorio) 2013">
            <a:hlinkClick r:id="rId2" tooltip="&quot;Venezuela - Superficie forestal (% del territorio) 2013&quot;"/>
            <a:extLst>
              <a:ext uri="{FF2B5EF4-FFF2-40B4-BE49-F238E27FC236}">
                <a16:creationId xmlns:a16="http://schemas.microsoft.com/office/drawing/2014/main" id="{07655930-9432-4EC9-8421-29CC4AD0022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437" y="1576070"/>
            <a:ext cx="8974719" cy="4443730"/>
          </a:xfrm>
          <a:prstGeom prst="rect">
            <a:avLst/>
          </a:prstGeom>
          <a:noFill/>
          <a:ln>
            <a:noFill/>
          </a:ln>
        </p:spPr>
      </p:pic>
      <p:graphicFrame>
        <p:nvGraphicFramePr>
          <p:cNvPr id="10" name="Tabla 9">
            <a:extLst>
              <a:ext uri="{FF2B5EF4-FFF2-40B4-BE49-F238E27FC236}">
                <a16:creationId xmlns:a16="http://schemas.microsoft.com/office/drawing/2014/main" id="{7BB4E46C-1B95-444F-9921-D3452808ED4C}"/>
              </a:ext>
            </a:extLst>
          </p:cNvPr>
          <p:cNvGraphicFramePr>
            <a:graphicFrameLocks noGrp="1"/>
          </p:cNvGraphicFramePr>
          <p:nvPr>
            <p:extLst>
              <p:ext uri="{D42A27DB-BD31-4B8C-83A1-F6EECF244321}">
                <p14:modId xmlns:p14="http://schemas.microsoft.com/office/powerpoint/2010/main" val="3066501382"/>
              </p:ext>
            </p:extLst>
          </p:nvPr>
        </p:nvGraphicFramePr>
        <p:xfrm>
          <a:off x="71438" y="757396"/>
          <a:ext cx="9001125" cy="528320"/>
        </p:xfrm>
        <a:graphic>
          <a:graphicData uri="http://schemas.openxmlformats.org/drawingml/2006/table">
            <a:tbl>
              <a:tblPr firstRow="1" firstCol="1" bandRow="1">
                <a:tableStyleId>{5C22544A-7EE6-4342-B048-85BDC9FD1C3A}</a:tableStyleId>
              </a:tblPr>
              <a:tblGrid>
                <a:gridCol w="360045">
                  <a:extLst>
                    <a:ext uri="{9D8B030D-6E8A-4147-A177-3AD203B41FA5}">
                      <a16:colId xmlns:a16="http://schemas.microsoft.com/office/drawing/2014/main" val="3471763011"/>
                    </a:ext>
                  </a:extLst>
                </a:gridCol>
                <a:gridCol w="360045">
                  <a:extLst>
                    <a:ext uri="{9D8B030D-6E8A-4147-A177-3AD203B41FA5}">
                      <a16:colId xmlns:a16="http://schemas.microsoft.com/office/drawing/2014/main" val="3970760977"/>
                    </a:ext>
                  </a:extLst>
                </a:gridCol>
                <a:gridCol w="360045">
                  <a:extLst>
                    <a:ext uri="{9D8B030D-6E8A-4147-A177-3AD203B41FA5}">
                      <a16:colId xmlns:a16="http://schemas.microsoft.com/office/drawing/2014/main" val="3758575282"/>
                    </a:ext>
                  </a:extLst>
                </a:gridCol>
                <a:gridCol w="360045">
                  <a:extLst>
                    <a:ext uri="{9D8B030D-6E8A-4147-A177-3AD203B41FA5}">
                      <a16:colId xmlns:a16="http://schemas.microsoft.com/office/drawing/2014/main" val="3033900690"/>
                    </a:ext>
                  </a:extLst>
                </a:gridCol>
                <a:gridCol w="360045">
                  <a:extLst>
                    <a:ext uri="{9D8B030D-6E8A-4147-A177-3AD203B41FA5}">
                      <a16:colId xmlns:a16="http://schemas.microsoft.com/office/drawing/2014/main" val="3126360394"/>
                    </a:ext>
                  </a:extLst>
                </a:gridCol>
                <a:gridCol w="360045">
                  <a:extLst>
                    <a:ext uri="{9D8B030D-6E8A-4147-A177-3AD203B41FA5}">
                      <a16:colId xmlns:a16="http://schemas.microsoft.com/office/drawing/2014/main" val="3603875021"/>
                    </a:ext>
                  </a:extLst>
                </a:gridCol>
                <a:gridCol w="360045">
                  <a:extLst>
                    <a:ext uri="{9D8B030D-6E8A-4147-A177-3AD203B41FA5}">
                      <a16:colId xmlns:a16="http://schemas.microsoft.com/office/drawing/2014/main" val="3740737572"/>
                    </a:ext>
                  </a:extLst>
                </a:gridCol>
                <a:gridCol w="360045">
                  <a:extLst>
                    <a:ext uri="{9D8B030D-6E8A-4147-A177-3AD203B41FA5}">
                      <a16:colId xmlns:a16="http://schemas.microsoft.com/office/drawing/2014/main" val="985505842"/>
                    </a:ext>
                  </a:extLst>
                </a:gridCol>
                <a:gridCol w="360045">
                  <a:extLst>
                    <a:ext uri="{9D8B030D-6E8A-4147-A177-3AD203B41FA5}">
                      <a16:colId xmlns:a16="http://schemas.microsoft.com/office/drawing/2014/main" val="3479346822"/>
                    </a:ext>
                  </a:extLst>
                </a:gridCol>
                <a:gridCol w="360045">
                  <a:extLst>
                    <a:ext uri="{9D8B030D-6E8A-4147-A177-3AD203B41FA5}">
                      <a16:colId xmlns:a16="http://schemas.microsoft.com/office/drawing/2014/main" val="428613880"/>
                    </a:ext>
                  </a:extLst>
                </a:gridCol>
                <a:gridCol w="360045">
                  <a:extLst>
                    <a:ext uri="{9D8B030D-6E8A-4147-A177-3AD203B41FA5}">
                      <a16:colId xmlns:a16="http://schemas.microsoft.com/office/drawing/2014/main" val="866504532"/>
                    </a:ext>
                  </a:extLst>
                </a:gridCol>
                <a:gridCol w="360045">
                  <a:extLst>
                    <a:ext uri="{9D8B030D-6E8A-4147-A177-3AD203B41FA5}">
                      <a16:colId xmlns:a16="http://schemas.microsoft.com/office/drawing/2014/main" val="2426354543"/>
                    </a:ext>
                  </a:extLst>
                </a:gridCol>
                <a:gridCol w="360045">
                  <a:extLst>
                    <a:ext uri="{9D8B030D-6E8A-4147-A177-3AD203B41FA5}">
                      <a16:colId xmlns:a16="http://schemas.microsoft.com/office/drawing/2014/main" val="2899862895"/>
                    </a:ext>
                  </a:extLst>
                </a:gridCol>
                <a:gridCol w="360045">
                  <a:extLst>
                    <a:ext uri="{9D8B030D-6E8A-4147-A177-3AD203B41FA5}">
                      <a16:colId xmlns:a16="http://schemas.microsoft.com/office/drawing/2014/main" val="2816404846"/>
                    </a:ext>
                  </a:extLst>
                </a:gridCol>
                <a:gridCol w="360045">
                  <a:extLst>
                    <a:ext uri="{9D8B030D-6E8A-4147-A177-3AD203B41FA5}">
                      <a16:colId xmlns:a16="http://schemas.microsoft.com/office/drawing/2014/main" val="1673021984"/>
                    </a:ext>
                  </a:extLst>
                </a:gridCol>
                <a:gridCol w="360045">
                  <a:extLst>
                    <a:ext uri="{9D8B030D-6E8A-4147-A177-3AD203B41FA5}">
                      <a16:colId xmlns:a16="http://schemas.microsoft.com/office/drawing/2014/main" val="210018299"/>
                    </a:ext>
                  </a:extLst>
                </a:gridCol>
                <a:gridCol w="360045">
                  <a:extLst>
                    <a:ext uri="{9D8B030D-6E8A-4147-A177-3AD203B41FA5}">
                      <a16:colId xmlns:a16="http://schemas.microsoft.com/office/drawing/2014/main" val="2002398951"/>
                    </a:ext>
                  </a:extLst>
                </a:gridCol>
                <a:gridCol w="360045">
                  <a:extLst>
                    <a:ext uri="{9D8B030D-6E8A-4147-A177-3AD203B41FA5}">
                      <a16:colId xmlns:a16="http://schemas.microsoft.com/office/drawing/2014/main" val="1578060626"/>
                    </a:ext>
                  </a:extLst>
                </a:gridCol>
                <a:gridCol w="360045">
                  <a:extLst>
                    <a:ext uri="{9D8B030D-6E8A-4147-A177-3AD203B41FA5}">
                      <a16:colId xmlns:a16="http://schemas.microsoft.com/office/drawing/2014/main" val="68023336"/>
                    </a:ext>
                  </a:extLst>
                </a:gridCol>
                <a:gridCol w="360045">
                  <a:extLst>
                    <a:ext uri="{9D8B030D-6E8A-4147-A177-3AD203B41FA5}">
                      <a16:colId xmlns:a16="http://schemas.microsoft.com/office/drawing/2014/main" val="1316868321"/>
                    </a:ext>
                  </a:extLst>
                </a:gridCol>
                <a:gridCol w="360045">
                  <a:extLst>
                    <a:ext uri="{9D8B030D-6E8A-4147-A177-3AD203B41FA5}">
                      <a16:colId xmlns:a16="http://schemas.microsoft.com/office/drawing/2014/main" val="2999928617"/>
                    </a:ext>
                  </a:extLst>
                </a:gridCol>
                <a:gridCol w="360045">
                  <a:extLst>
                    <a:ext uri="{9D8B030D-6E8A-4147-A177-3AD203B41FA5}">
                      <a16:colId xmlns:a16="http://schemas.microsoft.com/office/drawing/2014/main" val="208993250"/>
                    </a:ext>
                  </a:extLst>
                </a:gridCol>
                <a:gridCol w="360045">
                  <a:extLst>
                    <a:ext uri="{9D8B030D-6E8A-4147-A177-3AD203B41FA5}">
                      <a16:colId xmlns:a16="http://schemas.microsoft.com/office/drawing/2014/main" val="1064114472"/>
                    </a:ext>
                  </a:extLst>
                </a:gridCol>
                <a:gridCol w="360045">
                  <a:extLst>
                    <a:ext uri="{9D8B030D-6E8A-4147-A177-3AD203B41FA5}">
                      <a16:colId xmlns:a16="http://schemas.microsoft.com/office/drawing/2014/main" val="541478983"/>
                    </a:ext>
                  </a:extLst>
                </a:gridCol>
                <a:gridCol w="360045">
                  <a:extLst>
                    <a:ext uri="{9D8B030D-6E8A-4147-A177-3AD203B41FA5}">
                      <a16:colId xmlns:a16="http://schemas.microsoft.com/office/drawing/2014/main" val="1452094840"/>
                    </a:ext>
                  </a:extLst>
                </a:gridCol>
              </a:tblGrid>
              <a:tr h="0">
                <a:tc>
                  <a:txBody>
                    <a:bodyPr/>
                    <a:lstStyle/>
                    <a:p>
                      <a:pPr algn="ctr">
                        <a:spcAft>
                          <a:spcPts val="600"/>
                        </a:spcAft>
                      </a:pPr>
                      <a:r>
                        <a:rPr lang="es-VE" sz="1000" dirty="0">
                          <a:solidFill>
                            <a:schemeClr val="tx1"/>
                          </a:solidFill>
                          <a:effectLst/>
                        </a:rPr>
                        <a:t>Fecha</a:t>
                      </a:r>
                      <a:endParaRPr lang="es-V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rgbClr val="92D050"/>
                    </a:solidFill>
                  </a:tcPr>
                </a:tc>
                <a:tc>
                  <a:txBody>
                    <a:bodyPr/>
                    <a:lstStyle/>
                    <a:p>
                      <a:pPr algn="ctr">
                        <a:spcAft>
                          <a:spcPts val="600"/>
                        </a:spcAft>
                      </a:pPr>
                      <a:r>
                        <a:rPr lang="es-VE" sz="1000" b="0" dirty="0">
                          <a:solidFill>
                            <a:schemeClr val="tx1"/>
                          </a:solidFill>
                          <a:effectLst/>
                        </a:rPr>
                        <a:t>1990</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1991</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1992</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1993</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1994</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1995</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1996</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1997</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1998</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1999</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2000</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2001</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2002</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2003</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2004</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2005</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2006</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2007</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2008</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2009</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2010</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2011</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a:solidFill>
                            <a:schemeClr val="tx1"/>
                          </a:solidFill>
                          <a:effectLst/>
                        </a:rPr>
                        <a:t>2012</a:t>
                      </a:r>
                      <a:endParaRPr lang="es-VE"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2013</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extLst>
                  <a:ext uri="{0D108BD9-81ED-4DB2-BD59-A6C34878D82A}">
                    <a16:rowId xmlns:a16="http://schemas.microsoft.com/office/drawing/2014/main" val="1689970628"/>
                  </a:ext>
                </a:extLst>
              </a:tr>
              <a:tr h="0">
                <a:tc>
                  <a:txBody>
                    <a:bodyPr/>
                    <a:lstStyle/>
                    <a:p>
                      <a:pPr algn="ctr">
                        <a:spcAft>
                          <a:spcPts val="600"/>
                        </a:spcAft>
                      </a:pPr>
                      <a:r>
                        <a:rPr lang="es-VE" sz="1000" dirty="0">
                          <a:solidFill>
                            <a:schemeClr val="tx1"/>
                          </a:solidFill>
                          <a:effectLst/>
                        </a:rPr>
                        <a:t>%</a:t>
                      </a:r>
                      <a:endParaRPr lang="es-V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rgbClr val="92D050"/>
                    </a:solidFill>
                  </a:tcPr>
                </a:tc>
                <a:tc>
                  <a:txBody>
                    <a:bodyPr/>
                    <a:lstStyle/>
                    <a:p>
                      <a:pPr algn="ctr">
                        <a:spcAft>
                          <a:spcPts val="600"/>
                        </a:spcAft>
                      </a:pPr>
                      <a:r>
                        <a:rPr lang="es-VE" sz="1000" b="0" dirty="0">
                          <a:solidFill>
                            <a:schemeClr val="tx1"/>
                          </a:solidFill>
                          <a:effectLst/>
                        </a:rPr>
                        <a:t>58.98</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58.66</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58.33</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58.01</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57.68</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57.35</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57.03</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56.70</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56.38</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56.05</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55.72</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55.40</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55.07</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54.75</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54.42</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54.09</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54.05</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54.00</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53.95</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53.90</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53.86</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53.67</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53.48</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tc>
                  <a:txBody>
                    <a:bodyPr/>
                    <a:lstStyle/>
                    <a:p>
                      <a:pPr algn="ctr">
                        <a:spcAft>
                          <a:spcPts val="600"/>
                        </a:spcAft>
                      </a:pPr>
                      <a:r>
                        <a:rPr lang="es-VE" sz="1000" b="0" dirty="0">
                          <a:solidFill>
                            <a:schemeClr val="tx1"/>
                          </a:solidFill>
                          <a:effectLst/>
                        </a:rPr>
                        <a:t>53.30</a:t>
                      </a:r>
                      <a:endParaRPr lang="es-VE"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17780" marB="17780" anchor="ctr">
                    <a:solidFill>
                      <a:schemeClr val="bg1"/>
                    </a:solidFill>
                  </a:tcPr>
                </a:tc>
                <a:extLst>
                  <a:ext uri="{0D108BD9-81ED-4DB2-BD59-A6C34878D82A}">
                    <a16:rowId xmlns:a16="http://schemas.microsoft.com/office/drawing/2014/main" val="3178093182"/>
                  </a:ext>
                </a:extLst>
              </a:tr>
            </a:tbl>
          </a:graphicData>
        </a:graphic>
      </p:graphicFrame>
    </p:spTree>
    <p:extLst>
      <p:ext uri="{BB962C8B-B14F-4D97-AF65-F5344CB8AC3E}">
        <p14:creationId xmlns:p14="http://schemas.microsoft.com/office/powerpoint/2010/main" val="3498706929"/>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25400">
                  <a:solidFill>
                    <a:srgbClr val="000000"/>
                  </a:solidFill>
                  <a:round/>
                  <a:headEnd/>
                  <a:tailEnd/>
                </a:ln>
                <a:solidFill>
                  <a:srgbClr val="FFCCFF"/>
                </a:solidFill>
                <a:latin typeface="Arial Black"/>
                <a:cs typeface="Arial" charset="0"/>
              </a:rPr>
              <a:t>Crisis Ambiental: </a:t>
            </a:r>
            <a:r>
              <a:rPr lang="es-VE" sz="2600" kern="10" dirty="0">
                <a:ln w="25400">
                  <a:solidFill>
                    <a:srgbClr val="000000"/>
                  </a:solidFill>
                  <a:round/>
                  <a:headEnd/>
                  <a:tailEnd/>
                </a:ln>
                <a:solidFill>
                  <a:srgbClr val="FFFF00"/>
                </a:solidFill>
                <a:latin typeface="Arial Black"/>
                <a:cs typeface="Arial" charset="0"/>
              </a:rPr>
              <a:t>Incendio Forestal  en Venezuela</a:t>
            </a:r>
          </a:p>
        </p:txBody>
      </p:sp>
      <p:sp>
        <p:nvSpPr>
          <p:cNvPr id="8" name="CuadroTexto 7">
            <a:extLst>
              <a:ext uri="{FF2B5EF4-FFF2-40B4-BE49-F238E27FC236}">
                <a16:creationId xmlns:a16="http://schemas.microsoft.com/office/drawing/2014/main" id="{D3B952E7-E5E4-431A-A4A9-AF46907DB652}"/>
              </a:ext>
            </a:extLst>
          </p:cNvPr>
          <p:cNvSpPr txBox="1"/>
          <p:nvPr/>
        </p:nvSpPr>
        <p:spPr>
          <a:xfrm>
            <a:off x="71438" y="5856655"/>
            <a:ext cx="9001124" cy="338554"/>
          </a:xfrm>
          <a:prstGeom prst="rect">
            <a:avLst/>
          </a:prstGeom>
          <a:noFill/>
        </p:spPr>
        <p:txBody>
          <a:bodyPr wrap="square">
            <a:spAutoFit/>
          </a:bodyPr>
          <a:lstStyle/>
          <a:p>
            <a:pPr algn="ct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Focos de calor Noviembre 2019. Elaboración: </a:t>
            </a:r>
            <a:r>
              <a:rPr lang="es-VE" sz="1600" b="1" i="0" dirty="0" err="1">
                <a:solidFill>
                  <a:srgbClr val="444444"/>
                </a:solidFill>
                <a:effectLst/>
                <a:latin typeface="Tahoma" panose="020B0604030504040204" pitchFamily="34" charset="0"/>
                <a:ea typeface="Tahoma" panose="020B0604030504040204" pitchFamily="34" charset="0"/>
                <a:cs typeface="Tahoma" panose="020B0604030504040204" pitchFamily="34" charset="0"/>
              </a:rPr>
              <a:t>Mariangel</a:t>
            </a: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Vielma Mendoza</a:t>
            </a:r>
            <a:endParaRPr lang="es-VE" sz="1600" b="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a:hlinkClick r:id="rId2"/>
            <a:extLst>
              <a:ext uri="{FF2B5EF4-FFF2-40B4-BE49-F238E27FC236}">
                <a16:creationId xmlns:a16="http://schemas.microsoft.com/office/drawing/2014/main" id="{F4E85311-2D01-4B7C-A5A8-06C6CDFEA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565955"/>
            <a:ext cx="8992879" cy="521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88417"/>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25400">
                  <a:solidFill>
                    <a:srgbClr val="000000"/>
                  </a:solidFill>
                  <a:round/>
                  <a:headEnd/>
                  <a:tailEnd/>
                </a:ln>
                <a:solidFill>
                  <a:srgbClr val="FFCCFF"/>
                </a:solidFill>
                <a:latin typeface="Arial Black"/>
                <a:cs typeface="Arial" charset="0"/>
              </a:rPr>
              <a:t>Crisis Ambiental: </a:t>
            </a:r>
            <a:r>
              <a:rPr lang="es-VE" sz="2600" kern="10" dirty="0">
                <a:ln w="25400">
                  <a:solidFill>
                    <a:srgbClr val="000000"/>
                  </a:solidFill>
                  <a:round/>
                  <a:headEnd/>
                  <a:tailEnd/>
                </a:ln>
                <a:solidFill>
                  <a:srgbClr val="FFFF00"/>
                </a:solidFill>
                <a:latin typeface="Arial Black"/>
                <a:cs typeface="Arial" charset="0"/>
              </a:rPr>
              <a:t>Incendio Forestal  en Venezuela</a:t>
            </a:r>
          </a:p>
        </p:txBody>
      </p:sp>
      <p:sp>
        <p:nvSpPr>
          <p:cNvPr id="8" name="CuadroTexto 7">
            <a:extLst>
              <a:ext uri="{FF2B5EF4-FFF2-40B4-BE49-F238E27FC236}">
                <a16:creationId xmlns:a16="http://schemas.microsoft.com/office/drawing/2014/main" id="{D3B952E7-E5E4-431A-A4A9-AF46907DB652}"/>
              </a:ext>
            </a:extLst>
          </p:cNvPr>
          <p:cNvSpPr txBox="1"/>
          <p:nvPr/>
        </p:nvSpPr>
        <p:spPr>
          <a:xfrm>
            <a:off x="71438" y="5856655"/>
            <a:ext cx="9001124" cy="338554"/>
          </a:xfrm>
          <a:prstGeom prst="rect">
            <a:avLst/>
          </a:prstGeom>
          <a:noFill/>
        </p:spPr>
        <p:txBody>
          <a:bodyPr wrap="square">
            <a:spAutoFit/>
          </a:bodyPr>
          <a:lstStyle/>
          <a:p>
            <a:pPr algn="ct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Focos de calor Noviembre 2019. Elaboración: </a:t>
            </a:r>
            <a:r>
              <a:rPr lang="es-VE" sz="1600" b="1" i="0" dirty="0" err="1">
                <a:solidFill>
                  <a:srgbClr val="444444"/>
                </a:solidFill>
                <a:effectLst/>
                <a:latin typeface="Tahoma" panose="020B0604030504040204" pitchFamily="34" charset="0"/>
                <a:ea typeface="Tahoma" panose="020B0604030504040204" pitchFamily="34" charset="0"/>
                <a:cs typeface="Tahoma" panose="020B0604030504040204" pitchFamily="34" charset="0"/>
              </a:rPr>
              <a:t>Mariangel</a:t>
            </a: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Vielma Mendoza</a:t>
            </a:r>
            <a:endParaRPr lang="es-VE"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401636C1-5D0D-42E0-B4BF-309913754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868" y="586591"/>
            <a:ext cx="6750524" cy="5220000"/>
          </a:xfrm>
          <a:prstGeom prst="rect">
            <a:avLst/>
          </a:prstGeom>
        </p:spPr>
      </p:pic>
    </p:spTree>
    <p:extLst>
      <p:ext uri="{BB962C8B-B14F-4D97-AF65-F5344CB8AC3E}">
        <p14:creationId xmlns:p14="http://schemas.microsoft.com/office/powerpoint/2010/main" val="2947098931"/>
      </p:ext>
    </p:extLst>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25400">
                  <a:solidFill>
                    <a:srgbClr val="000000"/>
                  </a:solidFill>
                  <a:round/>
                  <a:headEnd/>
                  <a:tailEnd/>
                </a:ln>
                <a:solidFill>
                  <a:srgbClr val="FFCCFF"/>
                </a:solidFill>
                <a:latin typeface="Arial Black"/>
                <a:cs typeface="Arial" charset="0"/>
              </a:rPr>
              <a:t>Crisis Ambiental: </a:t>
            </a:r>
            <a:r>
              <a:rPr lang="es-VE" sz="2600" kern="10" dirty="0">
                <a:ln w="25400">
                  <a:solidFill>
                    <a:srgbClr val="000000"/>
                  </a:solidFill>
                  <a:round/>
                  <a:headEnd/>
                  <a:tailEnd/>
                </a:ln>
                <a:solidFill>
                  <a:srgbClr val="FFFF00"/>
                </a:solidFill>
                <a:latin typeface="Arial Black"/>
                <a:cs typeface="Arial" charset="0"/>
              </a:rPr>
              <a:t>Incendio Forestal  en Venezuela</a:t>
            </a:r>
          </a:p>
        </p:txBody>
      </p:sp>
      <p:sp>
        <p:nvSpPr>
          <p:cNvPr id="8" name="CuadroTexto 7">
            <a:extLst>
              <a:ext uri="{FF2B5EF4-FFF2-40B4-BE49-F238E27FC236}">
                <a16:creationId xmlns:a16="http://schemas.microsoft.com/office/drawing/2014/main" id="{D3B952E7-E5E4-431A-A4A9-AF46907DB652}"/>
              </a:ext>
            </a:extLst>
          </p:cNvPr>
          <p:cNvSpPr txBox="1"/>
          <p:nvPr/>
        </p:nvSpPr>
        <p:spPr>
          <a:xfrm>
            <a:off x="71438" y="5856655"/>
            <a:ext cx="9001124" cy="338554"/>
          </a:xfrm>
          <a:prstGeom prst="rect">
            <a:avLst/>
          </a:prstGeom>
          <a:noFill/>
        </p:spPr>
        <p:txBody>
          <a:bodyPr wrap="square">
            <a:spAutoFit/>
          </a:bodyPr>
          <a:lstStyle/>
          <a:p>
            <a:pPr algn="ct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Focos de calor Diciembre 2019. Elaboración: </a:t>
            </a:r>
            <a:r>
              <a:rPr lang="es-VE" sz="1600" b="1" i="0" dirty="0" err="1">
                <a:solidFill>
                  <a:srgbClr val="444444"/>
                </a:solidFill>
                <a:effectLst/>
                <a:latin typeface="Tahoma" panose="020B0604030504040204" pitchFamily="34" charset="0"/>
                <a:ea typeface="Tahoma" panose="020B0604030504040204" pitchFamily="34" charset="0"/>
                <a:cs typeface="Tahoma" panose="020B0604030504040204" pitchFamily="34" charset="0"/>
              </a:rPr>
              <a:t>Mariangel</a:t>
            </a: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Vielma Mendoza</a:t>
            </a:r>
            <a:endParaRPr lang="es-VE"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714EB80D-4762-4197-8D31-DC34791CF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421" y="564386"/>
            <a:ext cx="6763657" cy="5220000"/>
          </a:xfrm>
          <a:prstGeom prst="rect">
            <a:avLst/>
          </a:prstGeom>
        </p:spPr>
      </p:pic>
    </p:spTree>
    <p:extLst>
      <p:ext uri="{BB962C8B-B14F-4D97-AF65-F5344CB8AC3E}">
        <p14:creationId xmlns:p14="http://schemas.microsoft.com/office/powerpoint/2010/main" val="2104568373"/>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25400">
                  <a:solidFill>
                    <a:srgbClr val="000000"/>
                  </a:solidFill>
                  <a:round/>
                  <a:headEnd/>
                  <a:tailEnd/>
                </a:ln>
                <a:solidFill>
                  <a:srgbClr val="FFCCFF"/>
                </a:solidFill>
                <a:latin typeface="Arial Black"/>
                <a:cs typeface="Arial" charset="0"/>
              </a:rPr>
              <a:t>Crisis Ambiental: </a:t>
            </a:r>
            <a:r>
              <a:rPr lang="es-VE" sz="2600" kern="10" dirty="0">
                <a:ln w="25400">
                  <a:solidFill>
                    <a:srgbClr val="000000"/>
                  </a:solidFill>
                  <a:round/>
                  <a:headEnd/>
                  <a:tailEnd/>
                </a:ln>
                <a:solidFill>
                  <a:srgbClr val="FFFF00"/>
                </a:solidFill>
                <a:latin typeface="Arial Black"/>
                <a:cs typeface="Arial" charset="0"/>
              </a:rPr>
              <a:t>Incendio Forestal  en Venezuela</a:t>
            </a:r>
          </a:p>
        </p:txBody>
      </p:sp>
      <p:sp>
        <p:nvSpPr>
          <p:cNvPr id="8" name="CuadroTexto 7">
            <a:extLst>
              <a:ext uri="{FF2B5EF4-FFF2-40B4-BE49-F238E27FC236}">
                <a16:creationId xmlns:a16="http://schemas.microsoft.com/office/drawing/2014/main" id="{D3B952E7-E5E4-431A-A4A9-AF46907DB652}"/>
              </a:ext>
            </a:extLst>
          </p:cNvPr>
          <p:cNvSpPr txBox="1"/>
          <p:nvPr/>
        </p:nvSpPr>
        <p:spPr>
          <a:xfrm>
            <a:off x="71438" y="5856655"/>
            <a:ext cx="9001124" cy="338554"/>
          </a:xfrm>
          <a:prstGeom prst="rect">
            <a:avLst/>
          </a:prstGeom>
          <a:noFill/>
        </p:spPr>
        <p:txBody>
          <a:bodyPr wrap="square">
            <a:spAutoFit/>
          </a:bodyPr>
          <a:lstStyle/>
          <a:p>
            <a:pPr algn="ct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Focos de calor Enero 2020. Elaboración: </a:t>
            </a:r>
            <a:r>
              <a:rPr lang="es-VE" sz="1600" b="1" i="0" dirty="0" err="1">
                <a:solidFill>
                  <a:srgbClr val="444444"/>
                </a:solidFill>
                <a:effectLst/>
                <a:latin typeface="Tahoma" panose="020B0604030504040204" pitchFamily="34" charset="0"/>
                <a:ea typeface="Tahoma" panose="020B0604030504040204" pitchFamily="34" charset="0"/>
                <a:cs typeface="Tahoma" panose="020B0604030504040204" pitchFamily="34" charset="0"/>
              </a:rPr>
              <a:t>Mariangel</a:t>
            </a: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Vielma Mendoza</a:t>
            </a:r>
            <a:endParaRPr lang="es-VE"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902227DE-D8B2-4A49-96B2-3AE1F194D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171" y="564386"/>
            <a:ext cx="6763658" cy="5220000"/>
          </a:xfrm>
          <a:prstGeom prst="rect">
            <a:avLst/>
          </a:prstGeom>
        </p:spPr>
      </p:pic>
    </p:spTree>
    <p:extLst>
      <p:ext uri="{BB962C8B-B14F-4D97-AF65-F5344CB8AC3E}">
        <p14:creationId xmlns:p14="http://schemas.microsoft.com/office/powerpoint/2010/main" val="3562513374"/>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25400">
                  <a:solidFill>
                    <a:srgbClr val="000000"/>
                  </a:solidFill>
                  <a:round/>
                  <a:headEnd/>
                  <a:tailEnd/>
                </a:ln>
                <a:solidFill>
                  <a:srgbClr val="FFCCFF"/>
                </a:solidFill>
                <a:latin typeface="Arial Black"/>
                <a:cs typeface="Arial" charset="0"/>
              </a:rPr>
              <a:t>Crisis Ambiental: </a:t>
            </a:r>
            <a:r>
              <a:rPr lang="es-VE" sz="2600" kern="10" dirty="0">
                <a:ln w="25400">
                  <a:solidFill>
                    <a:srgbClr val="000000"/>
                  </a:solidFill>
                  <a:round/>
                  <a:headEnd/>
                  <a:tailEnd/>
                </a:ln>
                <a:solidFill>
                  <a:srgbClr val="FFFF00"/>
                </a:solidFill>
                <a:latin typeface="Arial Black"/>
                <a:cs typeface="Arial" charset="0"/>
              </a:rPr>
              <a:t>Incendio Forestal  en Venezuela</a:t>
            </a:r>
          </a:p>
        </p:txBody>
      </p:sp>
      <p:sp>
        <p:nvSpPr>
          <p:cNvPr id="8" name="CuadroTexto 7">
            <a:extLst>
              <a:ext uri="{FF2B5EF4-FFF2-40B4-BE49-F238E27FC236}">
                <a16:creationId xmlns:a16="http://schemas.microsoft.com/office/drawing/2014/main" id="{D3B952E7-E5E4-431A-A4A9-AF46907DB652}"/>
              </a:ext>
            </a:extLst>
          </p:cNvPr>
          <p:cNvSpPr txBox="1"/>
          <p:nvPr/>
        </p:nvSpPr>
        <p:spPr>
          <a:xfrm>
            <a:off x="71438" y="5856655"/>
            <a:ext cx="9001124" cy="338554"/>
          </a:xfrm>
          <a:prstGeom prst="rect">
            <a:avLst/>
          </a:prstGeom>
          <a:noFill/>
        </p:spPr>
        <p:txBody>
          <a:bodyPr wrap="square">
            <a:spAutoFit/>
          </a:bodyPr>
          <a:lstStyle/>
          <a:p>
            <a:pPr algn="ct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Focos de calor Febrero 2020. Elaboración: </a:t>
            </a:r>
            <a:r>
              <a:rPr lang="es-VE" sz="1600" b="1" i="0" dirty="0" err="1">
                <a:solidFill>
                  <a:srgbClr val="444444"/>
                </a:solidFill>
                <a:effectLst/>
                <a:latin typeface="Tahoma" panose="020B0604030504040204" pitchFamily="34" charset="0"/>
                <a:ea typeface="Tahoma" panose="020B0604030504040204" pitchFamily="34" charset="0"/>
                <a:cs typeface="Tahoma" panose="020B0604030504040204" pitchFamily="34" charset="0"/>
              </a:rPr>
              <a:t>Mariangel</a:t>
            </a: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Vielma Mendoza</a:t>
            </a:r>
            <a:endParaRPr lang="es-VE"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2923F16D-8B93-4CCA-96F6-AC98F0285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296" y="564386"/>
            <a:ext cx="6763658" cy="5220000"/>
          </a:xfrm>
          <a:prstGeom prst="rect">
            <a:avLst/>
          </a:prstGeom>
        </p:spPr>
      </p:pic>
    </p:spTree>
    <p:extLst>
      <p:ext uri="{BB962C8B-B14F-4D97-AF65-F5344CB8AC3E}">
        <p14:creationId xmlns:p14="http://schemas.microsoft.com/office/powerpoint/2010/main" val="190913507"/>
      </p:ext>
    </p:extLst>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25400">
                  <a:solidFill>
                    <a:srgbClr val="000000"/>
                  </a:solidFill>
                  <a:round/>
                  <a:headEnd/>
                  <a:tailEnd/>
                </a:ln>
                <a:solidFill>
                  <a:srgbClr val="FFCCFF"/>
                </a:solidFill>
                <a:latin typeface="Arial Black"/>
                <a:cs typeface="Arial" charset="0"/>
              </a:rPr>
              <a:t>Crisis Ambiental: </a:t>
            </a:r>
            <a:r>
              <a:rPr lang="es-VE" sz="2600" kern="10" dirty="0">
                <a:ln w="25400">
                  <a:solidFill>
                    <a:srgbClr val="000000"/>
                  </a:solidFill>
                  <a:round/>
                  <a:headEnd/>
                  <a:tailEnd/>
                </a:ln>
                <a:solidFill>
                  <a:srgbClr val="FFFF00"/>
                </a:solidFill>
                <a:latin typeface="Arial Black"/>
                <a:cs typeface="Arial" charset="0"/>
              </a:rPr>
              <a:t>Incendio Forestal  en Venezuela</a:t>
            </a:r>
          </a:p>
        </p:txBody>
      </p:sp>
      <p:sp>
        <p:nvSpPr>
          <p:cNvPr id="8" name="CuadroTexto 7">
            <a:extLst>
              <a:ext uri="{FF2B5EF4-FFF2-40B4-BE49-F238E27FC236}">
                <a16:creationId xmlns:a16="http://schemas.microsoft.com/office/drawing/2014/main" id="{D3B952E7-E5E4-431A-A4A9-AF46907DB652}"/>
              </a:ext>
            </a:extLst>
          </p:cNvPr>
          <p:cNvSpPr txBox="1"/>
          <p:nvPr/>
        </p:nvSpPr>
        <p:spPr>
          <a:xfrm>
            <a:off x="71438" y="5856655"/>
            <a:ext cx="9001124" cy="338554"/>
          </a:xfrm>
          <a:prstGeom prst="rect">
            <a:avLst/>
          </a:prstGeom>
          <a:noFill/>
        </p:spPr>
        <p:txBody>
          <a:bodyPr wrap="square">
            <a:spAutoFit/>
          </a:bodyPr>
          <a:lstStyle/>
          <a:p>
            <a:pPr algn="ct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Focos de calor Marzo 2020. Elaboración: </a:t>
            </a:r>
            <a:r>
              <a:rPr lang="es-VE" sz="1600" b="1" i="0" dirty="0" err="1">
                <a:solidFill>
                  <a:srgbClr val="444444"/>
                </a:solidFill>
                <a:effectLst/>
                <a:latin typeface="Tahoma" panose="020B0604030504040204" pitchFamily="34" charset="0"/>
                <a:ea typeface="Tahoma" panose="020B0604030504040204" pitchFamily="34" charset="0"/>
                <a:cs typeface="Tahoma" panose="020B0604030504040204" pitchFamily="34" charset="0"/>
              </a:rPr>
              <a:t>Mariangel</a:t>
            </a: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Vielma Mendoza</a:t>
            </a:r>
            <a:endParaRPr lang="es-VE"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2831D4C7-AC52-40E4-8A22-6F1FB01BE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954" y="564386"/>
            <a:ext cx="6763657" cy="5220000"/>
          </a:xfrm>
          <a:prstGeom prst="rect">
            <a:avLst/>
          </a:prstGeom>
        </p:spPr>
      </p:pic>
    </p:spTree>
    <p:extLst>
      <p:ext uri="{BB962C8B-B14F-4D97-AF65-F5344CB8AC3E}">
        <p14:creationId xmlns:p14="http://schemas.microsoft.com/office/powerpoint/2010/main" val="3842512051"/>
      </p:ext>
    </p:extLst>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25400">
                  <a:solidFill>
                    <a:srgbClr val="000000"/>
                  </a:solidFill>
                  <a:round/>
                  <a:headEnd/>
                  <a:tailEnd/>
                </a:ln>
                <a:solidFill>
                  <a:srgbClr val="FFCCFF"/>
                </a:solidFill>
                <a:latin typeface="Arial Black"/>
                <a:cs typeface="Arial" charset="0"/>
              </a:rPr>
              <a:t>Crisis Ambiental: </a:t>
            </a:r>
            <a:r>
              <a:rPr lang="es-VE" sz="2600" kern="10" dirty="0">
                <a:ln w="25400">
                  <a:solidFill>
                    <a:srgbClr val="000000"/>
                  </a:solidFill>
                  <a:round/>
                  <a:headEnd/>
                  <a:tailEnd/>
                </a:ln>
                <a:solidFill>
                  <a:srgbClr val="FFFF00"/>
                </a:solidFill>
                <a:latin typeface="Arial Black"/>
                <a:cs typeface="Arial" charset="0"/>
              </a:rPr>
              <a:t>Incendio Forestal  en Venezuela</a:t>
            </a:r>
          </a:p>
        </p:txBody>
      </p:sp>
      <p:sp>
        <p:nvSpPr>
          <p:cNvPr id="8" name="CuadroTexto 7">
            <a:extLst>
              <a:ext uri="{FF2B5EF4-FFF2-40B4-BE49-F238E27FC236}">
                <a16:creationId xmlns:a16="http://schemas.microsoft.com/office/drawing/2014/main" id="{D3B952E7-E5E4-431A-A4A9-AF46907DB652}"/>
              </a:ext>
            </a:extLst>
          </p:cNvPr>
          <p:cNvSpPr txBox="1"/>
          <p:nvPr/>
        </p:nvSpPr>
        <p:spPr>
          <a:xfrm>
            <a:off x="71438" y="5856655"/>
            <a:ext cx="9001124" cy="338554"/>
          </a:xfrm>
          <a:prstGeom prst="rect">
            <a:avLst/>
          </a:prstGeom>
          <a:noFill/>
        </p:spPr>
        <p:txBody>
          <a:bodyPr wrap="square">
            <a:spAutoFit/>
          </a:bodyPr>
          <a:lstStyle/>
          <a:p>
            <a:pPr algn="ct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Focos de calor Abril 2020. Elaboración: </a:t>
            </a:r>
            <a:r>
              <a:rPr lang="es-VE" sz="1600" b="1" i="0" dirty="0" err="1">
                <a:solidFill>
                  <a:srgbClr val="444444"/>
                </a:solidFill>
                <a:effectLst/>
                <a:latin typeface="Tahoma" panose="020B0604030504040204" pitchFamily="34" charset="0"/>
                <a:ea typeface="Tahoma" panose="020B0604030504040204" pitchFamily="34" charset="0"/>
                <a:cs typeface="Tahoma" panose="020B0604030504040204" pitchFamily="34" charset="0"/>
              </a:rPr>
              <a:t>Mariangel</a:t>
            </a: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Vielma Mendoza</a:t>
            </a:r>
            <a:endParaRPr lang="es-VE"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E611E300-F299-4590-BD67-73A8E7C05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656" y="564386"/>
            <a:ext cx="6763658" cy="5220000"/>
          </a:xfrm>
          <a:prstGeom prst="rect">
            <a:avLst/>
          </a:prstGeom>
        </p:spPr>
      </p:pic>
    </p:spTree>
    <p:extLst>
      <p:ext uri="{BB962C8B-B14F-4D97-AF65-F5344CB8AC3E}">
        <p14:creationId xmlns:p14="http://schemas.microsoft.com/office/powerpoint/2010/main" val="2928960208"/>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5EE9D6C-40F2-4173-8D99-3AF2EAA8B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5226" cy="6237289"/>
          </a:xfrm>
          <a:prstGeom prst="rect">
            <a:avLst/>
          </a:prstGeom>
        </p:spPr>
      </p:pic>
      <p:sp>
        <p:nvSpPr>
          <p:cNvPr id="2" name="Marcador de pie de página 1">
            <a:extLst>
              <a:ext uri="{FF2B5EF4-FFF2-40B4-BE49-F238E27FC236}">
                <a16:creationId xmlns:a16="http://schemas.microsoft.com/office/drawing/2014/main" id="{EEB398A5-23FD-4740-B5DF-14B658EC3A6D}"/>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4A4D8292-E8FB-4BE6-A29F-B4B53EDC9B8E}"/>
              </a:ext>
            </a:extLst>
          </p:cNvPr>
          <p:cNvSpPr txBox="1">
            <a:spLocks/>
          </p:cNvSpPr>
          <p:nvPr/>
        </p:nvSpPr>
        <p:spPr>
          <a:xfrm>
            <a:off x="34926" y="92008"/>
            <a:ext cx="9074150" cy="104644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kern="10" dirty="0">
                <a:ln w="31750">
                  <a:solidFill>
                    <a:srgbClr val="1E0F00"/>
                  </a:solidFill>
                  <a:round/>
                  <a:headEnd/>
                  <a:tailEnd/>
                </a:ln>
                <a:solidFill>
                  <a:srgbClr val="FFFF00"/>
                </a:solidFill>
                <a:latin typeface="Arial Black"/>
                <a:cs typeface="Arial" charset="0"/>
              </a:rPr>
              <a:t>Quebrada de Jaspe</a:t>
            </a:r>
          </a:p>
          <a:p>
            <a:pPr fontAlgn="auto">
              <a:spcAft>
                <a:spcPts val="0"/>
              </a:spcAft>
              <a:defRPr/>
            </a:pPr>
            <a:r>
              <a:rPr lang="es-VE" sz="3200" kern="10" dirty="0">
                <a:ln w="31750">
                  <a:solidFill>
                    <a:srgbClr val="001400"/>
                  </a:solidFill>
                  <a:round/>
                  <a:headEnd/>
                  <a:tailEnd/>
                </a:ln>
                <a:solidFill>
                  <a:srgbClr val="92D050"/>
                </a:solidFill>
                <a:latin typeface="Arial Black"/>
                <a:cs typeface="Arial" charset="0"/>
              </a:rPr>
              <a:t>Parque Nacional Canaima</a:t>
            </a:r>
            <a:endParaRPr lang="es-VE" kern="10" dirty="0">
              <a:ln w="31750">
                <a:solidFill>
                  <a:srgbClr val="1E0F00"/>
                </a:solidFill>
                <a:round/>
                <a:headEnd/>
                <a:tailEnd/>
              </a:ln>
              <a:solidFill>
                <a:srgbClr val="FFFF00"/>
              </a:solidFill>
              <a:latin typeface="Arial Black"/>
              <a:cs typeface="Arial" charset="0"/>
            </a:endParaRPr>
          </a:p>
        </p:txBody>
      </p:sp>
    </p:spTree>
    <p:extLst>
      <p:ext uri="{BB962C8B-B14F-4D97-AF65-F5344CB8AC3E}">
        <p14:creationId xmlns:p14="http://schemas.microsoft.com/office/powerpoint/2010/main" val="3965675872"/>
      </p:ext>
    </p:extLst>
  </p:cSld>
  <p:clrMapOvr>
    <a:masterClrMapping/>
  </p:clrMapOvr>
  <mc:AlternateContent xmlns:mc="http://schemas.openxmlformats.org/markup-compatibility/2006">
    <mc:Choice xmlns:p14="http://schemas.microsoft.com/office/powerpoint/2010/main" Requires="p14">
      <p:transition spd="med" p14:dur="700" advTm="2000">
        <p:fade/>
      </p:transition>
    </mc:Choice>
    <mc:Fallback>
      <p:transition spd="med" advTm="200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00110"/>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600" kern="10" dirty="0">
                <a:ln w="25400">
                  <a:solidFill>
                    <a:srgbClr val="000000"/>
                  </a:solidFill>
                  <a:round/>
                  <a:headEnd/>
                  <a:tailEnd/>
                </a:ln>
                <a:solidFill>
                  <a:srgbClr val="FFCCFF"/>
                </a:solidFill>
                <a:latin typeface="Arial Black"/>
                <a:cs typeface="Arial" charset="0"/>
              </a:rPr>
              <a:t>Crisis Ambiental: </a:t>
            </a:r>
            <a:r>
              <a:rPr lang="es-VE" sz="2600" kern="10" dirty="0">
                <a:ln w="25400">
                  <a:solidFill>
                    <a:srgbClr val="000000"/>
                  </a:solidFill>
                  <a:round/>
                  <a:headEnd/>
                  <a:tailEnd/>
                </a:ln>
                <a:solidFill>
                  <a:srgbClr val="FFFF00"/>
                </a:solidFill>
                <a:latin typeface="Arial Black"/>
                <a:cs typeface="Arial" charset="0"/>
              </a:rPr>
              <a:t>Incendio Forestal  en Venezuela</a:t>
            </a:r>
          </a:p>
        </p:txBody>
      </p:sp>
      <p:sp>
        <p:nvSpPr>
          <p:cNvPr id="8" name="CuadroTexto 7">
            <a:extLst>
              <a:ext uri="{FF2B5EF4-FFF2-40B4-BE49-F238E27FC236}">
                <a16:creationId xmlns:a16="http://schemas.microsoft.com/office/drawing/2014/main" id="{D3B952E7-E5E4-431A-A4A9-AF46907DB652}"/>
              </a:ext>
            </a:extLst>
          </p:cNvPr>
          <p:cNvSpPr txBox="1"/>
          <p:nvPr/>
        </p:nvSpPr>
        <p:spPr>
          <a:xfrm>
            <a:off x="71438" y="5856655"/>
            <a:ext cx="9001124" cy="338554"/>
          </a:xfrm>
          <a:prstGeom prst="rect">
            <a:avLst/>
          </a:prstGeom>
          <a:noFill/>
        </p:spPr>
        <p:txBody>
          <a:bodyPr wrap="square">
            <a:spAutoFit/>
          </a:bodyPr>
          <a:lstStyle/>
          <a:p>
            <a:pPr algn="ct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Focos de calor Mayo 2020. Elaboración: </a:t>
            </a:r>
            <a:r>
              <a:rPr lang="es-VE" sz="1600" b="1" i="0" dirty="0" err="1">
                <a:solidFill>
                  <a:srgbClr val="444444"/>
                </a:solidFill>
                <a:effectLst/>
                <a:latin typeface="Tahoma" panose="020B0604030504040204" pitchFamily="34" charset="0"/>
                <a:ea typeface="Tahoma" panose="020B0604030504040204" pitchFamily="34" charset="0"/>
                <a:cs typeface="Tahoma" panose="020B0604030504040204" pitchFamily="34" charset="0"/>
              </a:rPr>
              <a:t>Mariangel</a:t>
            </a:r>
            <a:r>
              <a:rPr lang="es-VE" sz="1600" b="1" i="0" dirty="0">
                <a:solidFill>
                  <a:srgbClr val="444444"/>
                </a:solidFill>
                <a:effectLst/>
                <a:latin typeface="Tahoma" panose="020B0604030504040204" pitchFamily="34" charset="0"/>
                <a:ea typeface="Tahoma" panose="020B0604030504040204" pitchFamily="34" charset="0"/>
                <a:cs typeface="Tahoma" panose="020B0604030504040204" pitchFamily="34" charset="0"/>
              </a:rPr>
              <a:t> Vielma Mendoza</a:t>
            </a:r>
            <a:endParaRPr lang="es-VE"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Imagen 4">
            <a:extLst>
              <a:ext uri="{FF2B5EF4-FFF2-40B4-BE49-F238E27FC236}">
                <a16:creationId xmlns:a16="http://schemas.microsoft.com/office/drawing/2014/main" id="{881025CB-4047-4AF2-9B33-5B472296B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181" y="636655"/>
            <a:ext cx="6763658" cy="5220000"/>
          </a:xfrm>
          <a:prstGeom prst="rect">
            <a:avLst/>
          </a:prstGeom>
        </p:spPr>
      </p:pic>
    </p:spTree>
    <p:extLst>
      <p:ext uri="{BB962C8B-B14F-4D97-AF65-F5344CB8AC3E}">
        <p14:creationId xmlns:p14="http://schemas.microsoft.com/office/powerpoint/2010/main" val="2688485806"/>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1549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700" kern="10" dirty="0">
                <a:ln w="25400">
                  <a:solidFill>
                    <a:srgbClr val="000000"/>
                  </a:solidFill>
                  <a:round/>
                  <a:headEnd/>
                  <a:tailEnd/>
                </a:ln>
                <a:solidFill>
                  <a:srgbClr val="FFCCFF"/>
                </a:solidFill>
                <a:latin typeface="Arial Black"/>
                <a:cs typeface="Arial" charset="0"/>
              </a:rPr>
              <a:t>Crisis Ambiental: </a:t>
            </a:r>
            <a:r>
              <a:rPr lang="es-VE" sz="2700" kern="10" dirty="0">
                <a:ln w="25400">
                  <a:solidFill>
                    <a:srgbClr val="000000"/>
                  </a:solidFill>
                  <a:round/>
                  <a:headEnd/>
                  <a:tailEnd/>
                </a:ln>
                <a:solidFill>
                  <a:srgbClr val="FFFF00"/>
                </a:solidFill>
                <a:latin typeface="Arial Black"/>
                <a:cs typeface="Arial" charset="0"/>
              </a:rPr>
              <a:t>Deforestación en Venezuela</a:t>
            </a:r>
          </a:p>
        </p:txBody>
      </p:sp>
      <p:pic>
        <p:nvPicPr>
          <p:cNvPr id="6" name="Imagen 5">
            <a:extLst>
              <a:ext uri="{FF2B5EF4-FFF2-40B4-BE49-F238E27FC236}">
                <a16:creationId xmlns:a16="http://schemas.microsoft.com/office/drawing/2014/main" id="{DD181AD1-2CD5-4FD8-AA04-BCCF235FE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2" y="517524"/>
            <a:ext cx="9133788" cy="5719764"/>
          </a:xfrm>
          <a:prstGeom prst="rect">
            <a:avLst/>
          </a:prstGeom>
        </p:spPr>
      </p:pic>
    </p:spTree>
    <p:extLst>
      <p:ext uri="{BB962C8B-B14F-4D97-AF65-F5344CB8AC3E}">
        <p14:creationId xmlns:p14="http://schemas.microsoft.com/office/powerpoint/2010/main" val="542028393"/>
      </p:ext>
    </p:extLst>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1549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700" kern="10" dirty="0">
                <a:ln w="25400">
                  <a:solidFill>
                    <a:srgbClr val="000000"/>
                  </a:solidFill>
                  <a:round/>
                  <a:headEnd/>
                  <a:tailEnd/>
                </a:ln>
                <a:solidFill>
                  <a:srgbClr val="FFCCFF"/>
                </a:solidFill>
                <a:latin typeface="Arial Black"/>
                <a:cs typeface="Arial" charset="0"/>
              </a:rPr>
              <a:t>Crisis Ambiental: </a:t>
            </a:r>
            <a:r>
              <a:rPr lang="es-VE" sz="2700" kern="10" dirty="0">
                <a:ln w="25400">
                  <a:solidFill>
                    <a:srgbClr val="000000"/>
                  </a:solidFill>
                  <a:round/>
                  <a:headEnd/>
                  <a:tailEnd/>
                </a:ln>
                <a:solidFill>
                  <a:srgbClr val="FFFF00"/>
                </a:solidFill>
                <a:latin typeface="Arial Black"/>
                <a:cs typeface="Arial" charset="0"/>
              </a:rPr>
              <a:t>Emisión Mundial de CO</a:t>
            </a:r>
            <a:r>
              <a:rPr lang="es-VE" sz="2700" kern="10" baseline="-25000" dirty="0">
                <a:ln w="25400">
                  <a:solidFill>
                    <a:srgbClr val="000000"/>
                  </a:solidFill>
                  <a:round/>
                  <a:headEnd/>
                  <a:tailEnd/>
                </a:ln>
                <a:solidFill>
                  <a:srgbClr val="FFFF00"/>
                </a:solidFill>
                <a:latin typeface="Arial Black"/>
                <a:cs typeface="Arial" charset="0"/>
              </a:rPr>
              <a:t>2</a:t>
            </a:r>
          </a:p>
        </p:txBody>
      </p:sp>
      <p:pic>
        <p:nvPicPr>
          <p:cNvPr id="5" name="Imagen 4">
            <a:extLst>
              <a:ext uri="{FF2B5EF4-FFF2-40B4-BE49-F238E27FC236}">
                <a16:creationId xmlns:a16="http://schemas.microsoft.com/office/drawing/2014/main" id="{3B4D6EA6-DC5D-493E-91BB-FA54222C1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8488"/>
            <a:ext cx="9144001" cy="5638800"/>
          </a:xfrm>
          <a:prstGeom prst="rect">
            <a:avLst/>
          </a:prstGeom>
        </p:spPr>
      </p:pic>
    </p:spTree>
    <p:extLst>
      <p:ext uri="{BB962C8B-B14F-4D97-AF65-F5344CB8AC3E}">
        <p14:creationId xmlns:p14="http://schemas.microsoft.com/office/powerpoint/2010/main" val="567899231"/>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1549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700" kern="10" dirty="0">
                <a:ln w="25400">
                  <a:solidFill>
                    <a:srgbClr val="000000"/>
                  </a:solidFill>
                  <a:round/>
                  <a:headEnd/>
                  <a:tailEnd/>
                </a:ln>
                <a:solidFill>
                  <a:srgbClr val="FFCCFF"/>
                </a:solidFill>
                <a:latin typeface="Arial Black"/>
                <a:cs typeface="Arial" charset="0"/>
              </a:rPr>
              <a:t>Crisis Ambiental: </a:t>
            </a:r>
            <a:r>
              <a:rPr lang="es-VE" sz="2700" kern="10" dirty="0">
                <a:ln w="25400">
                  <a:solidFill>
                    <a:srgbClr val="000000"/>
                  </a:solidFill>
                  <a:round/>
                  <a:headEnd/>
                  <a:tailEnd/>
                </a:ln>
                <a:solidFill>
                  <a:srgbClr val="FFFF00"/>
                </a:solidFill>
                <a:latin typeface="Arial Black"/>
                <a:cs typeface="Arial" charset="0"/>
              </a:rPr>
              <a:t>Emisión de CO</a:t>
            </a:r>
            <a:r>
              <a:rPr lang="es-VE" sz="2700" kern="10" baseline="-25000" dirty="0">
                <a:ln w="25400">
                  <a:solidFill>
                    <a:srgbClr val="000000"/>
                  </a:solidFill>
                  <a:round/>
                  <a:headEnd/>
                  <a:tailEnd/>
                </a:ln>
                <a:solidFill>
                  <a:srgbClr val="FFFF00"/>
                </a:solidFill>
                <a:latin typeface="Arial Black"/>
                <a:cs typeface="Arial" charset="0"/>
              </a:rPr>
              <a:t>2</a:t>
            </a:r>
            <a:r>
              <a:rPr lang="es-VE" sz="2700" kern="10" dirty="0">
                <a:ln w="25400">
                  <a:solidFill>
                    <a:srgbClr val="000000"/>
                  </a:solidFill>
                  <a:round/>
                  <a:headEnd/>
                  <a:tailEnd/>
                </a:ln>
                <a:solidFill>
                  <a:srgbClr val="FFFF00"/>
                </a:solidFill>
                <a:latin typeface="Arial Black"/>
                <a:cs typeface="Arial" charset="0"/>
              </a:rPr>
              <a:t> en Venezuela</a:t>
            </a:r>
          </a:p>
        </p:txBody>
      </p:sp>
      <p:pic>
        <p:nvPicPr>
          <p:cNvPr id="6" name="Imagen 5">
            <a:extLst>
              <a:ext uri="{FF2B5EF4-FFF2-40B4-BE49-F238E27FC236}">
                <a16:creationId xmlns:a16="http://schemas.microsoft.com/office/drawing/2014/main" id="{14C19F14-A9B8-4181-BE82-0D64A93CE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824"/>
            <a:ext cx="9144000" cy="5649463"/>
          </a:xfrm>
          <a:prstGeom prst="rect">
            <a:avLst/>
          </a:prstGeom>
        </p:spPr>
      </p:pic>
    </p:spTree>
    <p:extLst>
      <p:ext uri="{BB962C8B-B14F-4D97-AF65-F5344CB8AC3E}">
        <p14:creationId xmlns:p14="http://schemas.microsoft.com/office/powerpoint/2010/main" val="2311560864"/>
      </p:ext>
    </p:extLst>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1549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700" kern="10" dirty="0">
                <a:ln w="25400">
                  <a:solidFill>
                    <a:srgbClr val="000000"/>
                  </a:solidFill>
                  <a:round/>
                  <a:headEnd/>
                  <a:tailEnd/>
                </a:ln>
                <a:solidFill>
                  <a:srgbClr val="FFCCFF"/>
                </a:solidFill>
                <a:latin typeface="Arial Black"/>
                <a:cs typeface="Arial" charset="0"/>
              </a:rPr>
              <a:t>Soluciones Ambientales: </a:t>
            </a:r>
            <a:r>
              <a:rPr lang="es-VE" sz="2700" kern="10" dirty="0">
                <a:ln w="25400">
                  <a:solidFill>
                    <a:srgbClr val="000000"/>
                  </a:solidFill>
                  <a:round/>
                  <a:headEnd/>
                  <a:tailEnd/>
                </a:ln>
                <a:solidFill>
                  <a:srgbClr val="FFFF00"/>
                </a:solidFill>
                <a:latin typeface="Arial Black"/>
                <a:cs typeface="Arial" charset="0"/>
              </a:rPr>
              <a:t>Reducir el CO</a:t>
            </a:r>
            <a:r>
              <a:rPr lang="es-VE" sz="2700" kern="10" baseline="-25000" dirty="0">
                <a:ln w="25400">
                  <a:solidFill>
                    <a:srgbClr val="000000"/>
                  </a:solidFill>
                  <a:round/>
                  <a:headEnd/>
                  <a:tailEnd/>
                </a:ln>
                <a:solidFill>
                  <a:srgbClr val="FFFF00"/>
                </a:solidFill>
                <a:latin typeface="Arial Black"/>
                <a:cs typeface="Arial" charset="0"/>
              </a:rPr>
              <a:t>2</a:t>
            </a:r>
            <a:endParaRPr lang="es-VE" sz="2700" kern="10" dirty="0">
              <a:ln w="25400">
                <a:solidFill>
                  <a:srgbClr val="000000"/>
                </a:solidFill>
                <a:round/>
                <a:headEnd/>
                <a:tailEnd/>
              </a:ln>
              <a:solidFill>
                <a:srgbClr val="FFFF00"/>
              </a:solidFill>
              <a:latin typeface="Arial Black"/>
              <a:cs typeface="Arial" charset="0"/>
            </a:endParaRPr>
          </a:p>
        </p:txBody>
      </p:sp>
      <p:pic>
        <p:nvPicPr>
          <p:cNvPr id="5" name="Imagen 4">
            <a:extLst>
              <a:ext uri="{FF2B5EF4-FFF2-40B4-BE49-F238E27FC236}">
                <a16:creationId xmlns:a16="http://schemas.microsoft.com/office/drawing/2014/main" id="{1B4DA7D9-696D-44CA-9EF5-A3AEC482D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9144000" cy="5653088"/>
          </a:xfrm>
          <a:prstGeom prst="rect">
            <a:avLst/>
          </a:prstGeom>
        </p:spPr>
      </p:pic>
    </p:spTree>
    <p:extLst>
      <p:ext uri="{BB962C8B-B14F-4D97-AF65-F5344CB8AC3E}">
        <p14:creationId xmlns:p14="http://schemas.microsoft.com/office/powerpoint/2010/main" val="744694354"/>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1549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700" kern="10" dirty="0">
                <a:ln w="25400">
                  <a:solidFill>
                    <a:srgbClr val="000000"/>
                  </a:solidFill>
                  <a:round/>
                  <a:headEnd/>
                  <a:tailEnd/>
                </a:ln>
                <a:solidFill>
                  <a:srgbClr val="FFCCFF"/>
                </a:solidFill>
                <a:latin typeface="Arial Black"/>
                <a:cs typeface="Arial" charset="0"/>
              </a:rPr>
              <a:t>Soluciones Ambientales: </a:t>
            </a:r>
            <a:r>
              <a:rPr lang="es-VE" sz="2700" kern="10" dirty="0">
                <a:ln w="25400">
                  <a:solidFill>
                    <a:srgbClr val="000000"/>
                  </a:solidFill>
                  <a:round/>
                  <a:headEnd/>
                  <a:tailEnd/>
                </a:ln>
                <a:solidFill>
                  <a:srgbClr val="FFFF00"/>
                </a:solidFill>
                <a:latin typeface="Arial Black"/>
                <a:cs typeface="Arial" charset="0"/>
              </a:rPr>
              <a:t>Reducir el CO</a:t>
            </a:r>
            <a:r>
              <a:rPr lang="es-VE" sz="2700" kern="10" baseline="-25000" dirty="0">
                <a:ln w="25400">
                  <a:solidFill>
                    <a:srgbClr val="000000"/>
                  </a:solidFill>
                  <a:round/>
                  <a:headEnd/>
                  <a:tailEnd/>
                </a:ln>
                <a:solidFill>
                  <a:srgbClr val="FFFF00"/>
                </a:solidFill>
                <a:latin typeface="Arial Black"/>
                <a:cs typeface="Arial" charset="0"/>
              </a:rPr>
              <a:t>2</a:t>
            </a:r>
            <a:endParaRPr lang="es-VE" sz="2700" kern="10" dirty="0">
              <a:ln w="25400">
                <a:solidFill>
                  <a:srgbClr val="000000"/>
                </a:solidFill>
                <a:round/>
                <a:headEnd/>
                <a:tailEnd/>
              </a:ln>
              <a:solidFill>
                <a:srgbClr val="FFFF00"/>
              </a:solidFill>
              <a:latin typeface="Arial Black"/>
              <a:cs typeface="Arial" charset="0"/>
            </a:endParaRPr>
          </a:p>
        </p:txBody>
      </p:sp>
      <p:pic>
        <p:nvPicPr>
          <p:cNvPr id="6" name="Imagen 5">
            <a:extLst>
              <a:ext uri="{FF2B5EF4-FFF2-40B4-BE49-F238E27FC236}">
                <a16:creationId xmlns:a16="http://schemas.microsoft.com/office/drawing/2014/main" id="{F3AEECC6-516A-493E-8FC4-D5D0A7F23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4200"/>
            <a:ext cx="9144001" cy="5653088"/>
          </a:xfrm>
          <a:prstGeom prst="rect">
            <a:avLst/>
          </a:prstGeom>
        </p:spPr>
      </p:pic>
    </p:spTree>
    <p:extLst>
      <p:ext uri="{BB962C8B-B14F-4D97-AF65-F5344CB8AC3E}">
        <p14:creationId xmlns:p14="http://schemas.microsoft.com/office/powerpoint/2010/main" val="1251991796"/>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265712A-99D7-4DC0-A458-B0CCBAA1835F}"/>
              </a:ext>
            </a:extLst>
          </p:cNvPr>
          <p:cNvSpPr>
            <a:spLocks noGrp="1"/>
          </p:cNvSpPr>
          <p:nvPr>
            <p:ph type="ftr" sz="quarter" idx="3"/>
          </p:nvPr>
        </p:nvSpPr>
        <p:spPr/>
        <p:txBody>
          <a:bodyPr/>
          <a:lstStyle/>
          <a:p>
            <a:pPr algn="ctr">
              <a:defRPr/>
            </a:pPr>
            <a:r>
              <a:rPr lang="es-VE"/>
              <a:t>Diseño y Montaje: Francisco Lau - 2020</a:t>
            </a:r>
            <a:endParaRPr lang="es-ES" dirty="0"/>
          </a:p>
        </p:txBody>
      </p:sp>
      <p:sp>
        <p:nvSpPr>
          <p:cNvPr id="4" name="Título 2">
            <a:extLst>
              <a:ext uri="{FF2B5EF4-FFF2-40B4-BE49-F238E27FC236}">
                <a16:creationId xmlns:a16="http://schemas.microsoft.com/office/drawing/2014/main" id="{FE75AB98-AA40-4FC7-8635-854A5675BF61}"/>
              </a:ext>
            </a:extLst>
          </p:cNvPr>
          <p:cNvSpPr txBox="1">
            <a:spLocks/>
          </p:cNvSpPr>
          <p:nvPr/>
        </p:nvSpPr>
        <p:spPr>
          <a:xfrm>
            <a:off x="34926" y="92008"/>
            <a:ext cx="9074150" cy="415498"/>
          </a:xfrm>
          <a:prstGeom prst="rect">
            <a:avLst/>
          </a:prstGeom>
        </p:spPr>
        <p:txBody>
          <a:bodyPr wrap="square" lIns="0" tIns="0" rIns="0" bIns="0" rtlCol="0">
            <a:spAutoFit/>
          </a:bodyPr>
          <a:lstStyle>
            <a:lvl1pPr algn="ctr" rtl="0" eaLnBrk="0" fontAlgn="base" hangingPunct="0">
              <a:spcBef>
                <a:spcPct val="0"/>
              </a:spcBef>
              <a:spcAft>
                <a:spcPct val="0"/>
              </a:spcAft>
              <a:defRPr sz="3600" b="1">
                <a:solidFill>
                  <a:srgbClr val="CCFFFF"/>
                </a:solidFill>
                <a:latin typeface="+mj-lt"/>
                <a:ea typeface="+mj-ea"/>
                <a:cs typeface="+mj-cs"/>
              </a:defRPr>
            </a:lvl1pPr>
            <a:lvl2pPr algn="ctr" rtl="0" eaLnBrk="0" fontAlgn="base" hangingPunct="0">
              <a:spcBef>
                <a:spcPct val="0"/>
              </a:spcBef>
              <a:spcAft>
                <a:spcPct val="0"/>
              </a:spcAft>
              <a:defRPr sz="3600" b="1">
                <a:solidFill>
                  <a:srgbClr val="CCFFFF"/>
                </a:solidFill>
                <a:latin typeface="Tahoma" pitchFamily="34" charset="0"/>
              </a:defRPr>
            </a:lvl2pPr>
            <a:lvl3pPr algn="ctr" rtl="0" eaLnBrk="0" fontAlgn="base" hangingPunct="0">
              <a:spcBef>
                <a:spcPct val="0"/>
              </a:spcBef>
              <a:spcAft>
                <a:spcPct val="0"/>
              </a:spcAft>
              <a:defRPr sz="3600" b="1">
                <a:solidFill>
                  <a:srgbClr val="CCFFFF"/>
                </a:solidFill>
                <a:latin typeface="Tahoma" pitchFamily="34" charset="0"/>
              </a:defRPr>
            </a:lvl3pPr>
            <a:lvl4pPr algn="ctr" rtl="0" eaLnBrk="0" fontAlgn="base" hangingPunct="0">
              <a:spcBef>
                <a:spcPct val="0"/>
              </a:spcBef>
              <a:spcAft>
                <a:spcPct val="0"/>
              </a:spcAft>
              <a:defRPr sz="3600" b="1">
                <a:solidFill>
                  <a:srgbClr val="CCFFFF"/>
                </a:solidFill>
                <a:latin typeface="Tahoma" pitchFamily="34" charset="0"/>
              </a:defRPr>
            </a:lvl4pPr>
            <a:lvl5pPr algn="ctr" rtl="0" eaLnBrk="0" fontAlgn="base" hangingPunct="0">
              <a:spcBef>
                <a:spcPct val="0"/>
              </a:spcBef>
              <a:spcAft>
                <a:spcPct val="0"/>
              </a:spcAft>
              <a:defRPr sz="3600" b="1">
                <a:solidFill>
                  <a:srgbClr val="CCFFFF"/>
                </a:solidFill>
                <a:latin typeface="Tahoma" pitchFamily="34" charset="0"/>
              </a:defRPr>
            </a:lvl5pPr>
            <a:lvl6pPr marL="457200" algn="ctr" rtl="0" eaLnBrk="0" fontAlgn="base" hangingPunct="0">
              <a:spcBef>
                <a:spcPct val="0"/>
              </a:spcBef>
              <a:spcAft>
                <a:spcPct val="0"/>
              </a:spcAft>
              <a:defRPr sz="3600" b="1">
                <a:solidFill>
                  <a:srgbClr val="CCFFFF"/>
                </a:solidFill>
                <a:latin typeface="Tahoma" pitchFamily="34" charset="0"/>
              </a:defRPr>
            </a:lvl6pPr>
            <a:lvl7pPr marL="914400" algn="ctr" rtl="0" eaLnBrk="0" fontAlgn="base" hangingPunct="0">
              <a:spcBef>
                <a:spcPct val="0"/>
              </a:spcBef>
              <a:spcAft>
                <a:spcPct val="0"/>
              </a:spcAft>
              <a:defRPr sz="3600" b="1">
                <a:solidFill>
                  <a:srgbClr val="CCFFFF"/>
                </a:solidFill>
                <a:latin typeface="Tahoma" pitchFamily="34" charset="0"/>
              </a:defRPr>
            </a:lvl7pPr>
            <a:lvl8pPr marL="1371600" algn="ctr" rtl="0" eaLnBrk="0" fontAlgn="base" hangingPunct="0">
              <a:spcBef>
                <a:spcPct val="0"/>
              </a:spcBef>
              <a:spcAft>
                <a:spcPct val="0"/>
              </a:spcAft>
              <a:defRPr sz="3600" b="1">
                <a:solidFill>
                  <a:srgbClr val="CCFFFF"/>
                </a:solidFill>
                <a:latin typeface="Tahoma" pitchFamily="34" charset="0"/>
              </a:defRPr>
            </a:lvl8pPr>
            <a:lvl9pPr marL="1828800" algn="ctr" rtl="0" eaLnBrk="0" fontAlgn="base" hangingPunct="0">
              <a:spcBef>
                <a:spcPct val="0"/>
              </a:spcBef>
              <a:spcAft>
                <a:spcPct val="0"/>
              </a:spcAft>
              <a:defRPr sz="3600" b="1">
                <a:solidFill>
                  <a:srgbClr val="CCFFFF"/>
                </a:solidFill>
                <a:latin typeface="Tahoma" pitchFamily="34" charset="0"/>
              </a:defRPr>
            </a:lvl9pPr>
          </a:lstStyle>
          <a:p>
            <a:pPr fontAlgn="auto">
              <a:spcAft>
                <a:spcPts val="0"/>
              </a:spcAft>
              <a:defRPr/>
            </a:pPr>
            <a:r>
              <a:rPr lang="es-VE" sz="2700" kern="10" dirty="0">
                <a:ln w="25400">
                  <a:solidFill>
                    <a:srgbClr val="000000"/>
                  </a:solidFill>
                  <a:round/>
                  <a:headEnd/>
                  <a:tailEnd/>
                </a:ln>
                <a:solidFill>
                  <a:srgbClr val="FFCCFF"/>
                </a:solidFill>
                <a:latin typeface="Arial Black"/>
                <a:cs typeface="Arial" charset="0"/>
              </a:rPr>
              <a:t>Soluciones Ambientales: </a:t>
            </a:r>
            <a:r>
              <a:rPr lang="es-VE" sz="2700" kern="10" dirty="0">
                <a:ln w="25400">
                  <a:solidFill>
                    <a:srgbClr val="000000"/>
                  </a:solidFill>
                  <a:round/>
                  <a:headEnd/>
                  <a:tailEnd/>
                </a:ln>
                <a:solidFill>
                  <a:srgbClr val="FFFF00"/>
                </a:solidFill>
                <a:latin typeface="Arial Black"/>
                <a:cs typeface="Arial" charset="0"/>
              </a:rPr>
              <a:t>Reducir el CO</a:t>
            </a:r>
            <a:r>
              <a:rPr lang="es-VE" sz="2700" kern="10" baseline="-25000" dirty="0">
                <a:ln w="25400">
                  <a:solidFill>
                    <a:srgbClr val="000000"/>
                  </a:solidFill>
                  <a:round/>
                  <a:headEnd/>
                  <a:tailEnd/>
                </a:ln>
                <a:solidFill>
                  <a:srgbClr val="FFFF00"/>
                </a:solidFill>
                <a:latin typeface="Arial Black"/>
                <a:cs typeface="Arial" charset="0"/>
              </a:rPr>
              <a:t>2</a:t>
            </a:r>
            <a:endParaRPr lang="es-VE" sz="2700" kern="10" dirty="0">
              <a:ln w="25400">
                <a:solidFill>
                  <a:srgbClr val="000000"/>
                </a:solidFill>
                <a:round/>
                <a:headEnd/>
                <a:tailEnd/>
              </a:ln>
              <a:solidFill>
                <a:srgbClr val="FFFF00"/>
              </a:solidFill>
              <a:latin typeface="Arial Black"/>
              <a:cs typeface="Arial" charset="0"/>
            </a:endParaRPr>
          </a:p>
        </p:txBody>
      </p:sp>
      <p:pic>
        <p:nvPicPr>
          <p:cNvPr id="5" name="Imagen 4">
            <a:extLst>
              <a:ext uri="{FF2B5EF4-FFF2-40B4-BE49-F238E27FC236}">
                <a16:creationId xmlns:a16="http://schemas.microsoft.com/office/drawing/2014/main" id="{F480A47D-0DAC-4B11-B6B4-D3F9DA99F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200"/>
            <a:ext cx="9144000" cy="5653088"/>
          </a:xfrm>
          <a:prstGeom prst="rect">
            <a:avLst/>
          </a:prstGeom>
        </p:spPr>
      </p:pic>
    </p:spTree>
    <p:extLst>
      <p:ext uri="{BB962C8B-B14F-4D97-AF65-F5344CB8AC3E}">
        <p14:creationId xmlns:p14="http://schemas.microsoft.com/office/powerpoint/2010/main" val="956051848"/>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8650" y="3250518"/>
            <a:ext cx="7886700" cy="923330"/>
          </a:xfrm>
        </p:spPr>
        <p:txBody>
          <a:bodyPr lIns="0" tIns="0" rIns="0" bIns="0" rtlCol="0">
            <a:spAutoFit/>
          </a:bodyPr>
          <a:lstStyle/>
          <a:p>
            <a:pPr algn="ctr" fontAlgn="auto">
              <a:lnSpc>
                <a:spcPct val="100000"/>
              </a:lnSpc>
              <a:spcAft>
                <a:spcPts val="0"/>
              </a:spcAft>
              <a:defRPr/>
            </a:pPr>
            <a:r>
              <a:rPr lang="es-VE" sz="6000" b="1" kern="10" dirty="0">
                <a:ln w="41275">
                  <a:solidFill>
                    <a:srgbClr val="000000"/>
                  </a:solidFill>
                  <a:round/>
                  <a:headEnd/>
                  <a:tailEnd/>
                </a:ln>
                <a:solidFill>
                  <a:srgbClr val="FFCCFF"/>
                </a:solidFill>
                <a:latin typeface="Arial Black"/>
                <a:cs typeface="Arial" charset="0"/>
              </a:rPr>
              <a:t>Planes de Acción</a:t>
            </a:r>
            <a:endParaRPr lang="es-VE" sz="6000" dirty="0">
              <a:ln w="41275">
                <a:solidFill>
                  <a:srgbClr val="000000"/>
                </a:solidFill>
              </a:ln>
            </a:endParaRPr>
          </a:p>
        </p:txBody>
      </p:sp>
      <p:sp>
        <p:nvSpPr>
          <p:cNvPr id="6"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
        <p:nvSpPr>
          <p:cNvPr id="9" name="CuadroTexto 8">
            <a:extLst>
              <a:ext uri="{FF2B5EF4-FFF2-40B4-BE49-F238E27FC236}">
                <a16:creationId xmlns:a16="http://schemas.microsoft.com/office/drawing/2014/main" id="{FAB2CAF5-A490-4E34-8B95-D6F38A829C53}"/>
              </a:ext>
            </a:extLst>
          </p:cNvPr>
          <p:cNvSpPr txBox="1"/>
          <p:nvPr/>
        </p:nvSpPr>
        <p:spPr>
          <a:xfrm>
            <a:off x="8062871" y="6035154"/>
            <a:ext cx="1028699" cy="215444"/>
          </a:xfrm>
          <a:prstGeom prst="rect">
            <a:avLst/>
          </a:prstGeom>
          <a:noFill/>
        </p:spPr>
        <p:txBody>
          <a:bodyPr wrap="square" lIns="0" tIns="0" rIns="0" bIns="0" rtlCol="0">
            <a:spAutoFit/>
          </a:bodyPr>
          <a:lstStyle/>
          <a:p>
            <a:pPr algn="ctr"/>
            <a:r>
              <a:rPr lang="es-VE" sz="1400" b="1" dirty="0">
                <a:hlinkClick r:id="rId3" action="ppaction://hlinksldjump">
                  <a:extLst>
                    <a:ext uri="{A12FA001-AC4F-418D-AE19-62706E023703}">
                      <ahyp:hlinkClr xmlns:ahyp="http://schemas.microsoft.com/office/drawing/2018/hyperlinkcolor" val="tx"/>
                    </a:ext>
                  </a:extLst>
                </a:hlinkClick>
              </a:rPr>
              <a:t>Contenidos</a:t>
            </a:r>
            <a:endParaRPr lang="es-VE" sz="1400" b="1" dirty="0"/>
          </a:p>
        </p:txBody>
      </p:sp>
      <p:pic>
        <p:nvPicPr>
          <p:cNvPr id="10" name="Imagen 9">
            <a:extLst>
              <a:ext uri="{FF2B5EF4-FFF2-40B4-BE49-F238E27FC236}">
                <a16:creationId xmlns:a16="http://schemas.microsoft.com/office/drawing/2014/main" id="{D9CC14F9-0183-4103-8B58-AF8A773C4391}"/>
              </a:ext>
            </a:extLst>
          </p:cNvPr>
          <p:cNvPicPr>
            <a:picLocks noChangeAspect="1"/>
          </p:cNvPicPr>
          <p:nvPr/>
        </p:nvPicPr>
        <p:blipFill>
          <a:blip r:embed="rId4"/>
          <a:stretch>
            <a:fillRect/>
          </a:stretch>
        </p:blipFill>
        <p:spPr>
          <a:xfrm>
            <a:off x="179388" y="84533"/>
            <a:ext cx="2836523" cy="2309050"/>
          </a:xfrm>
          <a:prstGeom prst="rect">
            <a:avLst/>
          </a:prstGeom>
        </p:spPr>
      </p:pic>
      <p:sp>
        <p:nvSpPr>
          <p:cNvPr id="2" name="Rectángulo 1">
            <a:extLst>
              <a:ext uri="{FF2B5EF4-FFF2-40B4-BE49-F238E27FC236}">
                <a16:creationId xmlns:a16="http://schemas.microsoft.com/office/drawing/2014/main" id="{77C414F3-C3A0-49ED-A7E3-99867A0A01DC}"/>
              </a:ext>
            </a:extLst>
          </p:cNvPr>
          <p:cNvSpPr/>
          <p:nvPr/>
        </p:nvSpPr>
        <p:spPr>
          <a:xfrm>
            <a:off x="34926" y="4727357"/>
            <a:ext cx="9074148" cy="646331"/>
          </a:xfrm>
          <a:prstGeom prst="rect">
            <a:avLst/>
          </a:prstGeom>
        </p:spPr>
        <p:txBody>
          <a:bodyPr wrap="square">
            <a:spAutoFit/>
          </a:bodyPr>
          <a:lstStyle/>
          <a:p>
            <a:pPr algn="ctr" defTabSz="360000" fontAlgn="auto">
              <a:lnSpc>
                <a:spcPct val="100000"/>
              </a:lnSpc>
              <a:spcBef>
                <a:spcPts val="600"/>
              </a:spcBef>
              <a:spcAft>
                <a:spcPts val="0"/>
              </a:spcAft>
              <a:buClr>
                <a:srgbClr val="FF0000"/>
              </a:buClr>
            </a:pPr>
            <a:r>
              <a:rPr lang="es-VE" sz="3500" kern="10" dirty="0">
                <a:ln w="15875">
                  <a:solidFill>
                    <a:srgbClr val="000000"/>
                  </a:solidFill>
                  <a:round/>
                  <a:headEnd/>
                  <a:tailEnd/>
                </a:ln>
                <a:solidFill>
                  <a:schemeClr val="accent6">
                    <a:lumMod val="75000"/>
                  </a:schemeClr>
                </a:solidFill>
                <a:latin typeface="Arial Black"/>
              </a:rPr>
              <a:t>Premisa: “Conocer para Conservar”</a:t>
            </a:r>
            <a:endParaRPr lang="es-VE" sz="3500" kern="10" dirty="0">
              <a:ln w="19050">
                <a:solidFill>
                  <a:srgbClr val="000000"/>
                </a:solidFill>
                <a:round/>
                <a:headEnd/>
                <a:tailEnd/>
              </a:ln>
              <a:solidFill>
                <a:srgbClr val="FFFF00"/>
              </a:solidFill>
              <a:latin typeface="Arial Black"/>
            </a:endParaRPr>
          </a:p>
        </p:txBody>
      </p:sp>
    </p:spTree>
    <p:extLst>
      <p:ext uri="{BB962C8B-B14F-4D97-AF65-F5344CB8AC3E}">
        <p14:creationId xmlns:p14="http://schemas.microsoft.com/office/powerpoint/2010/main" val="2087103222"/>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75647" y="97601"/>
            <a:ext cx="7505771" cy="1080296"/>
          </a:xfrm>
          <a:noFill/>
          <a:ln w="9525">
            <a:noFill/>
            <a:miter lim="800000"/>
            <a:headEnd/>
            <a:tailEnd/>
          </a:ln>
        </p:spPr>
        <p:txBody>
          <a:bodyPr vert="horz" wrap="square" lIns="0" tIns="0" rIns="0" bIns="0" numCol="1" rtlCol="0" anchor="ctr" anchorCtr="0" compatLnSpc="1">
            <a:prstTxWarp prst="textNoShape">
              <a:avLst/>
            </a:prstTxWarp>
            <a:spAutoFit/>
            <a:scene3d>
              <a:camera prst="orthographicFront"/>
              <a:lightRig rig="threePt" dir="t"/>
            </a:scene3d>
            <a:sp3d prstMaterial="matte"/>
          </a:bodyPr>
          <a:lstStyle/>
          <a:p>
            <a:pPr algn="ctr" eaLnBrk="0" fontAlgn="auto" hangingPunct="0">
              <a:spcAft>
                <a:spcPts val="0"/>
              </a:spcAft>
            </a:pPr>
            <a:r>
              <a:rPr lang="es-VE" sz="2600" kern="10" dirty="0">
                <a:ln w="19050">
                  <a:solidFill>
                    <a:srgbClr val="000000"/>
                  </a:solidFill>
                  <a:round/>
                  <a:headEnd/>
                  <a:tailEnd/>
                </a:ln>
                <a:solidFill>
                  <a:srgbClr val="FFFF00"/>
                </a:solidFill>
                <a:latin typeface="Arial Black"/>
                <a:cs typeface="Arial" charset="0"/>
              </a:rPr>
              <a:t>Plan General de Protección y Conservación de los Recursos Naturales Vitales</a:t>
            </a:r>
          </a:p>
        </p:txBody>
      </p:sp>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VE" sz="700" b="0" i="0" u="none" strike="noStrike" kern="1200" cap="none" spc="0" normalizeH="0" baseline="0" noProof="0">
                <a:ln>
                  <a:noFill/>
                </a:ln>
                <a:solidFill>
                  <a:srgbClr val="E7E6E6">
                    <a:lumMod val="40000"/>
                    <a:lumOff val="60000"/>
                  </a:srgbClr>
                </a:solidFill>
                <a:effectLst/>
                <a:uLnTx/>
                <a:uFillTx/>
                <a:latin typeface="Arial" panose="020B0604020202020204" pitchFamily="34" charset="0"/>
                <a:ea typeface="+mn-ea"/>
                <a:cs typeface="Arial" panose="020B0604020202020204" pitchFamily="34" charset="0"/>
              </a:rPr>
              <a:t>Diseño y Montaje: Francisco Lau - 2020</a:t>
            </a:r>
            <a:endParaRPr kumimoji="0" lang="es-ES" sz="700" b="0" i="0" u="none" strike="noStrike" kern="1200" cap="none" spc="0" normalizeH="0" baseline="0" noProof="0" dirty="0">
              <a:ln>
                <a:noFill/>
              </a:ln>
              <a:solidFill>
                <a:srgbClr val="E7E6E6">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5" name="Imagen 4"/>
          <p:cNvPicPr>
            <a:picLocks noChangeAspect="1"/>
          </p:cNvPicPr>
          <p:nvPr/>
        </p:nvPicPr>
        <p:blipFill>
          <a:blip r:embed="rId2"/>
          <a:stretch>
            <a:fillRect/>
          </a:stretch>
        </p:blipFill>
        <p:spPr>
          <a:xfrm>
            <a:off x="7662441" y="84534"/>
            <a:ext cx="1433694" cy="1167087"/>
          </a:xfrm>
          <a:prstGeom prst="rect">
            <a:avLst/>
          </a:prstGeom>
        </p:spPr>
      </p:pic>
      <p:graphicFrame>
        <p:nvGraphicFramePr>
          <p:cNvPr id="9" name="Tabla 9">
            <a:extLst>
              <a:ext uri="{FF2B5EF4-FFF2-40B4-BE49-F238E27FC236}">
                <a16:creationId xmlns:a16="http://schemas.microsoft.com/office/drawing/2014/main" id="{32CB3048-0430-44D0-8F15-BF7CDE5CBF3D}"/>
              </a:ext>
            </a:extLst>
          </p:cNvPr>
          <p:cNvGraphicFramePr>
            <a:graphicFrameLocks noGrp="1"/>
          </p:cNvGraphicFramePr>
          <p:nvPr>
            <p:extLst>
              <p:ext uri="{D42A27DB-BD31-4B8C-83A1-F6EECF244321}">
                <p14:modId xmlns:p14="http://schemas.microsoft.com/office/powerpoint/2010/main" val="477795799"/>
              </p:ext>
            </p:extLst>
          </p:nvPr>
        </p:nvGraphicFramePr>
        <p:xfrm>
          <a:off x="75647" y="1359845"/>
          <a:ext cx="9033428" cy="4780280"/>
        </p:xfrm>
        <a:graphic>
          <a:graphicData uri="http://schemas.openxmlformats.org/drawingml/2006/table">
            <a:tbl>
              <a:tblPr firstRow="1" bandRow="1">
                <a:tableStyleId>{5C22544A-7EE6-4342-B048-85BDC9FD1C3A}</a:tableStyleId>
              </a:tblPr>
              <a:tblGrid>
                <a:gridCol w="4516714">
                  <a:extLst>
                    <a:ext uri="{9D8B030D-6E8A-4147-A177-3AD203B41FA5}">
                      <a16:colId xmlns:a16="http://schemas.microsoft.com/office/drawing/2014/main" val="1369357847"/>
                    </a:ext>
                  </a:extLst>
                </a:gridCol>
                <a:gridCol w="4516714">
                  <a:extLst>
                    <a:ext uri="{9D8B030D-6E8A-4147-A177-3AD203B41FA5}">
                      <a16:colId xmlns:a16="http://schemas.microsoft.com/office/drawing/2014/main" val="3397886382"/>
                    </a:ext>
                  </a:extLst>
                </a:gridCol>
              </a:tblGrid>
              <a:tr h="370840">
                <a:tc gridSpan="2">
                  <a:txBody>
                    <a:bodyPr/>
                    <a:lstStyle/>
                    <a:p>
                      <a:pPr algn="ctr"/>
                      <a:r>
                        <a:rPr lang="es-ES" sz="1800" kern="10" dirty="0">
                          <a:ln w="12700">
                            <a:solidFill>
                              <a:srgbClr val="000000"/>
                            </a:solidFill>
                            <a:round/>
                            <a:headEnd/>
                            <a:tailEnd/>
                          </a:ln>
                          <a:solidFill>
                            <a:schemeClr val="accent6">
                              <a:lumMod val="75000"/>
                            </a:schemeClr>
                          </a:solidFill>
                          <a:latin typeface="Arial Black"/>
                          <a:hlinkClick r:id="rId3" action="ppaction://hlinksldjump">
                            <a:extLst>
                              <a:ext uri="{A12FA001-AC4F-418D-AE19-62706E023703}">
                                <ahyp:hlinkClr xmlns:ahyp="http://schemas.microsoft.com/office/drawing/2018/hyperlinkcolor" val="tx"/>
                              </a:ext>
                            </a:extLst>
                          </a:hlinkClick>
                        </a:rPr>
                        <a:t>Planes de Acción</a:t>
                      </a:r>
                      <a:endParaRPr lang="es-VE" sz="1800" dirty="0"/>
                    </a:p>
                  </a:txBody>
                  <a:tcPr/>
                </a:tc>
                <a:tc hMerge="1">
                  <a:txBody>
                    <a:bodyPr/>
                    <a:lstStyle/>
                    <a:p>
                      <a:endParaRPr lang="es-VE" dirty="0"/>
                    </a:p>
                  </a:txBody>
                  <a:tcPr/>
                </a:tc>
                <a:extLst>
                  <a:ext uri="{0D108BD9-81ED-4DB2-BD59-A6C34878D82A}">
                    <a16:rowId xmlns:a16="http://schemas.microsoft.com/office/drawing/2014/main" val="4110397518"/>
                  </a:ext>
                </a:extLst>
              </a:tr>
              <a:tr h="370840">
                <a:tc>
                  <a:txBody>
                    <a:bodyPr/>
                    <a:lstStyle/>
                    <a:p>
                      <a:r>
                        <a:rPr lang="es-VE" altLang="es-VE" sz="1800" kern="10" dirty="0">
                          <a:ln w="12700">
                            <a:solidFill>
                              <a:srgbClr val="000000"/>
                            </a:solidFill>
                            <a:round/>
                            <a:headEnd/>
                            <a:tailEnd/>
                          </a:ln>
                          <a:solidFill>
                            <a:srgbClr val="00B0F0"/>
                          </a:solidFill>
                          <a:latin typeface="Arial Black"/>
                          <a:hlinkClick r:id="rId4" action="ppaction://hlinksldjump">
                            <a:extLst>
                              <a:ext uri="{A12FA001-AC4F-418D-AE19-62706E023703}">
                                <ahyp:hlinkClr xmlns:ahyp="http://schemas.microsoft.com/office/drawing/2018/hyperlinkcolor" val="tx"/>
                              </a:ext>
                            </a:extLst>
                          </a:hlinkClick>
                        </a:rPr>
                        <a:t>Listas Rojas</a:t>
                      </a:r>
                      <a:endParaRPr lang="es-VE" sz="1800" dirty="0"/>
                    </a:p>
                  </a:txBody>
                  <a:tcPr/>
                </a:tc>
                <a:tc>
                  <a:txBody>
                    <a:bodyPr/>
                    <a:lstStyle/>
                    <a:p>
                      <a:r>
                        <a:rPr lang="es-VE" altLang="es-VE" sz="1800" kern="10" dirty="0">
                          <a:ln w="12700">
                            <a:solidFill>
                              <a:srgbClr val="000000"/>
                            </a:solidFill>
                            <a:round/>
                            <a:headEnd/>
                            <a:tailEnd/>
                          </a:ln>
                          <a:solidFill>
                            <a:srgbClr val="00B0F0"/>
                          </a:solidFill>
                          <a:latin typeface="Arial Black"/>
                          <a:hlinkClick r:id="rId5" action="ppaction://hlinksldjump">
                            <a:extLst>
                              <a:ext uri="{A12FA001-AC4F-418D-AE19-62706E023703}">
                                <ahyp:hlinkClr xmlns:ahyp="http://schemas.microsoft.com/office/drawing/2018/hyperlinkcolor" val="tx"/>
                              </a:ext>
                            </a:extLst>
                          </a:hlinkClick>
                        </a:rPr>
                        <a:t>Campaña “Flora del Semiárido”</a:t>
                      </a:r>
                      <a:endParaRPr lang="es-VE" sz="1800" dirty="0"/>
                    </a:p>
                  </a:txBody>
                  <a:tcPr/>
                </a:tc>
                <a:extLst>
                  <a:ext uri="{0D108BD9-81ED-4DB2-BD59-A6C34878D82A}">
                    <a16:rowId xmlns:a16="http://schemas.microsoft.com/office/drawing/2014/main" val="1376232642"/>
                  </a:ext>
                </a:extLst>
              </a:tr>
              <a:tr h="0">
                <a:tc>
                  <a:txBody>
                    <a:bodyPr/>
                    <a:lstStyle/>
                    <a:p>
                      <a:r>
                        <a:rPr lang="es-VE" altLang="es-VE" sz="1800" kern="10" dirty="0">
                          <a:ln w="12700">
                            <a:solidFill>
                              <a:srgbClr val="000000"/>
                            </a:solidFill>
                            <a:round/>
                            <a:headEnd/>
                            <a:tailEnd/>
                          </a:ln>
                          <a:solidFill>
                            <a:srgbClr val="00B0F0"/>
                          </a:solidFill>
                          <a:latin typeface="Arial Black"/>
                          <a:hlinkClick r:id="rId6" action="ppaction://hlinksldjump">
                            <a:extLst>
                              <a:ext uri="{A12FA001-AC4F-418D-AE19-62706E023703}">
                                <ahyp:hlinkClr xmlns:ahyp="http://schemas.microsoft.com/office/drawing/2018/hyperlinkcolor" val="tx"/>
                              </a:ext>
                            </a:extLst>
                          </a:hlinkClick>
                        </a:rPr>
                        <a:t>Campaña “</a:t>
                      </a:r>
                      <a:r>
                        <a:rPr lang="es-VE" altLang="es-VE" sz="1800" kern="10" dirty="0" err="1">
                          <a:ln w="12700">
                            <a:solidFill>
                              <a:srgbClr val="000000"/>
                            </a:solidFill>
                            <a:round/>
                            <a:headEnd/>
                            <a:tailEnd/>
                          </a:ln>
                          <a:solidFill>
                            <a:srgbClr val="00B0F0"/>
                          </a:solidFill>
                          <a:latin typeface="Arial Black"/>
                          <a:hlinkClick r:id="rId6" action="ppaction://hlinksldjump">
                            <a:extLst>
                              <a:ext uri="{A12FA001-AC4F-418D-AE19-62706E023703}">
                                <ahyp:hlinkClr xmlns:ahyp="http://schemas.microsoft.com/office/drawing/2018/hyperlinkcolor" val="tx"/>
                              </a:ext>
                            </a:extLst>
                          </a:hlinkClick>
                        </a:rPr>
                        <a:t>Musguito</a:t>
                      </a:r>
                      <a:r>
                        <a:rPr lang="es-VE" altLang="es-VE" sz="1800" kern="10" dirty="0">
                          <a:ln w="12700">
                            <a:solidFill>
                              <a:srgbClr val="000000"/>
                            </a:solidFill>
                            <a:round/>
                            <a:headEnd/>
                            <a:tailEnd/>
                          </a:ln>
                          <a:solidFill>
                            <a:srgbClr val="00B0F0"/>
                          </a:solidFill>
                          <a:latin typeface="Arial Black"/>
                          <a:hlinkClick r:id="rId6" action="ppaction://hlinksldjump">
                            <a:extLst>
                              <a:ext uri="{A12FA001-AC4F-418D-AE19-62706E023703}">
                                <ahyp:hlinkClr xmlns:ahyp="http://schemas.microsoft.com/office/drawing/2018/hyperlinkcolor" val="tx"/>
                              </a:ext>
                            </a:extLst>
                          </a:hlinkClick>
                        </a:rPr>
                        <a:t>”</a:t>
                      </a:r>
                      <a:endParaRPr lang="es-VE" sz="1800" dirty="0"/>
                    </a:p>
                  </a:txBody>
                  <a:tcPr/>
                </a:tc>
                <a:tc>
                  <a:txBody>
                    <a:bodyPr/>
                    <a:lstStyle/>
                    <a:p>
                      <a:r>
                        <a:rPr lang="es-VE" altLang="es-VE" sz="1800" kern="10" dirty="0">
                          <a:ln w="12700">
                            <a:solidFill>
                              <a:srgbClr val="000000"/>
                            </a:solidFill>
                            <a:round/>
                            <a:headEnd/>
                            <a:tailEnd/>
                          </a:ln>
                          <a:solidFill>
                            <a:srgbClr val="00B0F0"/>
                          </a:solidFill>
                          <a:latin typeface="Arial Black"/>
                          <a:hlinkClick r:id="rId7" action="ppaction://hlinksldjump">
                            <a:extLst>
                              <a:ext uri="{A12FA001-AC4F-418D-AE19-62706E023703}">
                                <ahyp:hlinkClr xmlns:ahyp="http://schemas.microsoft.com/office/drawing/2018/hyperlinkcolor" val="tx"/>
                              </a:ext>
                            </a:extLst>
                          </a:hlinkClick>
                        </a:rPr>
                        <a:t>Campaña especies emblemáticas</a:t>
                      </a:r>
                      <a:endParaRPr lang="es-VE" sz="1800" dirty="0"/>
                    </a:p>
                  </a:txBody>
                  <a:tcPr/>
                </a:tc>
                <a:extLst>
                  <a:ext uri="{0D108BD9-81ED-4DB2-BD59-A6C34878D82A}">
                    <a16:rowId xmlns:a16="http://schemas.microsoft.com/office/drawing/2014/main" val="374815951"/>
                  </a:ext>
                </a:extLst>
              </a:tr>
              <a:tr h="370840">
                <a:tc>
                  <a:txBody>
                    <a:bodyPr/>
                    <a:lstStyle/>
                    <a:p>
                      <a:r>
                        <a:rPr lang="es-VE" altLang="es-VE" sz="1800" kern="10" dirty="0">
                          <a:ln w="12700">
                            <a:solidFill>
                              <a:srgbClr val="000000"/>
                            </a:solidFill>
                            <a:round/>
                            <a:headEnd/>
                            <a:tailEnd/>
                          </a:ln>
                          <a:solidFill>
                            <a:srgbClr val="00B0F0"/>
                          </a:solidFill>
                          <a:latin typeface="Arial Black"/>
                          <a:hlinkClick r:id="rId8" action="ppaction://hlinksldjump">
                            <a:extLst>
                              <a:ext uri="{A12FA001-AC4F-418D-AE19-62706E023703}">
                                <ahyp:hlinkClr xmlns:ahyp="http://schemas.microsoft.com/office/drawing/2018/hyperlinkcolor" val="tx"/>
                              </a:ext>
                            </a:extLst>
                          </a:hlinkClick>
                        </a:rPr>
                        <a:t>Campaña "Lencho" (Helecho Arborescente)</a:t>
                      </a:r>
                      <a:endParaRPr lang="es-VE" sz="1800" dirty="0"/>
                    </a:p>
                  </a:txBody>
                  <a:tcPr/>
                </a:tc>
                <a:tc>
                  <a:txBody>
                    <a:bodyPr/>
                    <a:lstStyle/>
                    <a:p>
                      <a:r>
                        <a:rPr lang="es-VE" altLang="es-VE" sz="1800" kern="10" dirty="0">
                          <a:ln w="12700">
                            <a:solidFill>
                              <a:srgbClr val="000000"/>
                            </a:solidFill>
                            <a:round/>
                            <a:headEnd/>
                            <a:tailEnd/>
                          </a:ln>
                          <a:solidFill>
                            <a:srgbClr val="00B0F0"/>
                          </a:solidFill>
                          <a:latin typeface="Arial Black"/>
                          <a:hlinkClick r:id="" action="ppaction://noaction">
                            <a:extLst>
                              <a:ext uri="{A12FA001-AC4F-418D-AE19-62706E023703}">
                                <ahyp:hlinkClr xmlns:ahyp="http://schemas.microsoft.com/office/drawing/2018/hyperlinkcolor" val="tx"/>
                              </a:ext>
                            </a:extLst>
                          </a:hlinkClick>
                        </a:rPr>
                        <a:t>Viveros y Restauración Ambiental</a:t>
                      </a:r>
                      <a:endParaRPr lang="es-VE" sz="1800" dirty="0"/>
                    </a:p>
                  </a:txBody>
                  <a:tcPr/>
                </a:tc>
                <a:extLst>
                  <a:ext uri="{0D108BD9-81ED-4DB2-BD59-A6C34878D82A}">
                    <a16:rowId xmlns:a16="http://schemas.microsoft.com/office/drawing/2014/main" val="1498039593"/>
                  </a:ext>
                </a:extLst>
              </a:tr>
              <a:tr h="370840">
                <a:tc>
                  <a:txBody>
                    <a:bodyPr/>
                    <a:lstStyle/>
                    <a:p>
                      <a:r>
                        <a:rPr lang="es-VE" altLang="es-VE" sz="1800" kern="10" dirty="0">
                          <a:ln w="12700">
                            <a:solidFill>
                              <a:srgbClr val="000000"/>
                            </a:solidFill>
                            <a:round/>
                            <a:headEnd/>
                            <a:tailEnd/>
                          </a:ln>
                          <a:solidFill>
                            <a:srgbClr val="00B0F0"/>
                          </a:solidFill>
                          <a:latin typeface="Arial Black"/>
                          <a:hlinkClick r:id="rId9" action="ppaction://hlinksldjump">
                            <a:extLst>
                              <a:ext uri="{A12FA001-AC4F-418D-AE19-62706E023703}">
                                <ahyp:hlinkClr xmlns:ahyp="http://schemas.microsoft.com/office/drawing/2018/hyperlinkcolor" val="tx"/>
                              </a:ext>
                            </a:extLst>
                          </a:hlinkClick>
                        </a:rPr>
                        <a:t>Campaña “</a:t>
                      </a:r>
                      <a:r>
                        <a:rPr lang="es-VE" altLang="es-VE" sz="1800" kern="10" dirty="0" err="1">
                          <a:ln w="12700">
                            <a:solidFill>
                              <a:srgbClr val="000000"/>
                            </a:solidFill>
                            <a:round/>
                            <a:headEnd/>
                            <a:tailEnd/>
                          </a:ln>
                          <a:solidFill>
                            <a:srgbClr val="00B0F0"/>
                          </a:solidFill>
                          <a:latin typeface="Arial Black"/>
                          <a:hlinkClick r:id="rId9" action="ppaction://hlinksldjump">
                            <a:extLst>
                              <a:ext uri="{A12FA001-AC4F-418D-AE19-62706E023703}">
                                <ahyp:hlinkClr xmlns:ahyp="http://schemas.microsoft.com/office/drawing/2018/hyperlinkcolor" val="tx"/>
                              </a:ext>
                            </a:extLst>
                          </a:hlinkClick>
                        </a:rPr>
                        <a:t>Carlito</a:t>
                      </a:r>
                      <a:r>
                        <a:rPr lang="es-VE" altLang="es-VE" sz="1800" kern="10" dirty="0">
                          <a:ln w="12700">
                            <a:solidFill>
                              <a:srgbClr val="000000"/>
                            </a:solidFill>
                            <a:round/>
                            <a:headEnd/>
                            <a:tailEnd/>
                          </a:ln>
                          <a:solidFill>
                            <a:srgbClr val="00B0F0"/>
                          </a:solidFill>
                          <a:latin typeface="Arial Black"/>
                          <a:hlinkClick r:id="rId9" action="ppaction://hlinksldjump">
                            <a:extLst>
                              <a:ext uri="{A12FA001-AC4F-418D-AE19-62706E023703}">
                                <ahyp:hlinkClr xmlns:ahyp="http://schemas.microsoft.com/office/drawing/2018/hyperlinkcolor" val="tx"/>
                              </a:ext>
                            </a:extLst>
                          </a:hlinkClick>
                        </a:rPr>
                        <a:t>” (Cardenalito)</a:t>
                      </a:r>
                      <a:endParaRPr lang="es-V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1800" kern="10" dirty="0">
                          <a:ln w="12700">
                            <a:solidFill>
                              <a:srgbClr val="000000"/>
                            </a:solidFill>
                            <a:round/>
                            <a:headEnd/>
                            <a:tailEnd/>
                          </a:ln>
                          <a:solidFill>
                            <a:srgbClr val="00B0F0"/>
                          </a:solidFill>
                          <a:latin typeface="Arial Black"/>
                          <a:hlinkClick r:id="" action="ppaction://noaction">
                            <a:extLst>
                              <a:ext uri="{A12FA001-AC4F-418D-AE19-62706E023703}">
                                <ahyp:hlinkClr xmlns:ahyp="http://schemas.microsoft.com/office/drawing/2018/hyperlinkcolor" val="tx"/>
                              </a:ext>
                            </a:extLst>
                          </a:hlinkClick>
                        </a:rPr>
                        <a:t>“Listas Verdes”</a:t>
                      </a:r>
                      <a:endParaRPr lang="es-VE" sz="1800" dirty="0"/>
                    </a:p>
                  </a:txBody>
                  <a:tcPr/>
                </a:tc>
                <a:extLst>
                  <a:ext uri="{0D108BD9-81ED-4DB2-BD59-A6C34878D82A}">
                    <a16:rowId xmlns:a16="http://schemas.microsoft.com/office/drawing/2014/main" val="113023132"/>
                  </a:ext>
                </a:extLst>
              </a:tr>
              <a:tr h="370840">
                <a:tc>
                  <a:txBody>
                    <a:bodyPr/>
                    <a:lstStyle/>
                    <a:p>
                      <a:r>
                        <a:rPr lang="es-VE" altLang="es-VE" sz="1800" kern="10" dirty="0">
                          <a:ln w="12700">
                            <a:solidFill>
                              <a:srgbClr val="000000"/>
                            </a:solidFill>
                            <a:round/>
                            <a:headEnd/>
                            <a:tailEnd/>
                          </a:ln>
                          <a:solidFill>
                            <a:srgbClr val="00B0F0"/>
                          </a:solidFill>
                          <a:latin typeface="Arial Black"/>
                          <a:hlinkClick r:id="rId10" action="ppaction://hlinksldjump">
                            <a:extLst>
                              <a:ext uri="{A12FA001-AC4F-418D-AE19-62706E023703}">
                                <ahyp:hlinkClr xmlns:ahyp="http://schemas.microsoft.com/office/drawing/2018/hyperlinkcolor" val="tx"/>
                              </a:ext>
                            </a:extLst>
                          </a:hlinkClick>
                        </a:rPr>
                        <a:t>Campaña “</a:t>
                      </a:r>
                      <a:r>
                        <a:rPr lang="es-VE" altLang="es-VE" sz="1800" kern="10" dirty="0" err="1">
                          <a:ln w="12700">
                            <a:solidFill>
                              <a:srgbClr val="000000"/>
                            </a:solidFill>
                            <a:round/>
                            <a:headEnd/>
                            <a:tailEnd/>
                          </a:ln>
                          <a:solidFill>
                            <a:srgbClr val="00B0F0"/>
                          </a:solidFill>
                          <a:latin typeface="Arial Black"/>
                          <a:hlinkClick r:id="rId10" action="ppaction://hlinksldjump">
                            <a:extLst>
                              <a:ext uri="{A12FA001-AC4F-418D-AE19-62706E023703}">
                                <ahyp:hlinkClr xmlns:ahyp="http://schemas.microsoft.com/office/drawing/2018/hyperlinkcolor" val="tx"/>
                              </a:ext>
                            </a:extLst>
                          </a:hlinkClick>
                        </a:rPr>
                        <a:t>Andi</a:t>
                      </a:r>
                      <a:r>
                        <a:rPr lang="es-VE" altLang="es-VE" sz="1800" kern="10" dirty="0">
                          <a:ln w="12700">
                            <a:solidFill>
                              <a:srgbClr val="000000"/>
                            </a:solidFill>
                            <a:round/>
                            <a:headEnd/>
                            <a:tailEnd/>
                          </a:ln>
                          <a:solidFill>
                            <a:srgbClr val="00B0F0"/>
                          </a:solidFill>
                          <a:latin typeface="Arial Black"/>
                          <a:hlinkClick r:id="rId10" action="ppaction://hlinksldjump">
                            <a:extLst>
                              <a:ext uri="{A12FA001-AC4F-418D-AE19-62706E023703}">
                                <ahyp:hlinkClr xmlns:ahyp="http://schemas.microsoft.com/office/drawing/2018/hyperlinkcolor" val="tx"/>
                              </a:ext>
                            </a:extLst>
                          </a:hlinkClick>
                        </a:rPr>
                        <a:t>” (Oso Frontino)</a:t>
                      </a:r>
                      <a:endParaRPr lang="es-VE" sz="1800" dirty="0"/>
                    </a:p>
                  </a:txBody>
                  <a:tcPr/>
                </a:tc>
                <a:tc>
                  <a:txBody>
                    <a:bodyPr/>
                    <a:lstStyle/>
                    <a:p>
                      <a:r>
                        <a:rPr lang="es-VE" sz="1800" kern="10" dirty="0">
                          <a:ln w="12700">
                            <a:solidFill>
                              <a:srgbClr val="000000"/>
                            </a:solidFill>
                            <a:round/>
                            <a:headEnd/>
                            <a:tailEnd/>
                          </a:ln>
                          <a:solidFill>
                            <a:srgbClr val="00B0F0"/>
                          </a:solidFill>
                          <a:latin typeface="Arial Black"/>
                          <a:hlinkClick r:id="" action="ppaction://noaction">
                            <a:extLst>
                              <a:ext uri="{A12FA001-AC4F-418D-AE19-62706E023703}">
                                <ahyp:hlinkClr xmlns:ahyp="http://schemas.microsoft.com/office/drawing/2018/hyperlinkcolor" val="tx"/>
                              </a:ext>
                            </a:extLst>
                          </a:hlinkClick>
                        </a:rPr>
                        <a:t>Protección y Conservación de Plantas Útiles</a:t>
                      </a:r>
                      <a:endParaRPr lang="es-VE" sz="1800" dirty="0"/>
                    </a:p>
                  </a:txBody>
                  <a:tcPr/>
                </a:tc>
                <a:extLst>
                  <a:ext uri="{0D108BD9-81ED-4DB2-BD59-A6C34878D82A}">
                    <a16:rowId xmlns:a16="http://schemas.microsoft.com/office/drawing/2014/main" val="2450092736"/>
                  </a:ext>
                </a:extLst>
              </a:tr>
              <a:tr h="370840">
                <a:tc>
                  <a:txBody>
                    <a:bodyPr/>
                    <a:lstStyle/>
                    <a:p>
                      <a:r>
                        <a:rPr lang="es-VE" altLang="es-VE" sz="1800" kern="10" dirty="0">
                          <a:ln w="12700">
                            <a:solidFill>
                              <a:srgbClr val="000000"/>
                            </a:solidFill>
                            <a:round/>
                            <a:headEnd/>
                            <a:tailEnd/>
                          </a:ln>
                          <a:solidFill>
                            <a:srgbClr val="00B0F0"/>
                          </a:solidFill>
                          <a:latin typeface="Arial Black"/>
                          <a:hlinkClick r:id="rId11" action="ppaction://hlinksldjump">
                            <a:extLst>
                              <a:ext uri="{A12FA001-AC4F-418D-AE19-62706E023703}">
                                <ahyp:hlinkClr xmlns:ahyp="http://schemas.microsoft.com/office/drawing/2018/hyperlinkcolor" val="tx"/>
                              </a:ext>
                            </a:extLst>
                          </a:hlinkClick>
                        </a:rPr>
                        <a:t>Campaña “Fauna Viva”</a:t>
                      </a:r>
                      <a:endParaRPr lang="es-VE" sz="1800" dirty="0"/>
                    </a:p>
                  </a:txBody>
                  <a:tcPr/>
                </a:tc>
                <a:tc>
                  <a:txBody>
                    <a:bodyPr/>
                    <a:lstStyle/>
                    <a:p>
                      <a:r>
                        <a:rPr lang="es-VE" sz="1800" kern="10" dirty="0">
                          <a:ln w="12700">
                            <a:solidFill>
                              <a:srgbClr val="000000"/>
                            </a:solidFill>
                            <a:round/>
                            <a:headEnd/>
                            <a:tailEnd/>
                          </a:ln>
                          <a:solidFill>
                            <a:srgbClr val="00B0F0"/>
                          </a:solidFill>
                          <a:latin typeface="Arial Black"/>
                          <a:hlinkClick r:id="rId12" action="ppaction://hlinksldjump">
                            <a:extLst>
                              <a:ext uri="{A12FA001-AC4F-418D-AE19-62706E023703}">
                                <ahyp:hlinkClr xmlns:ahyp="http://schemas.microsoft.com/office/drawing/2018/hyperlinkcolor" val="tx"/>
                              </a:ext>
                            </a:extLst>
                          </a:hlinkClick>
                        </a:rPr>
                        <a:t>“Viveros Escolares y </a:t>
                      </a:r>
                      <a:r>
                        <a:rPr lang="es-VE" sz="1800" kern="10" dirty="0" err="1">
                          <a:ln w="12700">
                            <a:solidFill>
                              <a:srgbClr val="000000"/>
                            </a:solidFill>
                            <a:round/>
                            <a:headEnd/>
                            <a:tailEnd/>
                          </a:ln>
                          <a:solidFill>
                            <a:srgbClr val="00B0F0"/>
                          </a:solidFill>
                          <a:latin typeface="Arial Black"/>
                          <a:hlinkClick r:id="rId12" action="ppaction://hlinksldjump">
                            <a:extLst>
                              <a:ext uri="{A12FA001-AC4F-418D-AE19-62706E023703}">
                                <ahyp:hlinkClr xmlns:ahyp="http://schemas.microsoft.com/office/drawing/2018/hyperlinkcolor" val="tx"/>
                              </a:ext>
                            </a:extLst>
                          </a:hlinkClick>
                        </a:rPr>
                        <a:t>Comujnitarios</a:t>
                      </a:r>
                      <a:r>
                        <a:rPr lang="es-VE" sz="1800" kern="10" dirty="0">
                          <a:ln w="12700">
                            <a:solidFill>
                              <a:srgbClr val="000000"/>
                            </a:solidFill>
                            <a:round/>
                            <a:headEnd/>
                            <a:tailEnd/>
                          </a:ln>
                          <a:solidFill>
                            <a:srgbClr val="00B0F0"/>
                          </a:solidFill>
                          <a:latin typeface="Arial Black"/>
                          <a:hlinkClick r:id="rId12" action="ppaction://hlinksldjump">
                            <a:extLst>
                              <a:ext uri="{A12FA001-AC4F-418D-AE19-62706E023703}">
                                <ahyp:hlinkClr xmlns:ahyp="http://schemas.microsoft.com/office/drawing/2018/hyperlinkcolor" val="tx"/>
                              </a:ext>
                            </a:extLst>
                          </a:hlinkClick>
                        </a:rPr>
                        <a:t>”</a:t>
                      </a:r>
                      <a:endParaRPr lang="es-VE" sz="1800" dirty="0"/>
                    </a:p>
                  </a:txBody>
                  <a:tcPr/>
                </a:tc>
                <a:extLst>
                  <a:ext uri="{0D108BD9-81ED-4DB2-BD59-A6C34878D82A}">
                    <a16:rowId xmlns:a16="http://schemas.microsoft.com/office/drawing/2014/main" val="923388010"/>
                  </a:ext>
                </a:extLst>
              </a:tr>
              <a:tr h="370840">
                <a:tc>
                  <a:txBody>
                    <a:bodyPr/>
                    <a:lstStyle/>
                    <a:p>
                      <a:r>
                        <a:rPr lang="es-VE" altLang="es-VE" sz="1800" kern="10" dirty="0">
                          <a:ln w="12700">
                            <a:solidFill>
                              <a:srgbClr val="000000"/>
                            </a:solidFill>
                            <a:round/>
                            <a:headEnd/>
                            <a:tailEnd/>
                          </a:ln>
                          <a:solidFill>
                            <a:srgbClr val="00B0F0"/>
                          </a:solidFill>
                          <a:latin typeface="Arial Black"/>
                          <a:hlinkClick r:id="rId13" action="ppaction://hlinksldjump">
                            <a:extLst>
                              <a:ext uri="{A12FA001-AC4F-418D-AE19-62706E023703}">
                                <ahyp:hlinkClr xmlns:ahyp="http://schemas.microsoft.com/office/drawing/2018/hyperlinkcolor" val="tx"/>
                              </a:ext>
                            </a:extLst>
                          </a:hlinkClick>
                        </a:rPr>
                        <a:t>Campaña “Orquídea”</a:t>
                      </a:r>
                      <a:endParaRPr lang="es-VE" sz="1800" dirty="0"/>
                    </a:p>
                  </a:txBody>
                  <a:tcPr/>
                </a:tc>
                <a:tc>
                  <a:txBody>
                    <a:bodyPr/>
                    <a:lstStyle/>
                    <a:p>
                      <a:r>
                        <a:rPr lang="es-VE" sz="1800" kern="10" dirty="0">
                          <a:ln w="12700">
                            <a:solidFill>
                              <a:srgbClr val="000000"/>
                            </a:solidFill>
                            <a:round/>
                            <a:headEnd/>
                            <a:tailEnd/>
                          </a:ln>
                          <a:solidFill>
                            <a:srgbClr val="00B0F0"/>
                          </a:solidFill>
                          <a:latin typeface="Arial Black"/>
                          <a:hlinkClick r:id="rId14" action="ppaction://hlinksldjump">
                            <a:extLst>
                              <a:ext uri="{A12FA001-AC4F-418D-AE19-62706E023703}">
                                <ahyp:hlinkClr xmlns:ahyp="http://schemas.microsoft.com/office/drawing/2018/hyperlinkcolor" val="tx"/>
                              </a:ext>
                            </a:extLst>
                          </a:hlinkClick>
                        </a:rPr>
                        <a:t>“Bosques Escolares y Comunitarios”</a:t>
                      </a:r>
                      <a:endParaRPr lang="es-VE" sz="1800" dirty="0"/>
                    </a:p>
                  </a:txBody>
                  <a:tcPr/>
                </a:tc>
                <a:extLst>
                  <a:ext uri="{0D108BD9-81ED-4DB2-BD59-A6C34878D82A}">
                    <a16:rowId xmlns:a16="http://schemas.microsoft.com/office/drawing/2014/main" val="516515365"/>
                  </a:ext>
                </a:extLst>
              </a:tr>
              <a:tr h="370840">
                <a:tc>
                  <a:txBody>
                    <a:bodyPr/>
                    <a:lstStyle/>
                    <a:p>
                      <a:r>
                        <a:rPr lang="es-VE" altLang="es-VE" sz="1800" kern="10" dirty="0">
                          <a:ln w="12700">
                            <a:solidFill>
                              <a:srgbClr val="000000"/>
                            </a:solidFill>
                            <a:round/>
                            <a:headEnd/>
                            <a:tailEnd/>
                          </a:ln>
                          <a:solidFill>
                            <a:srgbClr val="00B0F0"/>
                          </a:solidFill>
                          <a:latin typeface="Arial Black"/>
                          <a:hlinkClick r:id="rId5" action="ppaction://hlinksldjump">
                            <a:extLst>
                              <a:ext uri="{A12FA001-AC4F-418D-AE19-62706E023703}">
                                <ahyp:hlinkClr xmlns:ahyp="http://schemas.microsoft.com/office/drawing/2018/hyperlinkcolor" val="tx"/>
                              </a:ext>
                            </a:extLst>
                          </a:hlinkClick>
                        </a:rPr>
                        <a:t>Campaña “Palma Bendita”</a:t>
                      </a:r>
                      <a:endParaRPr lang="es-V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1800" kern="10" dirty="0">
                          <a:ln w="12700">
                            <a:solidFill>
                              <a:srgbClr val="000000"/>
                            </a:solidFill>
                            <a:round/>
                            <a:headEnd/>
                            <a:tailEnd/>
                          </a:ln>
                          <a:solidFill>
                            <a:srgbClr val="00B0F0"/>
                          </a:solidFill>
                          <a:latin typeface="Arial Black"/>
                          <a:hlinkClick r:id="" action="ppaction://noaction">
                            <a:extLst>
                              <a:ext uri="{A12FA001-AC4F-418D-AE19-62706E023703}">
                                <ahyp:hlinkClr xmlns:ahyp="http://schemas.microsoft.com/office/drawing/2018/hyperlinkcolor" val="tx"/>
                              </a:ext>
                            </a:extLst>
                          </a:hlinkClick>
                        </a:rPr>
                        <a:t>“Listas Amarillas”</a:t>
                      </a:r>
                      <a:endParaRPr lang="es-VE" sz="1800" dirty="0"/>
                    </a:p>
                  </a:txBody>
                  <a:tcPr/>
                </a:tc>
                <a:extLst>
                  <a:ext uri="{0D108BD9-81ED-4DB2-BD59-A6C34878D82A}">
                    <a16:rowId xmlns:a16="http://schemas.microsoft.com/office/drawing/2014/main" val="3458095411"/>
                  </a:ext>
                </a:extLst>
              </a:tr>
              <a:tr h="370840">
                <a:tc>
                  <a:txBody>
                    <a:bodyPr/>
                    <a:lstStyle/>
                    <a:p>
                      <a:r>
                        <a:rPr lang="es-VE" altLang="es-VE" sz="1800" kern="10" dirty="0">
                          <a:ln w="12700">
                            <a:solidFill>
                              <a:srgbClr val="000000"/>
                            </a:solidFill>
                            <a:round/>
                            <a:headEnd/>
                            <a:tailEnd/>
                          </a:ln>
                          <a:solidFill>
                            <a:srgbClr val="00B0F0"/>
                          </a:solidFill>
                          <a:latin typeface="Arial Black"/>
                          <a:hlinkClick r:id="rId15" action="ppaction://hlinksldjump">
                            <a:extLst>
                              <a:ext uri="{A12FA001-AC4F-418D-AE19-62706E023703}">
                                <ahyp:hlinkClr xmlns:ahyp="http://schemas.microsoft.com/office/drawing/2018/hyperlinkcolor" val="tx"/>
                              </a:ext>
                            </a:extLst>
                          </a:hlinkClick>
                        </a:rPr>
                        <a:t>Campaña “Maderas Duras”</a:t>
                      </a:r>
                      <a:endParaRPr lang="es-VE"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VE" sz="1800" kern="10" dirty="0">
                          <a:ln w="12700">
                            <a:solidFill>
                              <a:srgbClr val="000000"/>
                            </a:solidFill>
                            <a:round/>
                            <a:headEnd/>
                            <a:tailEnd/>
                          </a:ln>
                          <a:solidFill>
                            <a:srgbClr val="00B0F0"/>
                          </a:solidFill>
                          <a:latin typeface="Arial Black"/>
                          <a:hlinkClick r:id="rId16" action="ppaction://hlinksldjump">
                            <a:extLst>
                              <a:ext uri="{A12FA001-AC4F-418D-AE19-62706E023703}">
                                <ahyp:hlinkClr xmlns:ahyp="http://schemas.microsoft.com/office/drawing/2018/hyperlinkcolor" val="tx"/>
                              </a:ext>
                            </a:extLst>
                          </a:hlinkClick>
                        </a:rPr>
                        <a:t>Conservación de las ANAPRO</a:t>
                      </a:r>
                      <a:endParaRPr lang="es-VE" sz="1800" dirty="0"/>
                    </a:p>
                  </a:txBody>
                  <a:tcPr/>
                </a:tc>
                <a:extLst>
                  <a:ext uri="{0D108BD9-81ED-4DB2-BD59-A6C34878D82A}">
                    <a16:rowId xmlns:a16="http://schemas.microsoft.com/office/drawing/2014/main" val="4026774695"/>
                  </a:ext>
                </a:extLst>
              </a:tr>
            </a:tbl>
          </a:graphicData>
        </a:graphic>
      </p:graphicFrame>
    </p:spTree>
    <p:extLst>
      <p:ext uri="{BB962C8B-B14F-4D97-AF65-F5344CB8AC3E}">
        <p14:creationId xmlns:p14="http://schemas.microsoft.com/office/powerpoint/2010/main" val="3742226080"/>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79388" y="96175"/>
            <a:ext cx="8785224" cy="861774"/>
          </a:xfrm>
          <a:noFill/>
          <a:ln w="9525">
            <a:noFill/>
            <a:miter lim="800000"/>
            <a:headEnd/>
            <a:tailEnd/>
          </a:ln>
        </p:spPr>
        <p:txBody>
          <a:bodyPr vert="horz" wrap="square" lIns="0" tIns="0" rIns="0" bIns="0" numCol="1" rtlCol="0" anchor="ctr" anchorCtr="0" compatLnSpc="1">
            <a:prstTxWarp prst="textNoShape">
              <a:avLst/>
            </a:prstTxWarp>
            <a:spAutoFit/>
            <a:scene3d>
              <a:camera prst="orthographicFront"/>
              <a:lightRig rig="threePt" dir="t"/>
            </a:scene3d>
            <a:sp3d prstMaterial="matte"/>
          </a:bodyPr>
          <a:lstStyle/>
          <a:p>
            <a:pPr fontAlgn="auto">
              <a:spcAft>
                <a:spcPts val="0"/>
              </a:spcAft>
            </a:pPr>
            <a:r>
              <a:rPr lang="es-VE" sz="2700" kern="10" dirty="0">
                <a:ln w="19050">
                  <a:solidFill>
                    <a:srgbClr val="000000"/>
                  </a:solidFill>
                  <a:round/>
                  <a:headEnd/>
                  <a:tailEnd/>
                </a:ln>
                <a:solidFill>
                  <a:srgbClr val="FFFF00"/>
                </a:solidFill>
                <a:latin typeface="Arial Black"/>
                <a:cs typeface="Arial" charset="0"/>
              </a:rPr>
              <a:t>Factores a gestionar para el Logro de los Objetivos de la Campaña Ambiental</a:t>
            </a:r>
          </a:p>
        </p:txBody>
      </p:sp>
      <p:sp>
        <p:nvSpPr>
          <p:cNvPr id="4" name="Marcador de contenido 3"/>
          <p:cNvSpPr>
            <a:spLocks noGrp="1"/>
          </p:cNvSpPr>
          <p:nvPr>
            <p:ph idx="1"/>
          </p:nvPr>
        </p:nvSpPr>
        <p:spPr>
          <a:xfrm>
            <a:off x="191579" y="1032511"/>
            <a:ext cx="8773033" cy="5078313"/>
          </a:xfrm>
        </p:spPr>
        <p:txBody>
          <a:bodyPr wrap="square" lIns="0" tIns="0" rIns="0" bIns="0" rtlCol="0">
            <a:spAutoFit/>
            <a:scene3d>
              <a:camera prst="orthographicFront"/>
              <a:lightRig rig="threePt" dir="t"/>
            </a:scene3d>
            <a:flatTx/>
          </a:bodyPr>
          <a:lstStyle/>
          <a:p>
            <a:pPr marL="360000" indent="-360000" defTabSz="360000" fontAlgn="auto">
              <a:lnSpc>
                <a:spcPct val="100000"/>
              </a:lnSpc>
              <a:spcBef>
                <a:spcPts val="600"/>
              </a:spcBef>
              <a:spcAft>
                <a:spcPts val="0"/>
              </a:spcAft>
              <a:buClr>
                <a:srgbClr val="FF0000"/>
              </a:buClr>
              <a:buFont typeface="Wingdings" panose="05000000000000000000" pitchFamily="2" charset="2"/>
              <a:buChar char="Ø"/>
              <a:defRPr/>
            </a:pPr>
            <a:r>
              <a:rPr lang="es-VE" sz="2000" kern="10" dirty="0">
                <a:ln w="19050">
                  <a:solidFill>
                    <a:srgbClr val="000000"/>
                  </a:solidFill>
                  <a:round/>
                  <a:headEnd/>
                  <a:tailEnd/>
                </a:ln>
                <a:solidFill>
                  <a:srgbClr val="009900"/>
                </a:solidFill>
                <a:effectLst/>
                <a:latin typeface="Arial Black"/>
              </a:rPr>
              <a:t>Sala Situacional Integrada para la prevención, detección temprana y acción inmediata de atención de situaciones de riesgo ambiental.</a:t>
            </a:r>
          </a:p>
          <a:p>
            <a:pPr marL="360000" indent="-360000" defTabSz="360000" fontAlgn="auto">
              <a:lnSpc>
                <a:spcPct val="100000"/>
              </a:lnSpc>
              <a:spcBef>
                <a:spcPts val="600"/>
              </a:spcBef>
              <a:spcAft>
                <a:spcPts val="0"/>
              </a:spcAft>
              <a:buClr>
                <a:srgbClr val="FF0000"/>
              </a:buClr>
              <a:buFont typeface="Wingdings" panose="05000000000000000000" pitchFamily="2" charset="2"/>
              <a:buChar char="Ø"/>
              <a:defRPr/>
            </a:pPr>
            <a:r>
              <a:rPr lang="es-VE" sz="2000" kern="10" dirty="0">
                <a:ln w="19050">
                  <a:solidFill>
                    <a:srgbClr val="000000"/>
                  </a:solidFill>
                  <a:round/>
                  <a:headEnd/>
                  <a:tailEnd/>
                </a:ln>
                <a:solidFill>
                  <a:srgbClr val="009900"/>
                </a:solidFill>
                <a:effectLst/>
                <a:latin typeface="Arial Black"/>
              </a:rPr>
              <a:t>Plan General para la Protección y Conservación de la Flora, Fauna y Ecosistemas.</a:t>
            </a:r>
          </a:p>
          <a:p>
            <a:pPr marL="360000" indent="-360000" defTabSz="360000" fontAlgn="auto">
              <a:lnSpc>
                <a:spcPct val="100000"/>
              </a:lnSpc>
              <a:spcBef>
                <a:spcPts val="600"/>
              </a:spcBef>
              <a:spcAft>
                <a:spcPts val="0"/>
              </a:spcAft>
              <a:buClr>
                <a:srgbClr val="FF0000"/>
              </a:buClr>
              <a:buFont typeface="Wingdings" panose="05000000000000000000" pitchFamily="2" charset="2"/>
              <a:buChar char="Ø"/>
              <a:defRPr/>
            </a:pPr>
            <a:r>
              <a:rPr lang="es-VE" sz="2000" kern="10" dirty="0">
                <a:ln w="19050">
                  <a:solidFill>
                    <a:srgbClr val="000000"/>
                  </a:solidFill>
                  <a:round/>
                  <a:headEnd/>
                  <a:tailEnd/>
                </a:ln>
                <a:latin typeface="Arial Black"/>
              </a:rPr>
              <a:t>Plan Operativo para la Restauración Ambiental de los Ecosistemas Vitales Intervenidos.</a:t>
            </a:r>
            <a:endParaRPr lang="es-VE" sz="2000" kern="10" dirty="0">
              <a:ln w="19050">
                <a:solidFill>
                  <a:srgbClr val="000000"/>
                </a:solidFill>
                <a:round/>
                <a:headEnd/>
                <a:tailEnd/>
              </a:ln>
              <a:solidFill>
                <a:srgbClr val="009900"/>
              </a:solidFill>
              <a:effectLst/>
              <a:latin typeface="Arial Black"/>
            </a:endParaRPr>
          </a:p>
          <a:p>
            <a:pPr marL="360000" indent="-360000" defTabSz="360000" fontAlgn="auto">
              <a:lnSpc>
                <a:spcPct val="100000"/>
              </a:lnSpc>
              <a:spcBef>
                <a:spcPts val="600"/>
              </a:spcBef>
              <a:spcAft>
                <a:spcPts val="0"/>
              </a:spcAft>
              <a:buClr>
                <a:srgbClr val="FF0000"/>
              </a:buClr>
              <a:buFont typeface="Wingdings" panose="05000000000000000000" pitchFamily="2" charset="2"/>
              <a:buChar char="Ø"/>
              <a:defRPr/>
            </a:pPr>
            <a:r>
              <a:rPr lang="es-VE" sz="2000" kern="10" dirty="0">
                <a:ln w="19050">
                  <a:solidFill>
                    <a:srgbClr val="000000"/>
                  </a:solidFill>
                  <a:round/>
                  <a:headEnd/>
                  <a:tailEnd/>
                </a:ln>
                <a:latin typeface="Arial Black"/>
              </a:rPr>
              <a:t>Plan de Uso racional de los Recursos Disponibles y Reciclaje integral de los Residuos Aprovechables.</a:t>
            </a:r>
          </a:p>
          <a:p>
            <a:pPr marL="360000" indent="-360000" defTabSz="360000" fontAlgn="auto">
              <a:lnSpc>
                <a:spcPct val="100000"/>
              </a:lnSpc>
              <a:spcBef>
                <a:spcPts val="600"/>
              </a:spcBef>
              <a:spcAft>
                <a:spcPts val="0"/>
              </a:spcAft>
              <a:buClr>
                <a:srgbClr val="FF0000"/>
              </a:buClr>
              <a:buFont typeface="Wingdings" panose="05000000000000000000" pitchFamily="2" charset="2"/>
              <a:buChar char="Ø"/>
              <a:defRPr/>
            </a:pPr>
            <a:r>
              <a:rPr lang="es-VE" sz="2000" kern="10" dirty="0">
                <a:ln w="19050">
                  <a:solidFill>
                    <a:srgbClr val="000000"/>
                  </a:solidFill>
                  <a:round/>
                  <a:headEnd/>
                  <a:tailEnd/>
                </a:ln>
                <a:latin typeface="Arial Black"/>
              </a:rPr>
              <a:t>Plan de </a:t>
            </a:r>
            <a:r>
              <a:rPr lang="es-VE" sz="2000" kern="10" dirty="0">
                <a:ln w="19050">
                  <a:solidFill>
                    <a:srgbClr val="000000"/>
                  </a:solidFill>
                  <a:round/>
                  <a:headEnd/>
                  <a:tailEnd/>
                </a:ln>
                <a:solidFill>
                  <a:srgbClr val="009900"/>
                </a:solidFill>
                <a:effectLst/>
                <a:latin typeface="Arial Black"/>
              </a:rPr>
              <a:t>Ahorro Energético.</a:t>
            </a:r>
          </a:p>
          <a:p>
            <a:pPr marL="360000" indent="-360000" defTabSz="360000" fontAlgn="auto">
              <a:lnSpc>
                <a:spcPct val="100000"/>
              </a:lnSpc>
              <a:spcBef>
                <a:spcPts val="600"/>
              </a:spcBef>
              <a:spcAft>
                <a:spcPts val="0"/>
              </a:spcAft>
              <a:buClr>
                <a:srgbClr val="FF0000"/>
              </a:buClr>
              <a:buFont typeface="Wingdings" panose="05000000000000000000" pitchFamily="2" charset="2"/>
              <a:buChar char="Ø"/>
              <a:defRPr/>
            </a:pPr>
            <a:r>
              <a:rPr lang="es-VE" sz="2000" kern="10" dirty="0">
                <a:ln w="19050">
                  <a:solidFill>
                    <a:srgbClr val="000000"/>
                  </a:solidFill>
                  <a:round/>
                  <a:headEnd/>
                  <a:tailEnd/>
                </a:ln>
                <a:latin typeface="Arial Black"/>
              </a:rPr>
              <a:t>Plan de Uso Racional y Conservación de los Recursos Hídricos.</a:t>
            </a:r>
          </a:p>
          <a:p>
            <a:pPr marL="360000" indent="-360000" defTabSz="360000" fontAlgn="auto">
              <a:lnSpc>
                <a:spcPct val="100000"/>
              </a:lnSpc>
              <a:spcBef>
                <a:spcPts val="600"/>
              </a:spcBef>
              <a:spcAft>
                <a:spcPts val="0"/>
              </a:spcAft>
              <a:buClr>
                <a:srgbClr val="FF0000"/>
              </a:buClr>
              <a:buFont typeface="Wingdings" panose="05000000000000000000" pitchFamily="2" charset="2"/>
              <a:buChar char="Ø"/>
              <a:defRPr/>
            </a:pPr>
            <a:r>
              <a:rPr lang="es-VE" sz="2000" kern="10" dirty="0">
                <a:ln w="19050">
                  <a:solidFill>
                    <a:srgbClr val="000000"/>
                  </a:solidFill>
                  <a:round/>
                  <a:headEnd/>
                  <a:tailEnd/>
                </a:ln>
                <a:solidFill>
                  <a:srgbClr val="009900"/>
                </a:solidFill>
                <a:effectLst/>
                <a:latin typeface="Arial Black"/>
              </a:rPr>
              <a:t>Plan General de Protección y Conservación de los Ecosistemas Productores de Agua: </a:t>
            </a:r>
            <a:r>
              <a:rPr lang="es-VE" sz="2000" kern="10" dirty="0">
                <a:ln w="19050">
                  <a:solidFill>
                    <a:srgbClr val="000000"/>
                  </a:solidFill>
                  <a:round/>
                  <a:headEnd/>
                  <a:tailEnd/>
                </a:ln>
                <a:solidFill>
                  <a:srgbClr val="00B0F0"/>
                </a:solidFill>
                <a:effectLst/>
                <a:latin typeface="Arial Black"/>
              </a:rPr>
              <a:t>Cuencas Hidrográficas</a:t>
            </a:r>
            <a:r>
              <a:rPr lang="es-VE" sz="2000" kern="10" dirty="0">
                <a:ln w="19050">
                  <a:solidFill>
                    <a:srgbClr val="000000"/>
                  </a:solidFill>
                  <a:round/>
                  <a:headEnd/>
                  <a:tailEnd/>
                </a:ln>
                <a:solidFill>
                  <a:srgbClr val="009900"/>
                </a:solidFill>
                <a:effectLst/>
                <a:latin typeface="Arial Black"/>
              </a:rPr>
              <a:t> e </a:t>
            </a:r>
            <a:r>
              <a:rPr lang="es-VE" altLang="es-VE" sz="2000" kern="10" dirty="0">
                <a:ln w="19050">
                  <a:solidFill>
                    <a:srgbClr val="000000"/>
                  </a:solidFill>
                  <a:round/>
                  <a:headEnd/>
                  <a:tailEnd/>
                </a:ln>
                <a:solidFill>
                  <a:srgbClr val="00B0F0"/>
                </a:solidFill>
                <a:latin typeface="Arial Black"/>
              </a:rPr>
              <a:t>Hidrológicas</a:t>
            </a:r>
            <a:r>
              <a:rPr lang="es-VE" sz="2000" kern="10" dirty="0">
                <a:ln w="19050">
                  <a:solidFill>
                    <a:srgbClr val="000000"/>
                  </a:solidFill>
                  <a:round/>
                  <a:headEnd/>
                  <a:tailEnd/>
                </a:ln>
                <a:solidFill>
                  <a:srgbClr val="009900"/>
                </a:solidFill>
                <a:effectLst/>
                <a:latin typeface="Arial Black"/>
              </a:rPr>
              <a:t>.</a:t>
            </a:r>
          </a:p>
        </p:txBody>
      </p:sp>
      <p:sp>
        <p:nvSpPr>
          <p:cNvPr id="7" name="Rectangle 5"/>
          <p:cNvSpPr>
            <a:spLocks noGrp="1" noChangeArrowheads="1"/>
          </p:cNvSpPr>
          <p:nvPr>
            <p:ph type="ftr" sz="quarter" idx="3"/>
          </p:nvPr>
        </p:nvSpPr>
        <p:spPr bwMode="auto">
          <a:xfrm>
            <a:off x="5526591" y="6735061"/>
            <a:ext cx="1709340" cy="107722"/>
          </a:xfrm>
          <a:prstGeom prst="rect">
            <a:avLst/>
          </a:prstGeom>
        </p:spPr>
        <p:txBody>
          <a:bodyPr vert="horz" wrap="square" lIns="0" tIns="0" rIns="0" bIns="0" numCol="1" anchor="ctr" anchorCtr="0" compatLnSpc="1">
            <a:prstTxWarp prst="textNoShape">
              <a:avLst/>
            </a:prstTxWarp>
            <a:spAutoFit/>
          </a:bodyPr>
          <a:lstStyle>
            <a:lvl1pPr algn="r" eaLnBrk="0" hangingPunct="0">
              <a:defRPr sz="700">
                <a:solidFill>
                  <a:schemeClr val="bg2">
                    <a:lumMod val="40000"/>
                    <a:lumOff val="60000"/>
                  </a:schemeClr>
                </a:solidFill>
                <a:latin typeface="Arial" panose="020B0604020202020204" pitchFamily="34" charset="0"/>
                <a:cs typeface="Arial" panose="020B0604020202020204" pitchFamily="34" charset="0"/>
              </a:defRPr>
            </a:lvl1pPr>
          </a:lstStyle>
          <a:p>
            <a:pPr algn="ctr">
              <a:defRPr/>
            </a:pPr>
            <a:r>
              <a:rPr lang="es-VE">
                <a:solidFill>
                  <a:srgbClr val="E7E6E6">
                    <a:lumMod val="40000"/>
                    <a:lumOff val="60000"/>
                  </a:srgbClr>
                </a:solidFill>
              </a:rPr>
              <a:t>Diseño y Montaje: Francisco Lau - 2020</a:t>
            </a:r>
            <a:endParaRPr lang="es-ES" dirty="0">
              <a:solidFill>
                <a:srgbClr val="E7E6E6">
                  <a:lumMod val="40000"/>
                  <a:lumOff val="60000"/>
                </a:srgbClr>
              </a:solidFill>
            </a:endParaRPr>
          </a:p>
        </p:txBody>
      </p:sp>
    </p:spTree>
    <p:extLst>
      <p:ext uri="{BB962C8B-B14F-4D97-AF65-F5344CB8AC3E}">
        <p14:creationId xmlns:p14="http://schemas.microsoft.com/office/powerpoint/2010/main" val="3139887255"/>
      </p:ext>
    </p:extLst>
  </p:cSld>
  <p:clrMapOvr>
    <a:masterClrMapping/>
  </p:clrMapOvr>
  <p:transitio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1663&quot;&gt;&lt;property id=&quot;20148&quot; value=&quot;5&quot;/&gt;&lt;property id=&quot;20300&quot; value=&quot;Diapositiva 22 - &amp;quot;Objetivos&amp;quot;&quot;/&gt;&lt;property id=&quot;20307&quot; value=&quot;283&quot;/&gt;&lt;/object&gt;&lt;object type=&quot;3&quot; unique_id=&quot;12040&quot;&gt;&lt;property id=&quot;20148&quot; value=&quot;5&quot;/&gt;&lt;property id=&quot;20300&quot; value=&quot;Diapositiva 1&quot;/&gt;&lt;property id=&quot;20307&quot; value=&quot;284&quot;/&gt;&lt;/object&gt;&lt;object type=&quot;3&quot; unique_id=&quot;12042&quot;&gt;&lt;property id=&quot;20148&quot; value=&quot;5&quot;/&gt;&lt;property id=&quot;20300&quot; value=&quot;Diapositiva 27 - &amp;quot;Objetivos&amp;quot;&quot;/&gt;&lt;property id=&quot;20307&quot; value=&quot;286&quot;/&gt;&lt;/object&gt;&lt;object type=&quot;3&quot; unique_id=&quot;12259&quot;&gt;&lt;property id=&quot;20148&quot; value=&quot;5&quot;/&gt;&lt;property id=&quot;20300&quot; value=&quot;Diapositiva 32 - &amp;quot;Objetivos&amp;quot;&quot;/&gt;&lt;property id=&quot;20307&quot; value=&quot;287&quot;/&gt;&lt;/object&gt;&lt;object type=&quot;3&quot; unique_id=&quot;12260&quot;&gt;&lt;property id=&quot;20148&quot; value=&quot;5&quot;/&gt;&lt;property id=&quot;20300&quot; value=&quot;Diapositiva 33 - &amp;quot;Objetivos&amp;quot;&quot;/&gt;&lt;property id=&quot;20307&quot; value=&quot;288&quot;/&gt;&lt;/object&gt;&lt;object type=&quot;3&quot; unique_id=&quot;12261&quot;&gt;&lt;property id=&quot;20148&quot; value=&quot;5&quot;/&gt;&lt;property id=&quot;20300&quot; value=&quot;Diapositiva 70 - &amp;quot;Objetivos&amp;quot;&quot;/&gt;&lt;property id=&quot;20307&quot; value=&quot;289&quot;/&gt;&lt;/object&gt;&lt;object type=&quot;3&quot; unique_id=&quot;12262&quot;&gt;&lt;property id=&quot;20148&quot; value=&quot;5&quot;/&gt;&lt;property id=&quot;20300&quot; value=&quot;Diapositiva 73 - &amp;quot;Objetivos&amp;quot;&quot;/&gt;&lt;property id=&quot;20307&quot; value=&quot;290&quot;/&gt;&lt;/object&gt;&lt;object type=&quot;3&quot; unique_id=&quot;12263&quot;&gt;&lt;property id=&quot;20148&quot; value=&quot;5&quot;/&gt;&lt;property id=&quot;20300&quot; value=&quot;Diapositiva 77 - &amp;quot;Objetivos&amp;quot;&quot;/&gt;&lt;property id=&quot;20307&quot; value=&quot;291&quot;/&gt;&lt;/object&gt;&lt;object type=&quot;3&quot; unique_id=&quot;12265&quot;&gt;&lt;property id=&quot;20148&quot; value=&quot;5&quot;/&gt;&lt;property id=&quot;20300&quot; value=&quot;Diapositiva 34 - &amp;quot;Objetivos&amp;quot;&quot;/&gt;&lt;property id=&quot;20307&quot; value=&quot;293&quot;/&gt;&lt;/object&gt;&lt;object type=&quot;3&quot; unique_id=&quot;12266&quot;&gt;&lt;property id=&quot;20148&quot; value=&quot;5&quot;/&gt;&lt;property id=&quot;20300&quot; value=&quot;Diapositiva 36 - &amp;quot;Objetivos&amp;quot;&quot;/&gt;&lt;property id=&quot;20307&quot; value=&quot;294&quot;/&gt;&lt;/object&gt;&lt;object type=&quot;3&quot; unique_id=&quot;12443&quot;&gt;&lt;property id=&quot;20148&quot; value=&quot;5&quot;/&gt;&lt;property id=&quot;20300&quot; value=&quot;Diapositiva 80&quot;/&gt;&lt;property id=&quot;20307&quot; value=&quot;296&quot;/&gt;&lt;/object&gt;&lt;object type=&quot;3&quot; unique_id=&quot;12510&quot;&gt;&lt;property id=&quot;20148&quot; value=&quot;5&quot;/&gt;&lt;property id=&quot;20300&quot; value=&quot;Diapositiva 28 - &amp;quot;Objetivos&amp;quot;&quot;/&gt;&lt;property id=&quot;20307&quot; value=&quot;297&quot;/&gt;&lt;/object&gt;&lt;object type=&quot;3&quot; unique_id=&quot;12511&quot;&gt;&lt;property id=&quot;20148&quot; value=&quot;5&quot;/&gt;&lt;property id=&quot;20300&quot; value=&quot;Diapositiva 30 - &amp;quot;Objetivos&amp;quot;&quot;/&gt;&lt;property id=&quot;20307&quot; value=&quot;298&quot;/&gt;&lt;/object&gt;&lt;object type=&quot;3&quot; unique_id=&quot;12922&quot;&gt;&lt;property id=&quot;20148&quot; value=&quot;5&quot;/&gt;&lt;property id=&quot;20300&quot; value=&quot;Diapositiva 29 - &amp;quot;Objetivos&amp;quot;&quot;/&gt;&lt;property id=&quot;20307&quot; value=&quot;299&quot;/&gt;&lt;/object&gt;&lt;object type=&quot;3&quot; unique_id=&quot;12923&quot;&gt;&lt;property id=&quot;20148&quot; value=&quot;5&quot;/&gt;&lt;property id=&quot;20300&quot; value=&quot;Diapositiva 31 - &amp;quot;Objetivos&amp;quot;&quot;/&gt;&lt;property id=&quot;20307&quot; value=&quot;300&quot;/&gt;&lt;/object&gt;&lt;object type=&quot;3&quot; unique_id=&quot;12924&quot;&gt;&lt;property id=&quot;20148&quot; value=&quot;5&quot;/&gt;&lt;property id=&quot;20300&quot; value=&quot;Diapositiva 37 - &amp;quot;Objetivos&amp;quot;&quot;/&gt;&lt;property id=&quot;20307&quot; value=&quot;301&quot;/&gt;&lt;/object&gt;&lt;object type=&quot;3&quot; unique_id=&quot;12925&quot;&gt;&lt;property id=&quot;20148&quot; value=&quot;5&quot;/&gt;&lt;property id=&quot;20300&quot; value=&quot;Diapositiva 71 - &amp;quot;Objetivos&amp;quot;&quot;/&gt;&lt;property id=&quot;20307&quot; value=&quot;302&quot;/&gt;&lt;/object&gt;&lt;object type=&quot;3&quot; unique_id=&quot;12926&quot;&gt;&lt;property id=&quot;20148&quot; value=&quot;5&quot;/&gt;&lt;property id=&quot;20300&quot; value=&quot;Diapositiva 76 - &amp;quot;Objetivos&amp;quot;&quot;/&gt;&lt;property id=&quot;20307&quot; value=&quot;303&quot;/&gt;&lt;/object&gt;&lt;object type=&quot;3&quot; unique_id=&quot;12927&quot;&gt;&lt;property id=&quot;20148&quot; value=&quot;5&quot;/&gt;&lt;property id=&quot;20300&quot; value=&quot;Diapositiva 26 - &amp;quot;Objetivos&amp;quot;&quot;/&gt;&lt;property id=&quot;20307&quot; value=&quot;304&quot;/&gt;&lt;/object&gt;&lt;object type=&quot;3&quot; unique_id=&quot;12928&quot;&gt;&lt;property id=&quot;20148&quot; value=&quot;5&quot;/&gt;&lt;property id=&quot;20300&quot; value=&quot;Diapositiva 35 - &amp;quot;Objetivos&amp;quot;&quot;/&gt;&lt;property id=&quot;20307&quot; value=&quot;305&quot;/&gt;&lt;/object&gt;&lt;object type=&quot;3&quot; unique_id=&quot;12929&quot;&gt;&lt;property id=&quot;20148&quot; value=&quot;5&quot;/&gt;&lt;property id=&quot;20300&quot; value=&quot;Diapositiva 79 - &amp;quot;Objetivos&amp;quot;&quot;/&gt;&lt;property id=&quot;20307&quot; value=&quot;306&quot;/&gt;&lt;/object&gt;&lt;object type=&quot;3&quot; unique_id=&quot;15303&quot;&gt;&lt;property id=&quot;20148&quot; value=&quot;5&quot;/&gt;&lt;property id=&quot;20300&quot; value=&quot;Diapositiva 25 - &amp;quot;Resultados&amp;quot;&quot;/&gt;&lt;property id=&quot;20307&quot; value=&quot;343&quot;/&gt;&lt;/object&gt;&lt;object type=&quot;3&quot; unique_id=&quot;15304&quot;&gt;&lt;property id=&quot;20148&quot; value=&quot;5&quot;/&gt;&lt;property id=&quot;20300&quot; value=&quot;Diapositiva 23 - &amp;quot;Objetivos&amp;quot;&quot;/&gt;&lt;property id=&quot;20307&quot; value=&quot;338&quot;/&gt;&lt;/object&gt;&lt;object type=&quot;3&quot; unique_id=&quot;15305&quot;&gt;&lt;property id=&quot;20148&quot; value=&quot;5&quot;/&gt;&lt;property id=&quot;20300&quot; value=&quot;Diapositiva 72 - &amp;quot;Objetivos&amp;quot;&quot;/&gt;&lt;property id=&quot;20307&quot; value=&quot;344&quot;/&gt;&lt;/object&gt;&lt;object type=&quot;3&quot; unique_id=&quot;15561&quot;&gt;&lt;property id=&quot;20148&quot; value=&quot;5&quot;/&gt;&lt;property id=&quot;20300&quot; value=&quot;Diapositiva 78 - &amp;quot;Objetivos&amp;quot;&quot;/&gt;&lt;property id=&quot;20307&quot; value=&quot;345&quot;/&gt;&lt;/object&gt;&lt;object type=&quot;3&quot; unique_id=&quot;15622&quot;&gt;&lt;property id=&quot;20148&quot; value=&quot;5&quot;/&gt;&lt;property id=&quot;20300&quot; value=&quot;Diapositiva 24 - &amp;quot;Resultados&amp;quot;&quot;/&gt;&lt;property id=&quot;20307&quot; value=&quot;346&quot;/&gt;&lt;/object&gt;&lt;object type=&quot;3&quot; unique_id=&quot;18885&quot;&gt;&lt;property id=&quot;20148&quot; value=&quot;5&quot;/&gt;&lt;property id=&quot;20300&quot; value=&quot;Diapositiva 75 - &amp;quot;Objetivos&amp;quot;&quot;/&gt;&lt;property id=&quot;20307&quot; value=&quot;354&quot;/&gt;&lt;/object&gt;&lt;object type=&quot;3&quot; unique_id=&quot;19626&quot;&gt;&lt;property id=&quot;20148&quot; value=&quot;5&quot;/&gt;&lt;property id=&quot;20300&quot; value=&quot;Diapositiva 2&quot;/&gt;&lt;property id=&quot;20307&quot; value=&quot;355&quot;/&gt;&lt;/object&gt;&lt;object type=&quot;3&quot; unique_id=&quot;19627&quot;&gt;&lt;property id=&quot;20148&quot; value=&quot;5&quot;/&gt;&lt;property id=&quot;20300&quot; value=&quot;Diapositiva 3&quot;/&gt;&lt;property id=&quot;20307&quot; value=&quot;356&quot;/&gt;&lt;/object&gt;&lt;object type=&quot;3&quot; unique_id=&quot;19628&quot;&gt;&lt;property id=&quot;20148&quot; value=&quot;5&quot;/&gt;&lt;property id=&quot;20300&quot; value=&quot;Diapositiva 4&quot;/&gt;&lt;property id=&quot;20307&quot; value=&quot;357&quot;/&gt;&lt;/object&gt;&lt;object type=&quot;3&quot; unique_id=&quot;19629&quot;&gt;&lt;property id=&quot;20148&quot; value=&quot;5&quot;/&gt;&lt;property id=&quot;20300&quot; value=&quot;Diapositiva 5&quot;/&gt;&lt;property id=&quot;20307&quot; value=&quot;358&quot;/&gt;&lt;/object&gt;&lt;object type=&quot;3&quot; unique_id=&quot;19630&quot;&gt;&lt;property id=&quot;20148&quot; value=&quot;5&quot;/&gt;&lt;property id=&quot;20300&quot; value=&quot;Diapositiva 6&quot;/&gt;&lt;property id=&quot;20307&quot; value=&quot;359&quot;/&gt;&lt;/object&gt;&lt;object type=&quot;3&quot; unique_id=&quot;19631&quot;&gt;&lt;property id=&quot;20148&quot; value=&quot;5&quot;/&gt;&lt;property id=&quot;20300&quot; value=&quot;Diapositiva 7&quot;/&gt;&lt;property id=&quot;20307&quot; value=&quot;360&quot;/&gt;&lt;/object&gt;&lt;object type=&quot;3&quot; unique_id=&quot;19632&quot;&gt;&lt;property id=&quot;20148&quot; value=&quot;5&quot;/&gt;&lt;property id=&quot;20300&quot; value=&quot;Diapositiva 8&quot;/&gt;&lt;property id=&quot;20307&quot; value=&quot;361&quot;/&gt;&lt;/object&gt;&lt;object type=&quot;3&quot; unique_id=&quot;19633&quot;&gt;&lt;property id=&quot;20148&quot; value=&quot;5&quot;/&gt;&lt;property id=&quot;20300&quot; value=&quot;Diapositiva 9&quot;/&gt;&lt;property id=&quot;20307&quot; value=&quot;362&quot;/&gt;&lt;/object&gt;&lt;object type=&quot;3&quot; unique_id=&quot;19634&quot;&gt;&lt;property id=&quot;20148&quot; value=&quot;5&quot;/&gt;&lt;property id=&quot;20300&quot; value=&quot;Diapositiva 10&quot;/&gt;&lt;property id=&quot;20307&quot; value=&quot;363&quot;/&gt;&lt;/object&gt;&lt;object type=&quot;3&quot; unique_id=&quot;19635&quot;&gt;&lt;property id=&quot;20148&quot; value=&quot;5&quot;/&gt;&lt;property id=&quot;20300&quot; value=&quot;Diapositiva 11&quot;/&gt;&lt;property id=&quot;20307&quot; value=&quot;364&quot;/&gt;&lt;/object&gt;&lt;object type=&quot;3&quot; unique_id=&quot;19636&quot;&gt;&lt;property id=&quot;20148&quot; value=&quot;5&quot;/&gt;&lt;property id=&quot;20300&quot; value=&quot;Diapositiva 12&quot;/&gt;&lt;property id=&quot;20307&quot; value=&quot;365&quot;/&gt;&lt;/object&gt;&lt;object type=&quot;3&quot; unique_id=&quot;19637&quot;&gt;&lt;property id=&quot;20148&quot; value=&quot;5&quot;/&gt;&lt;property id=&quot;20300&quot; value=&quot;Diapositiva 13&quot;/&gt;&lt;property id=&quot;20307&quot; value=&quot;366&quot;/&gt;&lt;/object&gt;&lt;object type=&quot;3&quot; unique_id=&quot;19638&quot;&gt;&lt;property id=&quot;20148&quot; value=&quot;5&quot;/&gt;&lt;property id=&quot;20300&quot; value=&quot;Diapositiva 14&quot;/&gt;&lt;property id=&quot;20307&quot; value=&quot;367&quot;/&gt;&lt;/object&gt;&lt;object type=&quot;3&quot; unique_id=&quot;19639&quot;&gt;&lt;property id=&quot;20148&quot; value=&quot;5&quot;/&gt;&lt;property id=&quot;20300&quot; value=&quot;Diapositiva 15&quot;/&gt;&lt;property id=&quot;20307&quot; value=&quot;368&quot;/&gt;&lt;/object&gt;&lt;object type=&quot;3&quot; unique_id=&quot;19640&quot;&gt;&lt;property id=&quot;20148&quot; value=&quot;5&quot;/&gt;&lt;property id=&quot;20300&quot; value=&quot;Diapositiva 16&quot;/&gt;&lt;property id=&quot;20307&quot; value=&quot;369&quot;/&gt;&lt;/object&gt;&lt;object type=&quot;3&quot; unique_id=&quot;19641&quot;&gt;&lt;property id=&quot;20148&quot; value=&quot;5&quot;/&gt;&lt;property id=&quot;20300&quot; value=&quot;Diapositiva 17&quot;/&gt;&lt;property id=&quot;20307&quot; value=&quot;370&quot;/&gt;&lt;/object&gt;&lt;object type=&quot;3&quot; unique_id=&quot;19642&quot;&gt;&lt;property id=&quot;20148&quot; value=&quot;5&quot;/&gt;&lt;property id=&quot;20300&quot; value=&quot;Diapositiva 18&quot;/&gt;&lt;property id=&quot;20307&quot; value=&quot;371&quot;/&gt;&lt;/object&gt;&lt;object type=&quot;3&quot; unique_id=&quot;19643&quot;&gt;&lt;property id=&quot;20148&quot; value=&quot;5&quot;/&gt;&lt;property id=&quot;20300&quot; value=&quot;Diapositiva 19&quot;/&gt;&lt;property id=&quot;20307&quot; value=&quot;372&quot;/&gt;&lt;/object&gt;&lt;object type=&quot;3&quot; unique_id=&quot;19644&quot;&gt;&lt;property id=&quot;20148&quot; value=&quot;5&quot;/&gt;&lt;property id=&quot;20300&quot; value=&quot;Diapositiva 20&quot;/&gt;&lt;property id=&quot;20307&quot; value=&quot;373&quot;/&gt;&lt;/object&gt;&lt;object type=&quot;3&quot; unique_id=&quot;19645&quot;&gt;&lt;property id=&quot;20148&quot; value=&quot;5&quot;/&gt;&lt;property id=&quot;20300&quot; value=&quot;Diapositiva 21&quot;/&gt;&lt;property id=&quot;20307&quot; value=&quot;374&quot;/&gt;&lt;/object&gt;&lt;object type=&quot;3&quot; unique_id=&quot;21638&quot;&gt;&lt;property id=&quot;20148&quot; value=&quot;5&quot;/&gt;&lt;property id=&quot;20300&quot; value=&quot;Diapositiva 38 - &amp;quot;La Lista Roja del Estado Lara&amp;quot;&quot;/&gt;&lt;property id=&quot;20307&quot; value=&quot;375&quot;/&gt;&lt;/object&gt;&lt;object type=&quot;3&quot; unique_id=&quot;21639&quot;&gt;&lt;property id=&quot;20148&quot; value=&quot;5&quot;/&gt;&lt;property id=&quot;20300&quot; value=&quot;Diapositiva 39 - &amp;quot;Tuna de flores rojas&amp;quot;&quot;/&gt;&lt;property id=&quot;20307&quot; value=&quot;376&quot;/&gt;&lt;/object&gt;&lt;object type=&quot;3&quot; unique_id=&quot;21640&quot;&gt;&lt;property id=&quot;20148&quot; value=&quot;5&quot;/&gt;&lt;property id=&quot;20300&quot; value=&quot;Diapositiva 40 - &amp;quot;Paují copete piedra&amp;quot;&quot;/&gt;&lt;property id=&quot;20307&quot; value=&quot;377&quot;/&gt;&lt;/object&gt;&lt;object type=&quot;3&quot; unique_id=&quot;21641&quot;&gt;&lt;property id=&quot;20148&quot; value=&quot;5&quot;/&gt;&lt;property id=&quot;20300&quot; value=&quot;Diapositiva 41 - &amp;quot;Ceiba&amp;quot;&quot;/&gt;&lt;property id=&quot;20307&quot; value=&quot;378&quot;/&gt;&lt;/object&gt;&lt;object type=&quot;3&quot; unique_id=&quot;21642&quot;&gt;&lt;property id=&quot;20148&quot; value=&quot;5&quot;/&gt;&lt;property id=&quot;20300&quot; value=&quot;Diapositiva 42 - &amp;quot;Oso frontino&amp;quot;&quot;/&gt;&lt;property id=&quot;20307&quot; value=&quot;379&quot;/&gt;&lt;/object&gt;&lt;object type=&quot;3&quot; unique_id=&quot;21643&quot;&gt;&lt;property id=&quot;20148&quot; value=&quot;5&quot;/&gt;&lt;property id=&quot;20300&quot; value=&quot;Diapositiva 43 - &amp;quot;Samán&amp;quot;&quot;/&gt;&lt;property id=&quot;20307&quot; value=&quot;380&quot;/&gt;&lt;/object&gt;&lt;object type=&quot;3&quot; unique_id=&quot;21644&quot;&gt;&lt;property id=&quot;20148&quot; value=&quot;5&quot;/&gt;&lt;property id=&quot;20300&quot; value=&quot;Diapositiva 44 - &amp;quot;Jaguar&amp;quot;&quot;/&gt;&lt;property id=&quot;20307&quot; value=&quot;381&quot;/&gt;&lt;/object&gt;&lt;object type=&quot;3&quot; unique_id=&quot;21645&quot;&gt;&lt;property id=&quot;20148&quot; value=&quot;5&quot;/&gt;&lt;property id=&quot;20300&quot; value=&quot;Diapositiva 45 - &amp;quot;Yabo&amp;quot;&quot;/&gt;&lt;property id=&quot;20307&quot; value=&quot;382&quot;/&gt;&lt;/object&gt;&lt;object type=&quot;3&quot; unique_id=&quot;21646&quot;&gt;&lt;property id=&quot;20148&quot; value=&quot;5&quot;/&gt;&lt;property id=&quot;20300&quot; value=&quot;Diapositiva 46 - &amp;quot;Cotorra cabeciamarilla&amp;quot;&quot;/&gt;&lt;property id=&quot;20307&quot; value=&quot;383&quot;/&gt;&lt;/object&gt;&lt;object type=&quot;3&quot; unique_id=&quot;21647&quot;&gt;&lt;property id=&quot;20148&quot; value=&quot;5&quot;/&gt;&lt;property id=&quot;20300&quot; value=&quot;Diapositiva 47 - &amp;quot;Cocuy&amp;quot;&quot;/&gt;&lt;property id=&quot;20307&quot; value=&quot;384&quot;/&gt;&lt;/object&gt;&lt;object type=&quot;3&quot; unique_id=&quot;21648&quot;&gt;&lt;property id=&quot;20148&quot; value=&quot;5&quot;/&gt;&lt;property id=&quot;20300&quot; value=&quot;Diapositiva 48 - &amp;quot;Murciélago cardonero&amp;quot;&quot;/&gt;&lt;property id=&quot;20307&quot; value=&quot;385&quot;/&gt;&lt;/object&gt;&lt;object type=&quot;3&quot; unique_id=&quot;21649&quot;&gt;&lt;property id=&quot;20148&quot; value=&quot;5&quot;/&gt;&lt;property id=&quot;20300&quot; value=&quot;Diapositiva 49 - &amp;quot;Pardillo&amp;quot;&quot;/&gt;&lt;property id=&quot;20307&quot; value=&quot;386&quot;/&gt;&lt;/object&gt;&lt;object type=&quot;3&quot; unique_id=&quot;21650&quot;&gt;&lt;property id=&quot;20148&quot; value=&quot;5&quot;/&gt;&lt;property id=&quot;20300&quot; value=&quot;Diapositiva 50 - &amp;quot;Cunaguaro&amp;quot;&quot;/&gt;&lt;property id=&quot;20307&quot; value=&quot;387&quot;/&gt;&lt;/object&gt;&lt;object type=&quot;3&quot; unique_id=&quot;21651&quot;&gt;&lt;property id=&quot;20148&quot; value=&quot;5&quot;/&gt;&lt;property id=&quot;20300&quot; value=&quot;Diapositiva 51 - &amp;quot;Helecho arborescente&amp;quot;&quot;/&gt;&lt;property id=&quot;20307&quot; value=&quot;388&quot;/&gt;&lt;/object&gt;&lt;object type=&quot;3&quot; unique_id=&quot;21652&quot;&gt;&lt;property id=&quot;20148&quot; value=&quot;5&quot;/&gt;&lt;property id=&quot;20300&quot; value=&quot;Diapositiva 52 - &amp;quot;Ratón de Yacambú&amp;quot;&quot;/&gt;&lt;property id=&quot;20307&quot; value=&quot;389&quot;/&gt;&lt;/object&gt;&lt;object type=&quot;3&quot; unique_id=&quot;21653&quot;&gt;&lt;property id=&quot;20148&quot; value=&quot;5&quot;/&gt;&lt;property id=&quot;20300&quot; value=&quot;Diapositiva 53 - &amp;quot;Vera&amp;quot;&quot;/&gt;&lt;property id=&quot;20307&quot; value=&quot;390&quot;/&gt;&lt;/object&gt;&lt;object type=&quot;3&quot; unique_id=&quot;21654&quot;&gt;&lt;property id=&quot;20148&quot; value=&quot;5&quot;/&gt;&lt;property id=&quot;20300&quot; value=&quot;Diapositiva 54 - &amp;quot;Iguana&amp;quot;&quot;/&gt;&lt;property id=&quot;20307&quot; value=&quot;391&quot;/&gt;&lt;/object&gt;&lt;object type=&quot;3&quot; unique_id=&quot;21655&quot;&gt;&lt;property id=&quot;20148&quot; value=&quot;5&quot;/&gt;&lt;property id=&quot;20300&quot; value=&quot;Diapositiva 55 - &amp;quot;Musgo&amp;quot;&quot;/&gt;&lt;property id=&quot;20307&quot; value=&quot;392&quot;/&gt;&lt;/object&gt;&lt;object type=&quot;3&quot; unique_id=&quot;21656&quot;&gt;&lt;property id=&quot;20148&quot; value=&quot;5&quot;/&gt;&lt;property id=&quot;20300&quot; value=&quot;Diapositiva 56 - &amp;quot;Dientefrio del Tocuyo&amp;quot;&quot;/&gt;&lt;property id=&quot;20307&quot; value=&quot;393&quot;/&gt;&lt;/object&gt;&lt;object type=&quot;3&quot; unique_id=&quot;21657&quot;&gt;&lt;property id=&quot;20148&quot; value=&quot;5&quot;/&gt;&lt;property id=&quot;20300&quot; value=&quot;Diapositiva 57&quot;/&gt;&lt;property id=&quot;20307&quot; value=&quot;394&quot;/&gt;&lt;/object&gt;&lt;object type=&quot;3&quot; unique_id=&quot;21658&quot;&gt;&lt;property id=&quot;20148&quot; value=&quot;5&quot;/&gt;&lt;property id=&quot;20300&quot; value=&quot;Diapositiva 58&quot;/&gt;&lt;property id=&quot;20307&quot; value=&quot;395&quot;/&gt;&lt;/object&gt;&lt;object type=&quot;3&quot; unique_id=&quot;21659&quot;&gt;&lt;property id=&quot;20148&quot; value=&quot;5&quot;/&gt;&lt;property id=&quot;20300&quot; value=&quot;Diapositiva 59&quot;/&gt;&lt;property id=&quot;20307&quot; value=&quot;396&quot;/&gt;&lt;/object&gt;&lt;object type=&quot;3&quot; unique_id=&quot;21660&quot;&gt;&lt;property id=&quot;20148&quot; value=&quot;5&quot;/&gt;&lt;property id=&quot;20300&quot; value=&quot;Diapositiva 60&quot;/&gt;&lt;property id=&quot;20307&quot; value=&quot;397&quot;/&gt;&lt;/object&gt;&lt;object type=&quot;3&quot; unique_id=&quot;21661&quot;&gt;&lt;property id=&quot;20148&quot; value=&quot;5&quot;/&gt;&lt;property id=&quot;20300&quot; value=&quot;Diapositiva 61&quot;/&gt;&lt;property id=&quot;20307&quot; value=&quot;398&quot;/&gt;&lt;/object&gt;&lt;object type=&quot;3&quot; unique_id=&quot;21662&quot;&gt;&lt;property id=&quot;20148&quot; value=&quot;5&quot;/&gt;&lt;property id=&quot;20300&quot; value=&quot;Diapositiva 62&quot;/&gt;&lt;property id=&quot;20307&quot; value=&quot;399&quot;/&gt;&lt;/object&gt;&lt;object type=&quot;3&quot; unique_id=&quot;21663&quot;&gt;&lt;property id=&quot;20148&quot; value=&quot;5&quot;/&gt;&lt;property id=&quot;20300&quot; value=&quot;Diapositiva 63&quot;/&gt;&lt;property id=&quot;20307&quot; value=&quot;400&quot;/&gt;&lt;/object&gt;&lt;object type=&quot;3&quot; unique_id=&quot;21664&quot;&gt;&lt;property id=&quot;20148&quot; value=&quot;5&quot;/&gt;&lt;property id=&quot;20300&quot; value=&quot;Diapositiva 64&quot;/&gt;&lt;property id=&quot;20307&quot; value=&quot;401&quot;/&gt;&lt;/object&gt;&lt;object type=&quot;3&quot; unique_id=&quot;21665&quot;&gt;&lt;property id=&quot;20148&quot; value=&quot;5&quot;/&gt;&lt;property id=&quot;20300&quot; value=&quot;Diapositiva 65&quot;/&gt;&lt;property id=&quot;20307&quot; value=&quot;402&quot;/&gt;&lt;/object&gt;&lt;object type=&quot;3&quot; unique_id=&quot;21666&quot;&gt;&lt;property id=&quot;20148&quot; value=&quot;5&quot;/&gt;&lt;property id=&quot;20300&quot; value=&quot;Diapositiva 66&quot;/&gt;&lt;property id=&quot;20307&quot; value=&quot;403&quot;/&gt;&lt;/object&gt;&lt;object type=&quot;3&quot; unique_id=&quot;21667&quot;&gt;&lt;property id=&quot;20148&quot; value=&quot;5&quot;/&gt;&lt;property id=&quot;20300&quot; value=&quot;Diapositiva 67&quot;/&gt;&lt;property id=&quot;20307&quot; value=&quot;404&quot;/&gt;&lt;/object&gt;&lt;object type=&quot;3&quot; unique_id=&quot;21668&quot;&gt;&lt;property id=&quot;20148&quot; value=&quot;5&quot;/&gt;&lt;property id=&quot;20300&quot; value=&quot;Diapositiva 68&quot;/&gt;&lt;property id=&quot;20307&quot; value=&quot;405&quot;/&gt;&lt;/object&gt;&lt;object type=&quot;3&quot; unique_id=&quot;21669&quot;&gt;&lt;property id=&quot;20148&quot; value=&quot;5&quot;/&gt;&lt;property id=&quot;20300&quot; value=&quot;Diapositiva 69&quot;/&gt;&lt;property id=&quot;20307&quot; value=&quot;406&quot;/&gt;&lt;/object&gt;&lt;object type=&quot;3&quot; unique_id=&quot;21670&quot;&gt;&lt;property id=&quot;20148&quot; value=&quot;5&quot;/&gt;&lt;property id=&quot;20300&quot; value=&quot;Diapositiva 74 - &amp;quot;Objetivos&amp;quot;&quot;/&gt;&lt;property id=&quot;20307&quot; value=&quot;407&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3.9|1.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Diseño predeterminado">
  <a:themeElements>
    <a:clrScheme name="1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2_Diseño predeterminad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6235</TotalTime>
  <Words>7717</Words>
  <Application>Microsoft Office PowerPoint</Application>
  <PresentationFormat>Presentación en pantalla (4:3)</PresentationFormat>
  <Paragraphs>797</Paragraphs>
  <Slides>171</Slides>
  <Notes>4</Notes>
  <HiddenSlides>0</HiddenSlides>
  <MMClips>2</MMClips>
  <ScaleCrop>false</ScaleCrop>
  <HeadingPairs>
    <vt:vector size="8" baseType="variant">
      <vt:variant>
        <vt:lpstr>Fuentes usadas</vt:lpstr>
      </vt:variant>
      <vt:variant>
        <vt:i4>11</vt:i4>
      </vt:variant>
      <vt:variant>
        <vt:lpstr>Tema</vt:lpstr>
      </vt:variant>
      <vt:variant>
        <vt:i4>4</vt:i4>
      </vt:variant>
      <vt:variant>
        <vt:lpstr>Servidores OLE incrustados</vt:lpstr>
      </vt:variant>
      <vt:variant>
        <vt:i4>1</vt:i4>
      </vt:variant>
      <vt:variant>
        <vt:lpstr>Títulos de diapositiva</vt:lpstr>
      </vt:variant>
      <vt:variant>
        <vt:i4>171</vt:i4>
      </vt:variant>
    </vt:vector>
  </HeadingPairs>
  <TitlesOfParts>
    <vt:vector size="187" baseType="lpstr">
      <vt:lpstr>Arial Black</vt:lpstr>
      <vt:lpstr>Times</vt:lpstr>
      <vt:lpstr>Plump MT</vt:lpstr>
      <vt:lpstr>Calibri Light</vt:lpstr>
      <vt:lpstr>Arial</vt:lpstr>
      <vt:lpstr>Calibri</vt:lpstr>
      <vt:lpstr>Tahoma</vt:lpstr>
      <vt:lpstr>B Helvetica Bold</vt:lpstr>
      <vt:lpstr>Times New Roman</vt:lpstr>
      <vt:lpstr>Wingdings</vt:lpstr>
      <vt:lpstr>Helvetica</vt:lpstr>
      <vt:lpstr>Tema de Office</vt:lpstr>
      <vt:lpstr>13_Diseño predeterminado</vt:lpstr>
      <vt:lpstr>2_Tema de Office</vt:lpstr>
      <vt:lpstr>13_Tema de Office</vt:lpstr>
      <vt:lpstr>Fotografía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Planes de Acción</vt:lpstr>
      <vt:lpstr>Plan General de Protección y Conservación de los Recursos Naturales Vitales</vt:lpstr>
      <vt:lpstr>Factores a gestionar para el Logro de los Objetivos de la Campaña Ambiental</vt:lpstr>
      <vt:lpstr>Mitigación y Adaptación al Cambio Climático</vt:lpstr>
      <vt:lpstr>Plan Integral de Educación y Acción Ambiental</vt:lpstr>
      <vt:lpstr>Sensibilización y Formación Ambiental</vt:lpstr>
      <vt:lpstr>Formación de Eco-Ciudadanía</vt:lpstr>
      <vt:lpstr>Proyección Comunitaria</vt:lpstr>
      <vt:lpstr>Aguinaldos por la Vida</vt:lpstr>
      <vt:lpstr>Expo-Feria Ambiental</vt:lpstr>
      <vt:lpstr>Presentación de PowerPoint</vt:lpstr>
      <vt:lpstr>Plan General de Protección y Conservación</vt:lpstr>
      <vt:lpstr>Programas de Investigación, Educación, Difusión y Acción ambiental</vt:lpstr>
      <vt:lpstr>Listas Rojas de Flora, Fauna y Ecosistemas Amenazados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Campaña “Musguito”</vt:lpstr>
      <vt:lpstr>Campaña “Lencho” (Helecho Arborescente)</vt:lpstr>
      <vt:lpstr>Campaña “Lencho” (Helecho Arborescente)</vt:lpstr>
      <vt:lpstr>Campaña “Proteger las Orquídeas”</vt:lpstr>
      <vt:lpstr>Campaña “Proteger la Palma Bendita”</vt:lpstr>
      <vt:lpstr>Campaña “Proteger la Palma Bendita”</vt:lpstr>
      <vt:lpstr>Campaña Conservar las “Maderas Duras”</vt:lpstr>
      <vt:lpstr>Presentación de PowerPoint</vt:lpstr>
      <vt:lpstr>Protección y Conservación de Plantas Útiles</vt:lpstr>
      <vt:lpstr>Flora del Semiárido</vt:lpstr>
      <vt:lpstr>Viveros y Lista Roja</vt:lpstr>
      <vt:lpstr>Viveros y Listas Verdes</vt:lpstr>
      <vt:lpstr>Viveros y Restauración Ambiental</vt:lpstr>
      <vt:lpstr>“Huerto Escolar y Comunitario”</vt:lpstr>
      <vt:lpstr>“Bosque Escolar y Comunitario”</vt:lpstr>
      <vt:lpstr>Campaña “Fauna Viva”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Creación de nuevas ANAPRO</vt:lpstr>
      <vt:lpstr>Vigilancia y Control de Especies Invasoras</vt:lpstr>
      <vt:lpstr>“Listas Amarillas”</vt:lpstr>
      <vt:lpstr>“Control de Especies Invasoras”</vt:lpstr>
      <vt:lpstr>Programa: “Control de Especies Invasoras”</vt:lpstr>
      <vt:lpstr>Presentación de PowerPoint</vt:lpstr>
      <vt:lpstr>Presentación de PowerPoint</vt:lpstr>
      <vt:lpstr>Presentación de PowerPoint</vt:lpstr>
      <vt:lpstr>Creación de nuevas ANAPRO</vt:lpstr>
      <vt:lpstr>Protección y Conservación de Cuencas Hidrográficas</vt:lpstr>
      <vt:lpstr>Formación en Gestión de Cuencas Hidrográficas</vt:lpstr>
      <vt:lpstr>Sembrando el Agua Preservamos la Vida</vt:lpstr>
      <vt:lpstr>Conocer sobre el Extractivismo</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Lau</dc:creator>
  <cp:lastModifiedBy>Francisco Lau</cp:lastModifiedBy>
  <cp:revision>260</cp:revision>
  <dcterms:modified xsi:type="dcterms:W3CDTF">2020-11-23T11:55:48Z</dcterms:modified>
</cp:coreProperties>
</file>